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6" r:id="rId3"/>
    <p:sldId id="765" r:id="rId4"/>
    <p:sldId id="839" r:id="rId5"/>
    <p:sldId id="838" r:id="rId6"/>
    <p:sldId id="301" r:id="rId7"/>
    <p:sldId id="321" r:id="rId8"/>
    <p:sldId id="830" r:id="rId9"/>
    <p:sldId id="841" r:id="rId10"/>
    <p:sldId id="842" r:id="rId11"/>
    <p:sldId id="843" r:id="rId12"/>
    <p:sldId id="844" r:id="rId13"/>
    <p:sldId id="845" r:id="rId14"/>
    <p:sldId id="767" r:id="rId15"/>
    <p:sldId id="797" r:id="rId16"/>
    <p:sldId id="831" r:id="rId17"/>
    <p:sldId id="811" r:id="rId18"/>
    <p:sldId id="812" r:id="rId19"/>
    <p:sldId id="813" r:id="rId20"/>
    <p:sldId id="298" r:id="rId21"/>
    <p:sldId id="296" r:id="rId22"/>
    <p:sldId id="299" r:id="rId23"/>
    <p:sldId id="815" r:id="rId24"/>
    <p:sldId id="825" r:id="rId25"/>
    <p:sldId id="795" r:id="rId26"/>
    <p:sldId id="789" r:id="rId27"/>
    <p:sldId id="846" r:id="rId28"/>
    <p:sldId id="850" r:id="rId29"/>
    <p:sldId id="848" r:id="rId30"/>
    <p:sldId id="309" r:id="rId31"/>
    <p:sldId id="314" r:id="rId32"/>
    <p:sldId id="847" r:id="rId33"/>
    <p:sldId id="849" r:id="rId34"/>
    <p:sldId id="320" r:id="rId35"/>
    <p:sldId id="794" r:id="rId36"/>
    <p:sldId id="310" r:id="rId37"/>
    <p:sldId id="267" r:id="rId38"/>
    <p:sldId id="81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8C7F9"/>
    <a:srgbClr val="EBF9FF"/>
    <a:srgbClr val="DBB2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5165" autoAdjust="0"/>
  </p:normalViewPr>
  <p:slideViewPr>
    <p:cSldViewPr snapToGrid="0">
      <p:cViewPr varScale="1">
        <p:scale>
          <a:sx n="68" d="100"/>
          <a:sy n="68" d="100"/>
        </p:scale>
        <p:origin x="7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/ </a:t>
            </a:r>
            <a:r>
              <a:rPr lang="en-US" baseline="0" dirty="0" err="1"/>
              <a:t>bài</a:t>
            </a:r>
            <a:r>
              <a:rPr lang="en-US" baseline="0" dirty="0"/>
              <a:t> “</a:t>
            </a:r>
            <a:r>
              <a:rPr lang="en-US" baseline="0" dirty="0" err="1"/>
              <a:t>Niềm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Bi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Bống</a:t>
            </a:r>
            <a:r>
              <a:rPr lang="en-US" baseline="0" dirty="0"/>
              <a:t>” </a:t>
            </a:r>
            <a:r>
              <a:rPr lang="en-US" baseline="0" dirty="0" err="1"/>
              <a:t>và</a:t>
            </a:r>
            <a:r>
              <a:rPr lang="en-US" baseline="0" dirty="0"/>
              <a:t> TLCH: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Nếu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bảy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hũ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vàng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Bi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Bống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sẽ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Không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bảy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hũ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vàng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hai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anh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498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2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/ </a:t>
            </a:r>
            <a:r>
              <a:rPr lang="en-US" baseline="0" dirty="0" err="1"/>
              <a:t>bài</a:t>
            </a:r>
            <a:r>
              <a:rPr lang="en-US" baseline="0" dirty="0"/>
              <a:t> “</a:t>
            </a:r>
            <a:r>
              <a:rPr lang="en-US" baseline="0" dirty="0" err="1"/>
              <a:t>Niềm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Bi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Bống</a:t>
            </a:r>
            <a:r>
              <a:rPr lang="en-US" baseline="0" dirty="0"/>
              <a:t>” </a:t>
            </a:r>
            <a:r>
              <a:rPr lang="en-US" baseline="0" dirty="0" err="1"/>
              <a:t>và</a:t>
            </a:r>
            <a:r>
              <a:rPr lang="en-US" baseline="0" dirty="0"/>
              <a:t> TLCH: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Nếu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bảy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hũ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vàng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Bi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Bống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sẽ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Không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bảy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hũ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vàng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hai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anh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081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419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007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20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DEAC-B2BF-4189-B0F4-AB7221A4BB00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824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393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/ </a:t>
            </a:r>
            <a:r>
              <a:rPr lang="en-US" baseline="0" dirty="0" err="1"/>
              <a:t>bài</a:t>
            </a:r>
            <a:r>
              <a:rPr lang="en-US" baseline="0" dirty="0"/>
              <a:t> “</a:t>
            </a:r>
            <a:r>
              <a:rPr lang="en-US" baseline="0" dirty="0" err="1"/>
              <a:t>Niềm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Bi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Bống</a:t>
            </a:r>
            <a:r>
              <a:rPr lang="en-US" baseline="0" dirty="0"/>
              <a:t>” </a:t>
            </a:r>
            <a:r>
              <a:rPr lang="en-US" baseline="0" dirty="0" err="1"/>
              <a:t>và</a:t>
            </a:r>
            <a:r>
              <a:rPr lang="en-US" baseline="0" dirty="0"/>
              <a:t> TLCH: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Nếu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bảy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hũ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vàng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Bi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Bống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sẽ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Không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bảy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hũ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vàng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hai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anh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397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"/>
          <p:cNvSpPr/>
          <p:nvPr/>
        </p:nvSpPr>
        <p:spPr>
          <a:xfrm>
            <a:off x="-543333" y="4648067"/>
            <a:ext cx="4099568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rgbClr val="FFDEDE"/>
          </a:solidFill>
          <a:ln>
            <a:noFill/>
          </a:ln>
        </p:spPr>
        <p:txBody>
          <a:bodyPr spcFirstLastPara="1" wrap="square" lIns="121901" tIns="121901" rIns="121901" bIns="121901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8" name="Google Shape;378;p5"/>
          <p:cNvGrpSpPr/>
          <p:nvPr/>
        </p:nvGrpSpPr>
        <p:grpSpPr>
          <a:xfrm>
            <a:off x="38436" y="5225333"/>
            <a:ext cx="2630449" cy="1622267"/>
            <a:chOff x="3095850" y="2740875"/>
            <a:chExt cx="1972838" cy="1216700"/>
          </a:xfrm>
        </p:grpSpPr>
        <p:sp>
          <p:nvSpPr>
            <p:cNvPr id="379" name="Google Shape;379;p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4" name="Google Shape;384;p5"/>
          <p:cNvGrpSpPr/>
          <p:nvPr/>
        </p:nvGrpSpPr>
        <p:grpSpPr>
          <a:xfrm rot="-1930960">
            <a:off x="281693" y="5374425"/>
            <a:ext cx="882185" cy="1324080"/>
            <a:chOff x="3463650" y="2615600"/>
            <a:chExt cx="467625" cy="701900"/>
          </a:xfrm>
        </p:grpSpPr>
        <p:sp>
          <p:nvSpPr>
            <p:cNvPr id="385" name="Google Shape;385;p5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rgbClr val="6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rgbClr val="6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"/>
          <p:cNvSpPr txBox="1">
            <a:spLocks noGrp="1"/>
          </p:cNvSpPr>
          <p:nvPr>
            <p:ph type="subTitle" idx="1"/>
          </p:nvPr>
        </p:nvSpPr>
        <p:spPr>
          <a:xfrm>
            <a:off x="2041601" y="3859684"/>
            <a:ext cx="3032000" cy="8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8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5"/>
          <p:cNvSpPr txBox="1">
            <a:spLocks noGrp="1"/>
          </p:cNvSpPr>
          <p:nvPr>
            <p:ph type="title"/>
          </p:nvPr>
        </p:nvSpPr>
        <p:spPr>
          <a:xfrm>
            <a:off x="2099268" y="3281136"/>
            <a:ext cx="29744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5"/>
          <p:cNvSpPr txBox="1">
            <a:spLocks noGrp="1"/>
          </p:cNvSpPr>
          <p:nvPr>
            <p:ph type="subTitle" idx="2"/>
          </p:nvPr>
        </p:nvSpPr>
        <p:spPr>
          <a:xfrm>
            <a:off x="7118401" y="3859684"/>
            <a:ext cx="3032000" cy="8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8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5"/>
          <p:cNvSpPr txBox="1">
            <a:spLocks noGrp="1"/>
          </p:cNvSpPr>
          <p:nvPr>
            <p:ph type="title" idx="3"/>
          </p:nvPr>
        </p:nvSpPr>
        <p:spPr>
          <a:xfrm>
            <a:off x="7118401" y="3281136"/>
            <a:ext cx="29744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5"/>
          <p:cNvSpPr/>
          <p:nvPr/>
        </p:nvSpPr>
        <p:spPr>
          <a:xfrm rot="10800000" flipH="1">
            <a:off x="9574434" y="-424453"/>
            <a:ext cx="3203228" cy="2525288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rgbClr val="F7D79F"/>
          </a:solidFill>
          <a:ln>
            <a:noFill/>
          </a:ln>
        </p:spPr>
        <p:txBody>
          <a:bodyPr spcFirstLastPara="1" wrap="square" lIns="121901" tIns="121901" rIns="121901" bIns="121901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93" name="Google Shape;393;p5"/>
          <p:cNvGrpSpPr/>
          <p:nvPr/>
        </p:nvGrpSpPr>
        <p:grpSpPr>
          <a:xfrm rot="10800000" flipH="1">
            <a:off x="8864357" y="-556847"/>
            <a:ext cx="3020407" cy="1816408"/>
            <a:chOff x="3260100" y="4040200"/>
            <a:chExt cx="1579600" cy="893550"/>
          </a:xfrm>
        </p:grpSpPr>
        <p:sp>
          <p:nvSpPr>
            <p:cNvPr id="394" name="Google Shape;394;p5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p5"/>
          <p:cNvGrpSpPr/>
          <p:nvPr/>
        </p:nvGrpSpPr>
        <p:grpSpPr>
          <a:xfrm rot="-1591136">
            <a:off x="942738" y="5663411"/>
            <a:ext cx="1127549" cy="950780"/>
            <a:chOff x="2385375" y="4063625"/>
            <a:chExt cx="845650" cy="713075"/>
          </a:xfrm>
        </p:grpSpPr>
        <p:sp>
          <p:nvSpPr>
            <p:cNvPr id="422" name="Google Shape;422;p5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rgbClr val="C2A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rgbClr val="C2A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6" name="Google Shape;426;p5"/>
          <p:cNvSpPr txBox="1">
            <a:spLocks noGrp="1"/>
          </p:cNvSpPr>
          <p:nvPr>
            <p:ph type="title" idx="4"/>
          </p:nvPr>
        </p:nvSpPr>
        <p:spPr>
          <a:xfrm>
            <a:off x="958203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814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4"/>
          <p:cNvSpPr txBox="1">
            <a:spLocks noGrp="1"/>
          </p:cNvSpPr>
          <p:nvPr>
            <p:ph type="title"/>
          </p:nvPr>
        </p:nvSpPr>
        <p:spPr>
          <a:xfrm>
            <a:off x="3901533" y="3587369"/>
            <a:ext cx="4388800" cy="17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34"/>
          <p:cNvSpPr txBox="1">
            <a:spLocks noGrp="1"/>
          </p:cNvSpPr>
          <p:nvPr>
            <p:ph type="subTitle" idx="1"/>
          </p:nvPr>
        </p:nvSpPr>
        <p:spPr>
          <a:xfrm>
            <a:off x="3208833" y="5261660"/>
            <a:ext cx="5774000" cy="5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title" idx="2"/>
          </p:nvPr>
        </p:nvSpPr>
        <p:spPr>
          <a:xfrm>
            <a:off x="4590433" y="1599533"/>
            <a:ext cx="3010800" cy="1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55" name="Google Shape;155;p34"/>
          <p:cNvGrpSpPr/>
          <p:nvPr/>
        </p:nvGrpSpPr>
        <p:grpSpPr>
          <a:xfrm rot="10800000">
            <a:off x="8836147" y="4590135"/>
            <a:ext cx="3814741" cy="3336181"/>
            <a:chOff x="-246450" y="-584564"/>
            <a:chExt cx="2519866" cy="2203554"/>
          </a:xfrm>
        </p:grpSpPr>
        <p:sp>
          <p:nvSpPr>
            <p:cNvPr id="156" name="Google Shape;156;p34"/>
            <p:cNvSpPr/>
            <p:nvPr/>
          </p:nvSpPr>
          <p:spPr>
            <a:xfrm>
              <a:off x="920700" y="-197324"/>
              <a:ext cx="503700" cy="5037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4"/>
            <p:cNvSpPr/>
            <p:nvPr/>
          </p:nvSpPr>
          <p:spPr>
            <a:xfrm>
              <a:off x="-169775" y="-272623"/>
              <a:ext cx="1440000" cy="14400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4"/>
            <p:cNvSpPr/>
            <p:nvPr/>
          </p:nvSpPr>
          <p:spPr>
            <a:xfrm>
              <a:off x="-246450" y="779890"/>
              <a:ext cx="839100" cy="8391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4"/>
            <p:cNvSpPr/>
            <p:nvPr/>
          </p:nvSpPr>
          <p:spPr>
            <a:xfrm>
              <a:off x="1270216" y="-584564"/>
              <a:ext cx="1003200" cy="10038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160;p34"/>
          <p:cNvGrpSpPr/>
          <p:nvPr/>
        </p:nvGrpSpPr>
        <p:grpSpPr>
          <a:xfrm rot="10800000">
            <a:off x="-439096" y="4669773"/>
            <a:ext cx="3794819" cy="3176911"/>
            <a:chOff x="7080489" y="-542449"/>
            <a:chExt cx="2304919" cy="1929610"/>
          </a:xfrm>
        </p:grpSpPr>
        <p:sp>
          <p:nvSpPr>
            <p:cNvPr id="161" name="Google Shape;161;p34"/>
            <p:cNvSpPr/>
            <p:nvPr/>
          </p:nvSpPr>
          <p:spPr>
            <a:xfrm>
              <a:off x="7420700" y="-137861"/>
              <a:ext cx="517200" cy="5172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4"/>
            <p:cNvSpPr/>
            <p:nvPr/>
          </p:nvSpPr>
          <p:spPr>
            <a:xfrm>
              <a:off x="7815506" y="-542449"/>
              <a:ext cx="1569900" cy="15699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4"/>
            <p:cNvSpPr/>
            <p:nvPr/>
          </p:nvSpPr>
          <p:spPr>
            <a:xfrm>
              <a:off x="8587108" y="589161"/>
              <a:ext cx="798300" cy="7980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4"/>
            <p:cNvSpPr/>
            <p:nvPr/>
          </p:nvSpPr>
          <p:spPr>
            <a:xfrm>
              <a:off x="7080489" y="-314043"/>
              <a:ext cx="456000" cy="4560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5" name="Google Shape;165;p34"/>
          <p:cNvSpPr/>
          <p:nvPr/>
        </p:nvSpPr>
        <p:spPr>
          <a:xfrm>
            <a:off x="1006264" y="-306332"/>
            <a:ext cx="1180400" cy="1180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4"/>
          <p:cNvSpPr/>
          <p:nvPr/>
        </p:nvSpPr>
        <p:spPr>
          <a:xfrm>
            <a:off x="-1040279" y="432363"/>
            <a:ext cx="2180000" cy="2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4"/>
          <p:cNvSpPr/>
          <p:nvPr/>
        </p:nvSpPr>
        <p:spPr>
          <a:xfrm>
            <a:off x="-241665" y="-371667"/>
            <a:ext cx="1492800" cy="1492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4"/>
          <p:cNvSpPr/>
          <p:nvPr/>
        </p:nvSpPr>
        <p:spPr>
          <a:xfrm>
            <a:off x="1623109" y="-951551"/>
            <a:ext cx="1518800" cy="1519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4"/>
          <p:cNvSpPr/>
          <p:nvPr/>
        </p:nvSpPr>
        <p:spPr>
          <a:xfrm>
            <a:off x="10286121" y="-661471"/>
            <a:ext cx="2180000" cy="218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4"/>
          <p:cNvSpPr/>
          <p:nvPr/>
        </p:nvSpPr>
        <p:spPr>
          <a:xfrm>
            <a:off x="11402476" y="718516"/>
            <a:ext cx="1518800" cy="1519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4"/>
          <p:cNvSpPr/>
          <p:nvPr/>
        </p:nvSpPr>
        <p:spPr>
          <a:xfrm>
            <a:off x="9372580" y="-636184"/>
            <a:ext cx="1270400" cy="127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582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53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271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107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83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70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35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95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134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399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134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7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1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gif"/><Relationship Id="rId3" Type="http://schemas.openxmlformats.org/officeDocument/2006/relationships/notesSlide" Target="../notesSlides/notesSlide7.xml"/><Relationship Id="rId7" Type="http://schemas.microsoft.com/office/2007/relationships/hdphoto" Target="../media/hdphoto3.wdp"/><Relationship Id="rId12" Type="http://schemas.openxmlformats.org/officeDocument/2006/relationships/hyperlink" Target="http://animfactory.com/animations/nature/flowers/butterflies_flowers_md_clr.gif" TargetMode="Externa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gif"/><Relationship Id="rId4" Type="http://schemas.openxmlformats.org/officeDocument/2006/relationships/image" Target="../media/image37.jpeg"/><Relationship Id="rId9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17587"/>
            <a:ext cx="12192000" cy="3302388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1" y="-48107"/>
            <a:ext cx="12928208" cy="4801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 dirty="0">
                <a:solidFill>
                  <a:srgbClr val="FFFF00"/>
                </a:solidFill>
                <a:latin typeface="Arial" pitchFamily="34" charset="0"/>
                <a:ea typeface="思源黑体 CN Bold" panose="020B0800000000000000" pitchFamily="34" charset="-122"/>
                <a:cs typeface="Arial" pitchFamily="34" charset="0"/>
              </a:rPr>
              <a:t>CHÀO MỪNG CÁC THẦY CÔ GIÁO </a:t>
            </a:r>
          </a:p>
          <a:p>
            <a:pPr algn="ctr">
              <a:lnSpc>
                <a:spcPct val="150000"/>
              </a:lnSpc>
            </a:pPr>
            <a:r>
              <a:rPr lang="en-US" altLang="zh-CN" sz="4800" b="1" dirty="0">
                <a:solidFill>
                  <a:srgbClr val="FFFF00"/>
                </a:solidFill>
                <a:latin typeface="Arial" pitchFamily="34" charset="0"/>
                <a:ea typeface="思源黑体 CN Bold" panose="020B0800000000000000" pitchFamily="34" charset="-122"/>
                <a:cs typeface="Arial" pitchFamily="34" charset="0"/>
              </a:rPr>
              <a:t>VỀ DỰ GIỜ TIẾT HỘI GIẢNG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b="1" dirty="0">
                <a:solidFill>
                  <a:schemeClr val="tx1"/>
                </a:solidFill>
                <a:latin typeface="Arial" pitchFamily="34" charset="0"/>
                <a:ea typeface="思源黑体 CN Bold" panose="020B0800000000000000" pitchFamily="34" charset="-122"/>
                <a:cs typeface="Arial" pitchFamily="34" charset="0"/>
              </a:rPr>
              <a:t>MÔN : TIẾNG VIỆT</a:t>
            </a:r>
          </a:p>
          <a:p>
            <a:pPr algn="ctr">
              <a:lnSpc>
                <a:spcPct val="150000"/>
              </a:lnSpc>
            </a:pPr>
            <a:endParaRPr lang="zh-CN" alt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881268" y="3526935"/>
            <a:ext cx="6104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0000"/>
                </a:solidFill>
                <a:latin typeface="Arial" pitchFamily="34" charset="0"/>
                <a:ea typeface="思源黑体 CN Bold" panose="020B0800000000000000" pitchFamily="34" charset="-122"/>
                <a:cs typeface="Arial" pitchFamily="34" charset="0"/>
              </a:rPr>
              <a:t>NÓI VÀ NGHE</a:t>
            </a:r>
            <a:endParaRPr lang="zh-CN" altLang="en-US" sz="5400" b="1" dirty="0">
              <a:solidFill>
                <a:srgbClr val="00B050"/>
              </a:solidFill>
              <a:latin typeface="Arial" pitchFamily="34" charset="0"/>
              <a:ea typeface="思源黑体 CN Bold" panose="020B0800000000000000" pitchFamily="34" charset="-122"/>
              <a:cs typeface="Arial" pitchFamily="34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420"/>
            <a:ext cx="12192000" cy="747017"/>
          </a:xfrm>
          <a:prstGeom prst="rect">
            <a:avLst/>
          </a:prstGeom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1651681" y="5037733"/>
            <a:ext cx="9813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altLang="zh-C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altLang="zh-C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Trần An Thanh</a:t>
            </a:r>
            <a:endParaRPr lang="zh-CN" alt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oogle Shape;154;p33"/>
          <p:cNvGrpSpPr/>
          <p:nvPr/>
        </p:nvGrpSpPr>
        <p:grpSpPr>
          <a:xfrm>
            <a:off x="152950" y="79143"/>
            <a:ext cx="1300340" cy="1303774"/>
            <a:chOff x="-3118700" y="2365900"/>
            <a:chExt cx="741250" cy="792000"/>
          </a:xfrm>
        </p:grpSpPr>
        <p:sp>
          <p:nvSpPr>
            <p:cNvPr id="21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9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44" name="Google Shape;263;p33"/>
          <p:cNvGrpSpPr/>
          <p:nvPr/>
        </p:nvGrpSpPr>
        <p:grpSpPr>
          <a:xfrm>
            <a:off x="412888" y="1398274"/>
            <a:ext cx="811867" cy="543333"/>
            <a:chOff x="4137713" y="525925"/>
            <a:chExt cx="608900" cy="407500"/>
          </a:xfrm>
        </p:grpSpPr>
        <p:sp>
          <p:nvSpPr>
            <p:cNvPr id="45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47" name="Google Shape;266;p33"/>
          <p:cNvGrpSpPr/>
          <p:nvPr/>
        </p:nvGrpSpPr>
        <p:grpSpPr>
          <a:xfrm>
            <a:off x="1434565" y="2020907"/>
            <a:ext cx="634033" cy="383633"/>
            <a:chOff x="622013" y="907250"/>
            <a:chExt cx="475525" cy="287725"/>
          </a:xfrm>
        </p:grpSpPr>
        <p:sp>
          <p:nvSpPr>
            <p:cNvPr id="48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0" name="Google Shape;269;p33"/>
          <p:cNvGrpSpPr/>
          <p:nvPr/>
        </p:nvGrpSpPr>
        <p:grpSpPr>
          <a:xfrm>
            <a:off x="4391" y="6266443"/>
            <a:ext cx="858600" cy="260900"/>
            <a:chOff x="806663" y="3241275"/>
            <a:chExt cx="643950" cy="195675"/>
          </a:xfrm>
        </p:grpSpPr>
        <p:sp>
          <p:nvSpPr>
            <p:cNvPr id="51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3" name="Google Shape;1987;p70"/>
          <p:cNvGrpSpPr/>
          <p:nvPr/>
        </p:nvGrpSpPr>
        <p:grpSpPr>
          <a:xfrm>
            <a:off x="541613" y="2972977"/>
            <a:ext cx="1141067" cy="995300"/>
            <a:chOff x="7711700" y="384600"/>
            <a:chExt cx="855800" cy="746475"/>
          </a:xfrm>
        </p:grpSpPr>
        <p:sp>
          <p:nvSpPr>
            <p:cNvPr id="54" name="Google Shape;1988;p7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1989;p7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" name="Google Shape;1990;p7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7" name="Google Shape;1991;p7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1992;p7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1993;p7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1994;p7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1995;p7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1996;p7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1997;p7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1998;p7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74" name="Google Shape;1987;p70"/>
          <p:cNvGrpSpPr/>
          <p:nvPr/>
        </p:nvGrpSpPr>
        <p:grpSpPr>
          <a:xfrm>
            <a:off x="1451131" y="3299724"/>
            <a:ext cx="1141067" cy="995300"/>
            <a:chOff x="7711700" y="384600"/>
            <a:chExt cx="855800" cy="746475"/>
          </a:xfrm>
        </p:grpSpPr>
        <p:sp>
          <p:nvSpPr>
            <p:cNvPr id="75" name="Google Shape;1988;p7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1989;p7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1990;p7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1991;p7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1992;p7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1993;p7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1" name="Google Shape;1994;p7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2" name="Google Shape;1995;p7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1996;p7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1997;p7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1998;p7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6" name="Google Shape;1987;p70"/>
          <p:cNvGrpSpPr/>
          <p:nvPr/>
        </p:nvGrpSpPr>
        <p:grpSpPr>
          <a:xfrm>
            <a:off x="2338269" y="3736391"/>
            <a:ext cx="1141067" cy="995300"/>
            <a:chOff x="7711700" y="384600"/>
            <a:chExt cx="855800" cy="746475"/>
          </a:xfrm>
        </p:grpSpPr>
        <p:sp>
          <p:nvSpPr>
            <p:cNvPr id="87" name="Google Shape;1988;p7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1989;p7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9" name="Google Shape;1990;p7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0" name="Google Shape;1991;p7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1" name="Google Shape;1992;p7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2" name="Google Shape;1993;p7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3" name="Google Shape;1994;p7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4" name="Google Shape;1995;p7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5" name="Google Shape;1996;p7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6" name="Google Shape;1997;p7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7" name="Google Shape;1998;p7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98" name="Google Shape;1987;p70"/>
          <p:cNvGrpSpPr/>
          <p:nvPr/>
        </p:nvGrpSpPr>
        <p:grpSpPr>
          <a:xfrm>
            <a:off x="9857968" y="5247969"/>
            <a:ext cx="1141067" cy="995300"/>
            <a:chOff x="7711700" y="384600"/>
            <a:chExt cx="855800" cy="746475"/>
          </a:xfrm>
        </p:grpSpPr>
        <p:sp>
          <p:nvSpPr>
            <p:cNvPr id="99" name="Google Shape;1988;p7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0" name="Google Shape;1989;p7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1" name="Google Shape;1990;p7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2" name="Google Shape;1991;p7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3" name="Google Shape;1992;p7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4" name="Google Shape;1993;p7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5" name="Google Shape;1994;p7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6" name="Google Shape;1995;p7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7" name="Google Shape;1996;p7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8" name="Google Shape;1997;p7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9" name="Google Shape;1998;p7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10" name="Google Shape;1987;p70"/>
          <p:cNvGrpSpPr/>
          <p:nvPr/>
        </p:nvGrpSpPr>
        <p:grpSpPr>
          <a:xfrm>
            <a:off x="10545139" y="1306678"/>
            <a:ext cx="1141067" cy="995300"/>
            <a:chOff x="7711700" y="384600"/>
            <a:chExt cx="855800" cy="746475"/>
          </a:xfrm>
        </p:grpSpPr>
        <p:sp>
          <p:nvSpPr>
            <p:cNvPr id="111" name="Google Shape;1988;p7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2" name="Google Shape;1989;p7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3" name="Google Shape;1990;p7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4" name="Google Shape;1991;p7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5" name="Google Shape;1992;p7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6" name="Google Shape;1993;p7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7" name="Google Shape;1994;p7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8" name="Google Shape;1995;p7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9" name="Google Shape;1996;p7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0" name="Google Shape;1997;p7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1" name="Google Shape;1998;p7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22" name="Google Shape;269;p33"/>
          <p:cNvGrpSpPr/>
          <p:nvPr/>
        </p:nvGrpSpPr>
        <p:grpSpPr>
          <a:xfrm>
            <a:off x="940229" y="6281793"/>
            <a:ext cx="858600" cy="260900"/>
            <a:chOff x="806663" y="3241275"/>
            <a:chExt cx="643950" cy="195675"/>
          </a:xfrm>
        </p:grpSpPr>
        <p:sp>
          <p:nvSpPr>
            <p:cNvPr id="123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4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25" name="Google Shape;269;p33"/>
          <p:cNvGrpSpPr/>
          <p:nvPr/>
        </p:nvGrpSpPr>
        <p:grpSpPr>
          <a:xfrm>
            <a:off x="1746497" y="6315760"/>
            <a:ext cx="858600" cy="260900"/>
            <a:chOff x="806663" y="3241275"/>
            <a:chExt cx="643950" cy="195675"/>
          </a:xfrm>
        </p:grpSpPr>
        <p:sp>
          <p:nvSpPr>
            <p:cNvPr id="126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7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12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43680" y="6356372"/>
            <a:ext cx="410121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b="1" smtClean="0">
                <a:solidFill>
                  <a:prstClr val="black">
                    <a:tint val="75000"/>
                  </a:prstClr>
                </a:solidFill>
              </a:rPr>
              <a:t>1</a:t>
            </a:fld>
            <a:endParaRPr lang="en-US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9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3479336" y="5745619"/>
            <a:ext cx="4564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altLang="zh-C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2H</a:t>
            </a:r>
            <a:endParaRPr lang="zh-CN" alt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86488" y="674810"/>
            <a:ext cx="6619026" cy="7896225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4221653" y="771526"/>
            <a:ext cx="2322022" cy="1294788"/>
          </a:xfrm>
          <a:prstGeom prst="wedgeEllipseCallout">
            <a:avLst>
              <a:gd name="adj1" fmla="val -41910"/>
              <a:gd name="adj2" fmla="val 60861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13532" y="1034199"/>
            <a:ext cx="7138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</a:p>
        </p:txBody>
      </p:sp>
      <p:sp>
        <p:nvSpPr>
          <p:cNvPr id="7" name="Rectangle 6"/>
          <p:cNvSpPr/>
          <p:nvPr/>
        </p:nvSpPr>
        <p:spPr>
          <a:xfrm>
            <a:off x="2270857" y="1056184"/>
            <a:ext cx="60445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đồi núi</a:t>
            </a:r>
          </a:p>
        </p:txBody>
      </p:sp>
      <p:sp>
        <p:nvSpPr>
          <p:cNvPr id="8" name="Oval 7"/>
          <p:cNvSpPr/>
          <p:nvPr/>
        </p:nvSpPr>
        <p:spPr>
          <a:xfrm>
            <a:off x="1884240" y="1030405"/>
            <a:ext cx="773235" cy="77323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fortaa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6167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17726" y="-343550"/>
            <a:ext cx="6546851" cy="91059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val Callout 4"/>
          <p:cNvSpPr/>
          <p:nvPr/>
        </p:nvSpPr>
        <p:spPr>
          <a:xfrm>
            <a:off x="3945427" y="213533"/>
            <a:ext cx="7198824" cy="2028306"/>
          </a:xfrm>
          <a:prstGeom prst="wedgeEllipseCallout">
            <a:avLst>
              <a:gd name="adj1" fmla="val -41910"/>
              <a:gd name="adj2" fmla="val 60861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37427" y="627521"/>
            <a:ext cx="60496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Món này là của biển hay của đồi núi?</a:t>
            </a:r>
          </a:p>
        </p:txBody>
      </p:sp>
      <p:sp>
        <p:nvSpPr>
          <p:cNvPr id="8" name="Oval 7"/>
          <p:cNvSpPr/>
          <p:nvPr/>
        </p:nvSpPr>
        <p:spPr>
          <a:xfrm>
            <a:off x="838200" y="935975"/>
            <a:ext cx="889650" cy="8896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fortaa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741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31385" y="-403701"/>
            <a:ext cx="6857999" cy="766540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427683" y="-1"/>
            <a:ext cx="857250" cy="8572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fortaa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77476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ách làm ruốc cá chép cho bà bầu, trẻ em ăn dặm cực tốt và bổ dư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09" y="1327232"/>
            <a:ext cx="6960575" cy="522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uẩn bị nguyên liệu làm ruốc c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" y="1327232"/>
            <a:ext cx="3674617" cy="314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9398" y="48803"/>
            <a:ext cx="9568407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b="1" dirty="0" err="1">
                <a:solidFill>
                  <a:srgbClr val="C00000"/>
                </a:solidFill>
                <a:latin typeface="Arial" panose="020B0604020202020204" pitchFamily="34" charset="0"/>
              </a:rPr>
              <a:t>Ruốc</a:t>
            </a:r>
            <a:r>
              <a:rPr lang="en-US" sz="2667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Arial" panose="020B0604020202020204" pitchFamily="34" charset="0"/>
              </a:rPr>
              <a:t>cá</a:t>
            </a:r>
            <a:r>
              <a:rPr lang="en-US" sz="2667" b="1" dirty="0">
                <a:solidFill>
                  <a:srgbClr val="C00000"/>
                </a:solidFill>
                <a:latin typeface="Arial" panose="020B0604020202020204" pitchFamily="34" charset="0"/>
              </a:rPr>
              <a:t>: </a:t>
            </a:r>
            <a:r>
              <a:rPr lang="vi-VN" sz="2667" b="1" dirty="0">
                <a:solidFill>
                  <a:srgbClr val="002060"/>
                </a:solidFill>
                <a:latin typeface="Arial" panose="020B0604020202020204" pitchFamily="34" charset="0"/>
              </a:rPr>
              <a:t>Cá đem rút xương, </a:t>
            </a:r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</a:rPr>
              <a:t>t</a:t>
            </a:r>
            <a:r>
              <a:rPr lang="vi-VN" sz="2667" b="1" dirty="0">
                <a:solidFill>
                  <a:srgbClr val="002060"/>
                </a:solidFill>
                <a:latin typeface="Arial" panose="020B0604020202020204" pitchFamily="34" charset="0"/>
              </a:rPr>
              <a:t>hái </a:t>
            </a:r>
            <a:r>
              <a:rPr lang="en-US" sz="2667" b="1" dirty="0" err="1">
                <a:solidFill>
                  <a:srgbClr val="002060"/>
                </a:solidFill>
                <a:latin typeface="Arial" panose="020B0604020202020204" pitchFamily="34" charset="0"/>
              </a:rPr>
              <a:t>nhỏ</a:t>
            </a:r>
            <a:r>
              <a:rPr lang="vi-VN" sz="2667" b="1" dirty="0">
                <a:solidFill>
                  <a:srgbClr val="002060"/>
                </a:solidFill>
                <a:latin typeface="Arial" panose="020B0604020202020204" pitchFamily="34" charset="0"/>
              </a:rPr>
              <a:t>, ướp </a:t>
            </a:r>
            <a:r>
              <a:rPr lang="en-US" sz="2667" b="1" dirty="0" err="1">
                <a:solidFill>
                  <a:srgbClr val="002060"/>
                </a:solidFill>
                <a:latin typeface="Arial" panose="020B0604020202020204" pitchFamily="34" charset="0"/>
              </a:rPr>
              <a:t>gia</a:t>
            </a:r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Arial" panose="020B0604020202020204" pitchFamily="34" charset="0"/>
              </a:rPr>
              <a:t>vị</a:t>
            </a:r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vi-VN" sz="2667" b="1" dirty="0">
                <a:solidFill>
                  <a:srgbClr val="002060"/>
                </a:solidFill>
                <a:latin typeface="Arial" panose="020B0604020202020204" pitchFamily="34" charset="0"/>
              </a:rPr>
              <a:t>rang khô, giã</a:t>
            </a:r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Arial" panose="020B0604020202020204" pitchFamily="34" charset="0"/>
              </a:rPr>
              <a:t>nhỏ</a:t>
            </a:r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667" b="1" dirty="0" err="1">
                <a:solidFill>
                  <a:srgbClr val="002060"/>
                </a:solidFill>
                <a:latin typeface="Arial" panose="020B0604020202020204" pitchFamily="34" charset="0"/>
              </a:rPr>
              <a:t>rồi</a:t>
            </a:r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vi-VN" sz="2667" b="1" dirty="0">
                <a:solidFill>
                  <a:srgbClr val="002060"/>
                </a:solidFill>
                <a:latin typeface="Arial" panose="020B0604020202020204" pitchFamily="34" charset="0"/>
              </a:rPr>
              <a:t>rang nhỏ lửa trong chảo cho đến khô.</a:t>
            </a:r>
            <a:endParaRPr lang="en-US" sz="2667" b="1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398" y="46549"/>
            <a:ext cx="9568407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b="1" dirty="0" err="1">
                <a:solidFill>
                  <a:srgbClr val="C00000"/>
                </a:solidFill>
                <a:latin typeface="Arial" panose="020B0604020202020204" pitchFamily="34" charset="0"/>
              </a:rPr>
              <a:t>Ruốc</a:t>
            </a:r>
            <a:r>
              <a:rPr lang="en-US" sz="2667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Arial" panose="020B0604020202020204" pitchFamily="34" charset="0"/>
              </a:rPr>
              <a:t>cá</a:t>
            </a:r>
            <a:r>
              <a:rPr lang="en-US" sz="2667" b="1" dirty="0">
                <a:solidFill>
                  <a:srgbClr val="C00000"/>
                </a:solidFill>
                <a:latin typeface="Arial" panose="020B0604020202020204" pitchFamily="34" charset="0"/>
              </a:rPr>
              <a:t>:</a:t>
            </a:r>
            <a:endParaRPr lang="en-US" sz="2667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0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E31CF5-826F-1142-A6D9-4506E9C6FE98}"/>
              </a:ext>
            </a:extLst>
          </p:cNvPr>
          <p:cNvSpPr txBox="1"/>
          <p:nvPr/>
        </p:nvSpPr>
        <p:spPr>
          <a:xfrm>
            <a:off x="3294669" y="61885"/>
            <a:ext cx="5736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dirty="0">
                <a:ln>
                  <a:solidFill>
                    <a:prstClr val="white">
                      <a:lumMod val="25000"/>
                    </a:prstClr>
                  </a:solidFill>
                </a:ln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BỮA ĂN TRƯA</a:t>
            </a:r>
          </a:p>
        </p:txBody>
      </p:sp>
      <p:pic>
        <p:nvPicPr>
          <p:cNvPr id="8" name="Picture 2" descr="20210409090849_wm_shs-tieng-viet-2-tap-1">
            <a:extLst>
              <a:ext uri="{FF2B5EF4-FFF2-40B4-BE49-F238E27FC236}">
                <a16:creationId xmlns:a16="http://schemas.microsoft.com/office/drawing/2014/main" id="{287142CD-9EA8-B045-9EC8-7151B8435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0" t="24924" r="11856" b="51731"/>
          <a:stretch/>
        </p:blipFill>
        <p:spPr bwMode="auto">
          <a:xfrm>
            <a:off x="6239012" y="1423165"/>
            <a:ext cx="2972827" cy="30089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0849_wm_shs-tieng-viet-2-tap-1">
            <a:extLst>
              <a:ext uri="{FF2B5EF4-FFF2-40B4-BE49-F238E27FC236}">
                <a16:creationId xmlns:a16="http://schemas.microsoft.com/office/drawing/2014/main" id="{CEBA480E-4FFC-8D42-B54A-3AEABF43A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22159" r="50387" b="51098"/>
          <a:stretch/>
        </p:blipFill>
        <p:spPr bwMode="auto">
          <a:xfrm>
            <a:off x="2575921" y="1169881"/>
            <a:ext cx="3201003" cy="32622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210409090849_wm_shs-tieng-viet-2-tap-1">
            <a:extLst>
              <a:ext uri="{FF2B5EF4-FFF2-40B4-BE49-F238E27FC236}">
                <a16:creationId xmlns:a16="http://schemas.microsoft.com/office/drawing/2014/main" id="{4F1FB541-6321-9F4A-8A92-851F4F365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49342" r="10968" b="29718"/>
          <a:stretch/>
        </p:blipFill>
        <p:spPr bwMode="auto">
          <a:xfrm>
            <a:off x="6218716" y="4286683"/>
            <a:ext cx="2972827" cy="25542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0210409090849_wm_shs-tieng-viet-2-tap-1">
            <a:extLst>
              <a:ext uri="{FF2B5EF4-FFF2-40B4-BE49-F238E27FC236}">
                <a16:creationId xmlns:a16="http://schemas.microsoft.com/office/drawing/2014/main" id="{C907F3EF-5C11-3F40-8A74-CD9913631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73" t="48890" r="46775" b="29349"/>
          <a:stretch/>
        </p:blipFill>
        <p:spPr bwMode="auto">
          <a:xfrm>
            <a:off x="2628109" y="4229776"/>
            <a:ext cx="3194203" cy="265443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54;p3"/>
          <p:cNvSpPr txBox="1"/>
          <p:nvPr/>
        </p:nvSpPr>
        <p:spPr>
          <a:xfrm>
            <a:off x="543921" y="2563361"/>
            <a:ext cx="2032000" cy="913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3F3F3F"/>
              </a:buClr>
              <a:buSzPts val="3600"/>
              <a:defRPr/>
            </a:pP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Thầy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hiệu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trưởng</a:t>
            </a:r>
            <a:endParaRPr lang="en-US" sz="2667" b="1" dirty="0">
              <a:solidFill>
                <a:srgbClr val="00B05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08455" y="2411306"/>
            <a:ext cx="1910083" cy="1217143"/>
            <a:chOff x="6450075" y="1120728"/>
            <a:chExt cx="4462151" cy="2835063"/>
          </a:xfrm>
        </p:grpSpPr>
        <p:sp>
          <p:nvSpPr>
            <p:cNvPr id="13" name="Rounded Rectangle 12"/>
            <p:cNvSpPr/>
            <p:nvPr/>
          </p:nvSpPr>
          <p:spPr>
            <a:xfrm>
              <a:off x="6664816" y="1425755"/>
              <a:ext cx="4032666" cy="2305842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6450075" y="1120728"/>
              <a:ext cx="4462151" cy="2835063"/>
            </a:xfrm>
            <a:prstGeom prst="wedgeRoundRectCallout">
              <a:avLst>
                <a:gd name="adj1" fmla="val 75862"/>
                <a:gd name="adj2" fmla="val -18779"/>
                <a:gd name="adj3" fmla="val 16667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  <p:sp>
        <p:nvSpPr>
          <p:cNvPr id="15" name="Google Shape;54;p3"/>
          <p:cNvSpPr txBox="1"/>
          <p:nvPr/>
        </p:nvSpPr>
        <p:spPr>
          <a:xfrm>
            <a:off x="9540177" y="2310490"/>
            <a:ext cx="2032000" cy="502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3F3F3F"/>
              </a:buClr>
              <a:buSzPts val="3600"/>
              <a:defRPr/>
            </a:pP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Cô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nhà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bếp</a:t>
            </a:r>
            <a:endParaRPr lang="en-US" sz="2667" b="1" dirty="0">
              <a:solidFill>
                <a:srgbClr val="00B05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404711" y="2158436"/>
            <a:ext cx="2167467" cy="767645"/>
            <a:chOff x="6450075" y="1120728"/>
            <a:chExt cx="4462151" cy="2835063"/>
          </a:xfrm>
        </p:grpSpPr>
        <p:sp>
          <p:nvSpPr>
            <p:cNvPr id="17" name="Rounded Rectangle 16"/>
            <p:cNvSpPr/>
            <p:nvPr/>
          </p:nvSpPr>
          <p:spPr>
            <a:xfrm>
              <a:off x="6646027" y="1416784"/>
              <a:ext cx="4070244" cy="224295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18" name="Rounded Rectangular Callout 17"/>
            <p:cNvSpPr/>
            <p:nvPr/>
          </p:nvSpPr>
          <p:spPr>
            <a:xfrm>
              <a:off x="6450075" y="1120728"/>
              <a:ext cx="4462151" cy="2835063"/>
            </a:xfrm>
            <a:prstGeom prst="wedgeRoundRectCallout">
              <a:avLst>
                <a:gd name="adj1" fmla="val -77193"/>
                <a:gd name="adj2" fmla="val 8026"/>
                <a:gd name="adj3" fmla="val 16667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  <p:sp>
        <p:nvSpPr>
          <p:cNvPr id="19" name="Google Shape;54;p3"/>
          <p:cNvSpPr txBox="1"/>
          <p:nvPr/>
        </p:nvSpPr>
        <p:spPr>
          <a:xfrm>
            <a:off x="5422929" y="5432291"/>
            <a:ext cx="816084" cy="502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3F3F3F"/>
              </a:buClr>
              <a:buSzPts val="3600"/>
              <a:defRPr/>
            </a:pP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Chi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309940" y="5299799"/>
            <a:ext cx="929073" cy="767645"/>
            <a:chOff x="6285005" y="1120728"/>
            <a:chExt cx="4627221" cy="2835063"/>
          </a:xfrm>
        </p:grpSpPr>
        <p:sp>
          <p:nvSpPr>
            <p:cNvPr id="21" name="Rounded Rectangle 20"/>
            <p:cNvSpPr/>
            <p:nvPr/>
          </p:nvSpPr>
          <p:spPr>
            <a:xfrm>
              <a:off x="6847745" y="1610047"/>
              <a:ext cx="3545888" cy="185642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22" name="Rounded Rectangular Callout 21"/>
            <p:cNvSpPr/>
            <p:nvPr/>
          </p:nvSpPr>
          <p:spPr>
            <a:xfrm>
              <a:off x="6285005" y="1120728"/>
              <a:ext cx="4627221" cy="2835063"/>
            </a:xfrm>
            <a:prstGeom prst="wedgeRoundRectCallout">
              <a:avLst>
                <a:gd name="adj1" fmla="val -97434"/>
                <a:gd name="adj2" fmla="val 22034"/>
                <a:gd name="adj3" fmla="val 16667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  <p:sp>
        <p:nvSpPr>
          <p:cNvPr id="23" name="Google Shape;54;p3"/>
          <p:cNvSpPr txBox="1"/>
          <p:nvPr/>
        </p:nvSpPr>
        <p:spPr>
          <a:xfrm>
            <a:off x="9427188" y="4271983"/>
            <a:ext cx="2032000" cy="502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3F3F3F"/>
              </a:buClr>
              <a:buSzPts val="3600"/>
              <a:defRPr/>
            </a:pP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HS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9291721" y="4119930"/>
            <a:ext cx="2167467" cy="767645"/>
            <a:chOff x="6450075" y="1120728"/>
            <a:chExt cx="4462151" cy="2835063"/>
          </a:xfrm>
        </p:grpSpPr>
        <p:sp>
          <p:nvSpPr>
            <p:cNvPr id="25" name="Rounded Rectangle 24"/>
            <p:cNvSpPr/>
            <p:nvPr/>
          </p:nvSpPr>
          <p:spPr>
            <a:xfrm>
              <a:off x="6646027" y="1416784"/>
              <a:ext cx="4070244" cy="224295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26" name="Rounded Rectangular Callout 25"/>
            <p:cNvSpPr/>
            <p:nvPr/>
          </p:nvSpPr>
          <p:spPr>
            <a:xfrm>
              <a:off x="6450075" y="1120728"/>
              <a:ext cx="4462151" cy="2835063"/>
            </a:xfrm>
            <a:prstGeom prst="wedgeRoundRectCallout">
              <a:avLst>
                <a:gd name="adj1" fmla="val -83443"/>
                <a:gd name="adj2" fmla="val 45673"/>
                <a:gd name="adj3" fmla="val 16667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11421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9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20210409090849_wm_shs-tieng-viet-2-tap-1">
            <a:extLst>
              <a:ext uri="{FF2B5EF4-FFF2-40B4-BE49-F238E27FC236}">
                <a16:creationId xmlns:a16="http://schemas.microsoft.com/office/drawing/2014/main" id="{8153C86B-2EE9-0946-8E3B-A8458E8D3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22159" r="50387" b="51098"/>
          <a:stretch/>
        </p:blipFill>
        <p:spPr bwMode="auto">
          <a:xfrm>
            <a:off x="3811279" y="2116899"/>
            <a:ext cx="4569443" cy="47411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54;p3"/>
          <p:cNvSpPr txBox="1"/>
          <p:nvPr/>
        </p:nvSpPr>
        <p:spPr>
          <a:xfrm>
            <a:off x="1847012" y="4473441"/>
            <a:ext cx="2032000" cy="913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3F3F3F"/>
              </a:buClr>
              <a:buSzPts val="3600"/>
              <a:defRPr/>
            </a:pP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Thầy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hiệu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trưởng</a:t>
            </a:r>
            <a:endParaRPr lang="en-US" sz="2667" b="1" dirty="0">
              <a:solidFill>
                <a:srgbClr val="00B05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11545" y="4321386"/>
            <a:ext cx="1910083" cy="1217143"/>
            <a:chOff x="6450075" y="1120728"/>
            <a:chExt cx="4462151" cy="2835063"/>
          </a:xfrm>
        </p:grpSpPr>
        <p:sp>
          <p:nvSpPr>
            <p:cNvPr id="6" name="Rounded Rectangle 5"/>
            <p:cNvSpPr/>
            <p:nvPr/>
          </p:nvSpPr>
          <p:spPr>
            <a:xfrm>
              <a:off x="6664816" y="1425755"/>
              <a:ext cx="4032666" cy="2305842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9" name="Rounded Rectangular Callout 8"/>
            <p:cNvSpPr/>
            <p:nvPr/>
          </p:nvSpPr>
          <p:spPr>
            <a:xfrm>
              <a:off x="6450075" y="1120728"/>
              <a:ext cx="4462151" cy="2835063"/>
            </a:xfrm>
            <a:prstGeom prst="wedgeRoundRectCallout">
              <a:avLst>
                <a:gd name="adj1" fmla="val 70188"/>
                <a:gd name="adj2" fmla="val -14327"/>
                <a:gd name="adj3" fmla="val 16667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  <p:sp>
        <p:nvSpPr>
          <p:cNvPr id="14" name="Google Shape;54;p3"/>
          <p:cNvSpPr txBox="1"/>
          <p:nvPr/>
        </p:nvSpPr>
        <p:spPr>
          <a:xfrm>
            <a:off x="8442476" y="4771486"/>
            <a:ext cx="2032000" cy="502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3F3F3F"/>
              </a:buClr>
              <a:buSzPts val="3600"/>
              <a:defRPr/>
            </a:pP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HS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307009" y="4619432"/>
            <a:ext cx="2167467" cy="767645"/>
            <a:chOff x="6450075" y="1120728"/>
            <a:chExt cx="4462151" cy="2835063"/>
          </a:xfrm>
        </p:grpSpPr>
        <p:sp>
          <p:nvSpPr>
            <p:cNvPr id="16" name="Rounded Rectangle 15"/>
            <p:cNvSpPr/>
            <p:nvPr/>
          </p:nvSpPr>
          <p:spPr>
            <a:xfrm>
              <a:off x="6646027" y="1416784"/>
              <a:ext cx="4070244" cy="224295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17" name="Rounded Rectangular Callout 16"/>
            <p:cNvSpPr/>
            <p:nvPr/>
          </p:nvSpPr>
          <p:spPr>
            <a:xfrm>
              <a:off x="6450075" y="1120728"/>
              <a:ext cx="4462151" cy="2835063"/>
            </a:xfrm>
            <a:prstGeom prst="wedgeRoundRectCallout">
              <a:avLst>
                <a:gd name="adj1" fmla="val -79276"/>
                <a:gd name="adj2" fmla="val -55503"/>
                <a:gd name="adj3" fmla="val 16667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039" y="1764699"/>
            <a:ext cx="3950775" cy="1748109"/>
            <a:chOff x="621631" y="2843478"/>
            <a:chExt cx="7359316" cy="199046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31616" r="44680" b="31786"/>
            <a:stretch/>
          </p:blipFill>
          <p:spPr>
            <a:xfrm>
              <a:off x="621631" y="2843478"/>
              <a:ext cx="2971800" cy="199046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l="48227" t="34979" b="31786"/>
            <a:stretch/>
          </p:blipFill>
          <p:spPr>
            <a:xfrm>
              <a:off x="3545306" y="3026358"/>
              <a:ext cx="4435641" cy="180758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51947" y="2406477"/>
            <a:ext cx="344070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sz="2667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67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67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667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667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2667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vi-VN" sz="2667" b="1" i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30256" y="1973614"/>
            <a:ext cx="400861" cy="40296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8760292" y="1858689"/>
            <a:ext cx="3196899" cy="1527977"/>
          </a:xfrm>
          <a:prstGeom prst="cloudCallout">
            <a:avLst>
              <a:gd name="adj1" fmla="val -77392"/>
              <a:gd name="adj2" fmla="val 57283"/>
            </a:avLst>
          </a:prstGeom>
          <a:solidFill>
            <a:schemeClr val="bg1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TextBox 22"/>
          <p:cNvSpPr txBox="1"/>
          <p:nvPr/>
        </p:nvSpPr>
        <p:spPr>
          <a:xfrm>
            <a:off x="8995498" y="2101497"/>
            <a:ext cx="2455951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Cái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gì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đó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của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biển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tức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là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…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Cái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gì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đó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của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đồi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núi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là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…</a:t>
            </a:r>
            <a:endParaRPr lang="vi-VN" sz="2133" dirty="0">
              <a:solidFill>
                <a:srgbClr val="0099FF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2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4" grpId="0"/>
      <p:bldP spid="14" grpId="1"/>
      <p:bldP spid="21" grpId="0"/>
      <p:bldP spid="22" grpId="0" animBg="1"/>
      <p:bldP spid="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210409090849_wm_shs-tieng-viet-2-tap-1">
            <a:extLst>
              <a:ext uri="{FF2B5EF4-FFF2-40B4-BE49-F238E27FC236}">
                <a16:creationId xmlns:a16="http://schemas.microsoft.com/office/drawing/2014/main" id="{C5B9C55B-EAF2-3340-8E77-D7EFB9FFE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0" t="24924" r="11856" b="51731"/>
          <a:stretch/>
        </p:blipFill>
        <p:spPr bwMode="auto">
          <a:xfrm>
            <a:off x="4113811" y="1922265"/>
            <a:ext cx="4968487" cy="475930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4;p3"/>
          <p:cNvSpPr txBox="1"/>
          <p:nvPr/>
        </p:nvSpPr>
        <p:spPr>
          <a:xfrm>
            <a:off x="2081811" y="4437361"/>
            <a:ext cx="2032000" cy="913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3F3F3F"/>
              </a:buClr>
              <a:buSzPts val="3600"/>
              <a:defRPr/>
            </a:pP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Thầy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hiệu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trưởng</a:t>
            </a:r>
            <a:endParaRPr lang="en-US" sz="2667" b="1" dirty="0">
              <a:solidFill>
                <a:srgbClr val="00B05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86627" y="4353867"/>
            <a:ext cx="1910083" cy="1217143"/>
            <a:chOff x="6450075" y="1120728"/>
            <a:chExt cx="4462151" cy="2835063"/>
          </a:xfrm>
        </p:grpSpPr>
        <p:sp>
          <p:nvSpPr>
            <p:cNvPr id="7" name="Rounded Rectangle 6"/>
            <p:cNvSpPr/>
            <p:nvPr/>
          </p:nvSpPr>
          <p:spPr>
            <a:xfrm>
              <a:off x="6664816" y="1425755"/>
              <a:ext cx="4032666" cy="2305842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9" name="Rounded Rectangular Callout 8"/>
            <p:cNvSpPr/>
            <p:nvPr/>
          </p:nvSpPr>
          <p:spPr>
            <a:xfrm>
              <a:off x="6450075" y="1120728"/>
              <a:ext cx="4462151" cy="2835063"/>
            </a:xfrm>
            <a:prstGeom prst="wedgeRoundRectCallout">
              <a:avLst>
                <a:gd name="adj1" fmla="val 80827"/>
                <a:gd name="adj2" fmla="val -22118"/>
                <a:gd name="adj3" fmla="val 16667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  <p:sp>
        <p:nvSpPr>
          <p:cNvPr id="10" name="Google Shape;54;p3"/>
          <p:cNvSpPr txBox="1"/>
          <p:nvPr/>
        </p:nvSpPr>
        <p:spPr>
          <a:xfrm>
            <a:off x="9321761" y="4184490"/>
            <a:ext cx="2032000" cy="502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3F3F3F"/>
              </a:buClr>
              <a:buSzPts val="3600"/>
              <a:defRPr/>
            </a:pP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Cô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nhà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bếp</a:t>
            </a:r>
            <a:endParaRPr lang="en-US" sz="2667" b="1" dirty="0">
              <a:solidFill>
                <a:srgbClr val="00B05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186295" y="4032436"/>
            <a:ext cx="2167467" cy="767645"/>
            <a:chOff x="6450075" y="1120728"/>
            <a:chExt cx="4462151" cy="2835062"/>
          </a:xfrm>
        </p:grpSpPr>
        <p:sp>
          <p:nvSpPr>
            <p:cNvPr id="12" name="Rounded Rectangle 11"/>
            <p:cNvSpPr/>
            <p:nvPr/>
          </p:nvSpPr>
          <p:spPr>
            <a:xfrm>
              <a:off x="6646027" y="1416784"/>
              <a:ext cx="4070244" cy="224295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13" name="Rounded Rectangular Callout 12"/>
            <p:cNvSpPr/>
            <p:nvPr/>
          </p:nvSpPr>
          <p:spPr>
            <a:xfrm>
              <a:off x="6450075" y="1120728"/>
              <a:ext cx="4462151" cy="2835062"/>
            </a:xfrm>
            <a:prstGeom prst="wedgeRoundRectCallout">
              <a:avLst>
                <a:gd name="adj1" fmla="val -74485"/>
                <a:gd name="adj2" fmla="val -26091"/>
                <a:gd name="adj3" fmla="val 16667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039" y="1764699"/>
            <a:ext cx="3950775" cy="1748109"/>
            <a:chOff x="621631" y="2843478"/>
            <a:chExt cx="7359316" cy="199046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31616" r="44680" b="31786"/>
            <a:stretch/>
          </p:blipFill>
          <p:spPr>
            <a:xfrm>
              <a:off x="621631" y="2843478"/>
              <a:ext cx="2971800" cy="199046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l="48227" t="34979" b="31786"/>
            <a:stretch/>
          </p:blipFill>
          <p:spPr>
            <a:xfrm>
              <a:off x="3545306" y="3026358"/>
              <a:ext cx="4435641" cy="180758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98417" y="2537197"/>
            <a:ext cx="376186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sz="2667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667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667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2667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667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lang="vi-VN" sz="2667" b="1" i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30256" y="1973614"/>
            <a:ext cx="400861" cy="40296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5658657" y="1883721"/>
            <a:ext cx="3423640" cy="1204920"/>
          </a:xfrm>
          <a:prstGeom prst="wedgeEllipseCallout">
            <a:avLst>
              <a:gd name="adj1" fmla="val -47808"/>
              <a:gd name="adj2" fmla="val 56884"/>
            </a:avLst>
          </a:prstGeom>
          <a:solidFill>
            <a:schemeClr val="bg1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TextBox 20"/>
          <p:cNvSpPr txBox="1"/>
          <p:nvPr/>
        </p:nvSpPr>
        <p:spPr>
          <a:xfrm>
            <a:off x="5985779" y="1987895"/>
            <a:ext cx="2769397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133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Các em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có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đem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theo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món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ăn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của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biển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và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của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đồi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núi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không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?</a:t>
            </a:r>
            <a:endParaRPr lang="vi-VN" sz="2133" dirty="0">
              <a:solidFill>
                <a:srgbClr val="0099FF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4" name="Cloud Callout 23"/>
          <p:cNvSpPr/>
          <p:nvPr/>
        </p:nvSpPr>
        <p:spPr>
          <a:xfrm>
            <a:off x="8836122" y="2690651"/>
            <a:ext cx="2626399" cy="1022509"/>
          </a:xfrm>
          <a:prstGeom prst="cloudCallout">
            <a:avLst>
              <a:gd name="adj1" fmla="val -69139"/>
              <a:gd name="adj2" fmla="val 50659"/>
            </a:avLst>
          </a:prstGeom>
          <a:solidFill>
            <a:schemeClr val="bg1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/>
          <p:cNvSpPr txBox="1"/>
          <p:nvPr/>
        </p:nvSpPr>
        <p:spPr>
          <a:xfrm>
            <a:off x="8880134" y="2838610"/>
            <a:ext cx="2455951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Cô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nhà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bếp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đi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theo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sau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….</a:t>
            </a:r>
            <a:endParaRPr lang="vi-VN" sz="2133" dirty="0">
              <a:solidFill>
                <a:srgbClr val="0099FF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27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C912CA-E6A9-DE4D-ABCF-F0A072F48E18}"/>
              </a:ext>
            </a:extLst>
          </p:cNvPr>
          <p:cNvGrpSpPr/>
          <p:nvPr/>
        </p:nvGrpSpPr>
        <p:grpSpPr>
          <a:xfrm>
            <a:off x="4675123" y="2045547"/>
            <a:ext cx="5345823" cy="4592320"/>
            <a:chOff x="996920" y="573936"/>
            <a:chExt cx="5345823" cy="3993077"/>
          </a:xfrm>
        </p:grpSpPr>
        <p:pic>
          <p:nvPicPr>
            <p:cNvPr id="5" name="Picture 4" descr="20210409090849_wm_shs-tieng-viet-2-tap-1">
              <a:extLst>
                <a:ext uri="{FF2B5EF4-FFF2-40B4-BE49-F238E27FC236}">
                  <a16:creationId xmlns:a16="http://schemas.microsoft.com/office/drawing/2014/main" id="{18C973EA-DA1F-6B4B-9471-7362FBDF6F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73" t="49605" r="46775" b="29349"/>
            <a:stretch/>
          </p:blipFill>
          <p:spPr bwMode="auto">
            <a:xfrm>
              <a:off x="996920" y="573936"/>
              <a:ext cx="4968451" cy="399307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451FD4FE-C142-284E-9502-9CF40E593775}"/>
                </a:ext>
              </a:extLst>
            </p:cNvPr>
            <p:cNvSpPr/>
            <p:nvPr/>
          </p:nvSpPr>
          <p:spPr>
            <a:xfrm>
              <a:off x="5065486" y="1637023"/>
              <a:ext cx="1277257" cy="1543050"/>
            </a:xfrm>
            <a:custGeom>
              <a:avLst/>
              <a:gdLst>
                <a:gd name="connsiteX0" fmla="*/ 0 w 1277257"/>
                <a:gd name="connsiteY0" fmla="*/ 0 h 1219200"/>
                <a:gd name="connsiteX1" fmla="*/ 1277257 w 1277257"/>
                <a:gd name="connsiteY1" fmla="*/ 0 h 1219200"/>
                <a:gd name="connsiteX2" fmla="*/ 1277257 w 1277257"/>
                <a:gd name="connsiteY2" fmla="*/ 1219200 h 1219200"/>
                <a:gd name="connsiteX3" fmla="*/ 0 w 1277257"/>
                <a:gd name="connsiteY3" fmla="*/ 1219200 h 1219200"/>
                <a:gd name="connsiteX4" fmla="*/ 0 w 1277257"/>
                <a:gd name="connsiteY4" fmla="*/ 0 h 1219200"/>
                <a:gd name="connsiteX0" fmla="*/ 0 w 1324882"/>
                <a:gd name="connsiteY0" fmla="*/ 142875 h 1362075"/>
                <a:gd name="connsiteX1" fmla="*/ 1324882 w 1324882"/>
                <a:gd name="connsiteY1" fmla="*/ 0 h 1362075"/>
                <a:gd name="connsiteX2" fmla="*/ 1277257 w 1324882"/>
                <a:gd name="connsiteY2" fmla="*/ 1362075 h 1362075"/>
                <a:gd name="connsiteX3" fmla="*/ 0 w 1324882"/>
                <a:gd name="connsiteY3" fmla="*/ 1362075 h 1362075"/>
                <a:gd name="connsiteX4" fmla="*/ 0 w 1324882"/>
                <a:gd name="connsiteY4" fmla="*/ 142875 h 1362075"/>
                <a:gd name="connsiteX0" fmla="*/ 0 w 1277257"/>
                <a:gd name="connsiteY0" fmla="*/ 323850 h 1543050"/>
                <a:gd name="connsiteX1" fmla="*/ 1134382 w 1277257"/>
                <a:gd name="connsiteY1" fmla="*/ 0 h 1543050"/>
                <a:gd name="connsiteX2" fmla="*/ 1277257 w 1277257"/>
                <a:gd name="connsiteY2" fmla="*/ 1543050 h 1543050"/>
                <a:gd name="connsiteX3" fmla="*/ 0 w 1277257"/>
                <a:gd name="connsiteY3" fmla="*/ 1543050 h 1543050"/>
                <a:gd name="connsiteX4" fmla="*/ 0 w 1277257"/>
                <a:gd name="connsiteY4" fmla="*/ 323850 h 1543050"/>
                <a:gd name="connsiteX0" fmla="*/ 0 w 1277257"/>
                <a:gd name="connsiteY0" fmla="*/ 323850 h 1543050"/>
                <a:gd name="connsiteX1" fmla="*/ 1134382 w 1277257"/>
                <a:gd name="connsiteY1" fmla="*/ 0 h 1543050"/>
                <a:gd name="connsiteX2" fmla="*/ 1277257 w 1277257"/>
                <a:gd name="connsiteY2" fmla="*/ 1543050 h 1543050"/>
                <a:gd name="connsiteX3" fmla="*/ 0 w 1277257"/>
                <a:gd name="connsiteY3" fmla="*/ 1543050 h 1543050"/>
                <a:gd name="connsiteX4" fmla="*/ 0 w 1277257"/>
                <a:gd name="connsiteY4" fmla="*/ 323850 h 1543050"/>
                <a:gd name="connsiteX0" fmla="*/ 0 w 1277257"/>
                <a:gd name="connsiteY0" fmla="*/ 323850 h 1543050"/>
                <a:gd name="connsiteX1" fmla="*/ 1134382 w 1277257"/>
                <a:gd name="connsiteY1" fmla="*/ 0 h 1543050"/>
                <a:gd name="connsiteX2" fmla="*/ 1277257 w 1277257"/>
                <a:gd name="connsiteY2" fmla="*/ 1543050 h 1543050"/>
                <a:gd name="connsiteX3" fmla="*/ 0 w 1277257"/>
                <a:gd name="connsiteY3" fmla="*/ 1543050 h 1543050"/>
                <a:gd name="connsiteX4" fmla="*/ 0 w 1277257"/>
                <a:gd name="connsiteY4" fmla="*/ 323850 h 154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7257" h="1543050">
                  <a:moveTo>
                    <a:pt x="0" y="323850"/>
                  </a:moveTo>
                  <a:cubicBezTo>
                    <a:pt x="378127" y="215900"/>
                    <a:pt x="375255" y="412750"/>
                    <a:pt x="1134382" y="0"/>
                  </a:cubicBezTo>
                  <a:lnTo>
                    <a:pt x="1277257" y="1543050"/>
                  </a:lnTo>
                  <a:lnTo>
                    <a:pt x="0" y="1543050"/>
                  </a:lnTo>
                  <a:lnTo>
                    <a:pt x="0" y="32385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</p:grpSp>
      <p:sp>
        <p:nvSpPr>
          <p:cNvPr id="7" name="Google Shape;54;p3"/>
          <p:cNvSpPr txBox="1"/>
          <p:nvPr/>
        </p:nvSpPr>
        <p:spPr>
          <a:xfrm>
            <a:off x="2680856" y="2841366"/>
            <a:ext cx="2032000" cy="913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3F3F3F"/>
              </a:buClr>
              <a:buSzPts val="3600"/>
              <a:defRPr/>
            </a:pP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Thầy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hiệu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trưởng</a:t>
            </a:r>
            <a:endParaRPr lang="en-US" sz="2667" b="1" dirty="0">
              <a:solidFill>
                <a:srgbClr val="00B05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588933" y="2659601"/>
            <a:ext cx="1910083" cy="1217143"/>
            <a:chOff x="6450075" y="1120728"/>
            <a:chExt cx="4462151" cy="2835063"/>
          </a:xfrm>
        </p:grpSpPr>
        <p:sp>
          <p:nvSpPr>
            <p:cNvPr id="10" name="Rounded Rectangle 9"/>
            <p:cNvSpPr/>
            <p:nvPr/>
          </p:nvSpPr>
          <p:spPr>
            <a:xfrm>
              <a:off x="6664816" y="1425755"/>
              <a:ext cx="4032666" cy="2305842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6450075" y="1120728"/>
              <a:ext cx="4462151" cy="2835063"/>
            </a:xfrm>
            <a:prstGeom prst="wedgeRoundRectCallout">
              <a:avLst>
                <a:gd name="adj1" fmla="val 93829"/>
                <a:gd name="adj2" fmla="val -10617"/>
                <a:gd name="adj3" fmla="val 16667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  <p:sp>
        <p:nvSpPr>
          <p:cNvPr id="16" name="Google Shape;54;p3"/>
          <p:cNvSpPr txBox="1"/>
          <p:nvPr/>
        </p:nvSpPr>
        <p:spPr>
          <a:xfrm>
            <a:off x="9292026" y="5396815"/>
            <a:ext cx="816084" cy="502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3F3F3F"/>
              </a:buClr>
              <a:buSzPts val="3600"/>
              <a:defRPr/>
            </a:pP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Chi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9179037" y="5264323"/>
            <a:ext cx="929073" cy="767645"/>
            <a:chOff x="6285005" y="1120728"/>
            <a:chExt cx="4627221" cy="2835063"/>
          </a:xfrm>
        </p:grpSpPr>
        <p:sp>
          <p:nvSpPr>
            <p:cNvPr id="18" name="Rounded Rectangle 17"/>
            <p:cNvSpPr/>
            <p:nvPr/>
          </p:nvSpPr>
          <p:spPr>
            <a:xfrm>
              <a:off x="6847745" y="1610047"/>
              <a:ext cx="3545888" cy="185642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285005" y="1120728"/>
              <a:ext cx="4627221" cy="2835063"/>
            </a:xfrm>
            <a:prstGeom prst="wedgeRoundRectCallout">
              <a:avLst>
                <a:gd name="adj1" fmla="val -149226"/>
                <a:gd name="adj2" fmla="val -65135"/>
                <a:gd name="adj3" fmla="val 16667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564079" y="6104363"/>
            <a:ext cx="1399007" cy="338555"/>
            <a:chOff x="4147328" y="4272955"/>
            <a:chExt cx="1049255" cy="253916"/>
          </a:xfrm>
        </p:grpSpPr>
        <p:sp>
          <p:nvSpPr>
            <p:cNvPr id="2" name="Oval Callout 1"/>
            <p:cNvSpPr/>
            <p:nvPr/>
          </p:nvSpPr>
          <p:spPr>
            <a:xfrm>
              <a:off x="4147328" y="4311126"/>
              <a:ext cx="900160" cy="212850"/>
            </a:xfrm>
            <a:prstGeom prst="wedgeEllipseCallout">
              <a:avLst>
                <a:gd name="adj1" fmla="val 62894"/>
                <a:gd name="adj2" fmla="val -159487"/>
              </a:avLst>
            </a:prstGeom>
            <a:solidFill>
              <a:schemeClr val="bg1"/>
            </a:solidFill>
            <a:ln w="6350">
              <a:solidFill>
                <a:schemeClr val="accent2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47328" y="4272955"/>
              <a:ext cx="104925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/>
              <a:r>
                <a:rPr lang="en-US" sz="16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Trứng</a:t>
              </a:r>
              <a:r>
                <a:rPr lang="en-US" sz="16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rán</a:t>
              </a:r>
              <a:endParaRPr lang="vi-VN" sz="1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64079" y="5323802"/>
            <a:ext cx="1428883" cy="708167"/>
            <a:chOff x="4078664" y="4231347"/>
            <a:chExt cx="1071662" cy="531125"/>
          </a:xfrm>
        </p:grpSpPr>
        <p:sp>
          <p:nvSpPr>
            <p:cNvPr id="28" name="Oval Callout 27"/>
            <p:cNvSpPr/>
            <p:nvPr/>
          </p:nvSpPr>
          <p:spPr>
            <a:xfrm>
              <a:off x="4078664" y="4231347"/>
              <a:ext cx="900160" cy="531125"/>
            </a:xfrm>
            <a:prstGeom prst="wedgeEllipseCallout">
              <a:avLst>
                <a:gd name="adj1" fmla="val 79148"/>
                <a:gd name="adj2" fmla="val -6798"/>
              </a:avLst>
            </a:prstGeom>
            <a:solidFill>
              <a:schemeClr val="bg1"/>
            </a:solidFill>
            <a:ln w="6350">
              <a:solidFill>
                <a:schemeClr val="accent2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01071" y="4243772"/>
              <a:ext cx="104925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/>
              <a:r>
                <a:rPr lang="en-US" sz="16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Su </a:t>
              </a:r>
              <a:r>
                <a:rPr lang="en-US" sz="16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hào</a:t>
              </a:r>
              <a:r>
                <a:rPr lang="en-US" sz="16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</a:p>
            <a:p>
              <a:pPr defTabSz="1219140"/>
              <a:r>
                <a:rPr lang="en-US" sz="16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cà</a:t>
              </a:r>
              <a:r>
                <a:rPr lang="en-US" sz="16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rốt</a:t>
              </a:r>
              <a:r>
                <a:rPr lang="en-US" sz="16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luộc</a:t>
              </a:r>
              <a:endParaRPr lang="vi-VN" sz="1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764291" y="6121885"/>
            <a:ext cx="1257731" cy="338554"/>
            <a:chOff x="4084023" y="4287280"/>
            <a:chExt cx="1049255" cy="253916"/>
          </a:xfrm>
        </p:grpSpPr>
        <p:sp>
          <p:nvSpPr>
            <p:cNvPr id="31" name="Oval Callout 30"/>
            <p:cNvSpPr/>
            <p:nvPr/>
          </p:nvSpPr>
          <p:spPr>
            <a:xfrm>
              <a:off x="4147328" y="4336976"/>
              <a:ext cx="900160" cy="187000"/>
            </a:xfrm>
            <a:prstGeom prst="wedgeEllipseCallout">
              <a:avLst>
                <a:gd name="adj1" fmla="val -8213"/>
                <a:gd name="adj2" fmla="val -185263"/>
              </a:avLst>
            </a:prstGeom>
            <a:solidFill>
              <a:schemeClr val="bg1"/>
            </a:solidFill>
            <a:ln w="6350">
              <a:solidFill>
                <a:schemeClr val="accent2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084023" y="4287280"/>
              <a:ext cx="104925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40"/>
              <a:r>
                <a:rPr lang="en-US" sz="1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Ruốc</a:t>
              </a:r>
              <a:r>
                <a:rPr lang="en-US" sz="1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endPara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" name="Cloud Callout 33"/>
          <p:cNvSpPr/>
          <p:nvPr/>
        </p:nvSpPr>
        <p:spPr>
          <a:xfrm>
            <a:off x="6263581" y="1723857"/>
            <a:ext cx="1758440" cy="643379"/>
          </a:xfrm>
          <a:prstGeom prst="cloudCallout">
            <a:avLst>
              <a:gd name="adj1" fmla="val -50335"/>
              <a:gd name="adj2" fmla="val 77311"/>
            </a:avLst>
          </a:prstGeom>
          <a:solidFill>
            <a:schemeClr val="bg1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TextBox 34"/>
          <p:cNvSpPr txBox="1"/>
          <p:nvPr/>
        </p:nvSpPr>
        <p:spPr>
          <a:xfrm>
            <a:off x="6438439" y="1807924"/>
            <a:ext cx="140872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Đẹp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đấy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!</a:t>
            </a:r>
            <a:endParaRPr lang="vi-VN" sz="2133" dirty="0">
              <a:solidFill>
                <a:srgbClr val="0099FF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6" name="Cloud Callout 35"/>
          <p:cNvSpPr/>
          <p:nvPr/>
        </p:nvSpPr>
        <p:spPr>
          <a:xfrm>
            <a:off x="8442253" y="3552625"/>
            <a:ext cx="1699544" cy="963212"/>
          </a:xfrm>
          <a:prstGeom prst="cloudCallout">
            <a:avLst>
              <a:gd name="adj1" fmla="val -62583"/>
              <a:gd name="adj2" fmla="val 68049"/>
            </a:avLst>
          </a:prstGeom>
          <a:solidFill>
            <a:schemeClr val="bg1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TextBox 36"/>
          <p:cNvSpPr txBox="1"/>
          <p:nvPr/>
        </p:nvSpPr>
        <p:spPr>
          <a:xfrm>
            <a:off x="8558214" y="3636691"/>
            <a:ext cx="1583583" cy="7487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Em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không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biết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ạ!</a:t>
            </a:r>
            <a:endParaRPr lang="vi-VN" sz="2133" dirty="0">
              <a:solidFill>
                <a:srgbClr val="0099FF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8" name="Flowchart: Terminator 37"/>
          <p:cNvSpPr/>
          <p:nvPr/>
        </p:nvSpPr>
        <p:spPr>
          <a:xfrm>
            <a:off x="7845512" y="6152290"/>
            <a:ext cx="1779499" cy="325625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TextBox 38"/>
          <p:cNvSpPr txBox="1"/>
          <p:nvPr/>
        </p:nvSpPr>
        <p:spPr>
          <a:xfrm>
            <a:off x="7811951" y="6121381"/>
            <a:ext cx="184662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1600" b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là</a:t>
            </a:r>
            <a:r>
              <a:rPr lang="en-US" sz="16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từ</a:t>
            </a:r>
            <a:r>
              <a:rPr lang="en-US" sz="16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biển</a:t>
            </a:r>
            <a:r>
              <a:rPr lang="en-US" sz="16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mà</a:t>
            </a:r>
            <a:r>
              <a:rPr lang="en-US" sz="16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ra</a:t>
            </a:r>
            <a:endParaRPr lang="vi-VN" sz="1600" b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21275" y="4637751"/>
            <a:ext cx="3950775" cy="2199856"/>
            <a:chOff x="621631" y="2843478"/>
            <a:chExt cx="7359316" cy="199046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31616" r="44680" b="31786"/>
            <a:stretch/>
          </p:blipFill>
          <p:spPr>
            <a:xfrm>
              <a:off x="621631" y="2843478"/>
              <a:ext cx="2971800" cy="199046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l="48227" t="34979" b="31786"/>
            <a:stretch/>
          </p:blipFill>
          <p:spPr>
            <a:xfrm>
              <a:off x="3545306" y="3026358"/>
              <a:ext cx="4435641" cy="1807580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960653" y="5410249"/>
            <a:ext cx="376186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sz="2667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sz="2667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2667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667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667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67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2667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67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endParaRPr lang="vi-VN" sz="2667" b="1" i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192492" y="4846666"/>
            <a:ext cx="400861" cy="40296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7185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9" grpId="0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210409090849_wm_shs-tieng-viet-2-tap-1">
            <a:extLst>
              <a:ext uri="{FF2B5EF4-FFF2-40B4-BE49-F238E27FC236}">
                <a16:creationId xmlns:a16="http://schemas.microsoft.com/office/drawing/2014/main" id="{E433BB41-629A-4745-BA30-6D3C348D9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49342" r="10968" b="29718"/>
          <a:stretch/>
        </p:blipFill>
        <p:spPr bwMode="auto">
          <a:xfrm>
            <a:off x="3845281" y="2018454"/>
            <a:ext cx="5371728" cy="461544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4;p3"/>
          <p:cNvSpPr txBox="1"/>
          <p:nvPr/>
        </p:nvSpPr>
        <p:spPr>
          <a:xfrm>
            <a:off x="5942680" y="2104442"/>
            <a:ext cx="2032000" cy="502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3F3F3F"/>
              </a:buClr>
              <a:buSzPts val="3600"/>
              <a:defRPr/>
            </a:pP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HS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807213" y="1952388"/>
            <a:ext cx="2167467" cy="767645"/>
            <a:chOff x="6450075" y="1120728"/>
            <a:chExt cx="4462151" cy="2835063"/>
          </a:xfrm>
        </p:grpSpPr>
        <p:sp>
          <p:nvSpPr>
            <p:cNvPr id="7" name="Rounded Rectangle 6"/>
            <p:cNvSpPr/>
            <p:nvPr/>
          </p:nvSpPr>
          <p:spPr>
            <a:xfrm>
              <a:off x="6646027" y="1416784"/>
              <a:ext cx="4070244" cy="224295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9" name="Rounded Rectangular Callout 8"/>
            <p:cNvSpPr/>
            <p:nvPr/>
          </p:nvSpPr>
          <p:spPr>
            <a:xfrm>
              <a:off x="6450075" y="1120728"/>
              <a:ext cx="4462151" cy="2835063"/>
            </a:xfrm>
            <a:prstGeom prst="wedgeRoundRectCallout">
              <a:avLst>
                <a:gd name="adj1" fmla="val -7071"/>
                <a:gd name="adj2" fmla="val 119274"/>
                <a:gd name="adj3" fmla="val 16667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84439" y="2802318"/>
            <a:ext cx="2722047" cy="1748109"/>
            <a:chOff x="621631" y="2843478"/>
            <a:chExt cx="7359316" cy="199046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31616" r="44680" b="31786"/>
            <a:stretch/>
          </p:blipFill>
          <p:spPr>
            <a:xfrm>
              <a:off x="621631" y="2843478"/>
              <a:ext cx="2971800" cy="19904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l="48227" t="34979" b="31786"/>
            <a:stretch/>
          </p:blipFill>
          <p:spPr>
            <a:xfrm>
              <a:off x="3545306" y="3026358"/>
              <a:ext cx="4435641" cy="180758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023817" y="3574815"/>
            <a:ext cx="238356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sz="2667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667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667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ồ </a:t>
            </a:r>
            <a:r>
              <a:rPr lang="en-US" sz="2667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667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vi-VN" sz="2667" b="1" i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55656" y="3011233"/>
            <a:ext cx="400861" cy="40296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8989413" y="2651817"/>
            <a:ext cx="2633627" cy="1106939"/>
          </a:xfrm>
          <a:prstGeom prst="cloudCallout">
            <a:avLst>
              <a:gd name="adj1" fmla="val -54278"/>
              <a:gd name="adj2" fmla="val 66230"/>
            </a:avLst>
          </a:prstGeom>
          <a:solidFill>
            <a:schemeClr val="bg1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9154935" y="2802317"/>
            <a:ext cx="222930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Chi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cảm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thấy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… </a:t>
            </a:r>
          </a:p>
          <a:p>
            <a:pPr algn="ctr" defTabSz="1219140"/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Thế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là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 Chi </a:t>
            </a:r>
            <a:r>
              <a:rPr lang="en-US" sz="2133" dirty="0" err="1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ăn</a:t>
            </a:r>
            <a:r>
              <a:rPr lang="en-US" sz="2133" dirty="0">
                <a:solidFill>
                  <a:srgbClr val="0099FF"/>
                </a:solidFill>
                <a:latin typeface="+mj-lt"/>
                <a:ea typeface="Cambria" panose="02040503050406030204" pitchFamily="18" charset="0"/>
              </a:rPr>
              <a:t>…</a:t>
            </a:r>
            <a:endParaRPr lang="vi-VN" sz="2133" dirty="0">
              <a:solidFill>
                <a:srgbClr val="0099FF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1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5" t="24597" r="27567" b="7661"/>
          <a:stretch/>
        </p:blipFill>
        <p:spPr bwMode="auto">
          <a:xfrm>
            <a:off x="244977" y="956182"/>
            <a:ext cx="6107112" cy="5471973"/>
          </a:xfrm>
          <a:prstGeom prst="rect">
            <a:avLst/>
          </a:prstGeom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E8CC205-A822-48D6-A9C7-90F62BA03B76}"/>
              </a:ext>
            </a:extLst>
          </p:cNvPr>
          <p:cNvSpPr txBox="1"/>
          <p:nvPr/>
        </p:nvSpPr>
        <p:spPr>
          <a:xfrm>
            <a:off x="135648" y="-218141"/>
            <a:ext cx="10837152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kể </a:t>
            </a:r>
            <a:r>
              <a:rPr lang="vi-VN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 1-</a:t>
            </a:r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của câu chuyện theo tranh.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8368204" y="2481536"/>
            <a:ext cx="895067" cy="1328889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" name="Straight Arrow Connector 28"/>
          <p:cNvCxnSpPr/>
          <p:nvPr/>
        </p:nvCxnSpPr>
        <p:spPr>
          <a:xfrm>
            <a:off x="8360593" y="3992481"/>
            <a:ext cx="1040963" cy="0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Straight Arrow Connector 29"/>
          <p:cNvCxnSpPr>
            <a:endCxn id="34" idx="1"/>
          </p:cNvCxnSpPr>
          <p:nvPr/>
        </p:nvCxnSpPr>
        <p:spPr>
          <a:xfrm>
            <a:off x="8360593" y="4109783"/>
            <a:ext cx="1040964" cy="1185493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1" name="Content Placeholder 2"/>
          <p:cNvSpPr txBox="1">
            <a:spLocks/>
          </p:cNvSpPr>
          <p:nvPr/>
        </p:nvSpPr>
        <p:spPr>
          <a:xfrm>
            <a:off x="6566156" y="3422178"/>
            <a:ext cx="1802048" cy="1079488"/>
          </a:xfrm>
          <a:prstGeom prst="rect">
            <a:avLst/>
          </a:prstGeo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en-US" altLang="en-US" sz="11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charset="0"/>
              <a:buNone/>
            </a:pPr>
            <a:r>
              <a:rPr lang="en-US" altLang="en-US" sz="2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Kể</a:t>
            </a:r>
            <a:r>
              <a:rPr lang="en-US" alt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từng</a:t>
            </a:r>
            <a:r>
              <a:rPr lang="en-US" alt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đoạn</a:t>
            </a:r>
            <a:r>
              <a:rPr lang="en-US" alt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charset="0"/>
              <a:buNone/>
            </a:pPr>
            <a:r>
              <a:rPr lang="en-US" altLang="en-US" sz="2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theo</a:t>
            </a:r>
            <a:r>
              <a:rPr lang="en-US" alt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tranh</a:t>
            </a:r>
            <a:endParaRPr lang="en-US" altLang="en-US" sz="2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9381061" y="1985725"/>
            <a:ext cx="2703571" cy="991618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9401555" y="3520897"/>
            <a:ext cx="2662584" cy="943168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charset="0"/>
              <a:buNone/>
            </a:pPr>
            <a:endParaRPr lang="en-US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hay,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20000"/>
              </a:spcBef>
              <a:buFont typeface="Arial" charset="0"/>
              <a:buNone/>
            </a:pP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9401556" y="4879065"/>
            <a:ext cx="2662584" cy="832418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11781881" y="23546"/>
            <a:ext cx="410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 b="1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 animBg="1"/>
      <p:bldP spid="3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94067" y="177800"/>
            <a:ext cx="5763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7200" b="1" kern="0" dirty="0" err="1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Khởi</a:t>
            </a:r>
            <a:r>
              <a:rPr lang="en-US" sz="7200" b="1" kern="0" dirty="0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7200" b="1" kern="0" dirty="0" err="1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động</a:t>
            </a:r>
            <a:endParaRPr lang="en-US" sz="7200" b="1" kern="0" dirty="0">
              <a:ln/>
              <a:pattFill prst="dkUpDiag">
                <a:fgClr>
                  <a:srgbClr val="FFFFFF">
                    <a:lumMod val="50000"/>
                  </a:srgbClr>
                </a:fgClr>
                <a:bgClr>
                  <a:srgbClr val="000000">
                    <a:lumMod val="75000"/>
                    <a:lumOff val="25000"/>
                  </a:srgbClr>
                </a:bgClr>
              </a:pattFill>
              <a:effectLst>
                <a:outerShdw blurRad="38100" dist="19050" dir="2700000" algn="tl" rotWithShape="0">
                  <a:srgbClr val="000000">
                    <a:lumMod val="50000"/>
                    <a:alpha val="40000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01" y="1744231"/>
            <a:ext cx="10699647" cy="424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28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r="14954"/>
          <a:stretch/>
        </p:blipFill>
        <p:spPr>
          <a:xfrm>
            <a:off x="407505" y="1182745"/>
            <a:ext cx="11185555" cy="6659217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5" t="24597" r="27567" b="7661"/>
          <a:stretch/>
        </p:blipFill>
        <p:spPr bwMode="auto">
          <a:xfrm>
            <a:off x="3786808" y="3235172"/>
            <a:ext cx="2841261" cy="229593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438FD8-F527-4C61-8B7A-5BE5FBE4F755}"/>
              </a:ext>
            </a:extLst>
          </p:cNvPr>
          <p:cNvSpPr txBox="1"/>
          <p:nvPr/>
        </p:nvSpPr>
        <p:spPr>
          <a:xfrm>
            <a:off x="7005712" y="388670"/>
            <a:ext cx="4981230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 LUẬN NHÓM</a:t>
            </a:r>
          </a:p>
        </p:txBody>
      </p:sp>
      <p:pic>
        <p:nvPicPr>
          <p:cNvPr id="14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47" y="-8453"/>
            <a:ext cx="1218967" cy="1048520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034379">
            <a:off x="-247320" y="653646"/>
            <a:ext cx="3734979" cy="1261336"/>
          </a:xfrm>
          <a:prstGeom prst="rect">
            <a:avLst/>
          </a:prstGeom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11781881" y="23546"/>
            <a:ext cx="410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 b="1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769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0438FD8-F527-4C61-8B7A-5BE5FBE4F755}"/>
              </a:ext>
            </a:extLst>
          </p:cNvPr>
          <p:cNvSpPr txBox="1"/>
          <p:nvPr/>
        </p:nvSpPr>
        <p:spPr>
          <a:xfrm>
            <a:off x="5500468" y="356818"/>
            <a:ext cx="6506001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 KỂ BẠN NGHE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5" t="24597" r="27567" b="7661"/>
          <a:stretch/>
        </p:blipFill>
        <p:spPr bwMode="auto">
          <a:xfrm>
            <a:off x="278300" y="601944"/>
            <a:ext cx="5049077" cy="54808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1A0E1A-8145-4C37-B0A7-441AC2617E49}"/>
              </a:ext>
            </a:extLst>
          </p:cNvPr>
          <p:cNvSpPr txBox="1"/>
          <p:nvPr/>
        </p:nvSpPr>
        <p:spPr>
          <a:xfrm>
            <a:off x="8776252" y="2157123"/>
            <a:ext cx="3356113" cy="11318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hay,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F663E4-22E1-46B4-A189-4EF1289C479A}"/>
              </a:ext>
            </a:extLst>
          </p:cNvPr>
          <p:cNvSpPr txBox="1"/>
          <p:nvPr/>
        </p:nvSpPr>
        <p:spPr>
          <a:xfrm>
            <a:off x="5992839" y="4648538"/>
            <a:ext cx="5417284" cy="11318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tin,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96EF29-9D46-4CDD-A702-017DDEDBB417}"/>
              </a:ext>
            </a:extLst>
          </p:cNvPr>
          <p:cNvSpPr txBox="1"/>
          <p:nvPr/>
        </p:nvSpPr>
        <p:spPr>
          <a:xfrm>
            <a:off x="5500468" y="2117367"/>
            <a:ext cx="2808644" cy="137422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105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305262" y="1187814"/>
            <a:ext cx="824948" cy="86958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740349" y="1257554"/>
            <a:ext cx="775252" cy="86958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776252" y="1257556"/>
            <a:ext cx="0" cy="33909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3"/>
          <p:cNvSpPr txBox="1">
            <a:spLocks/>
          </p:cNvSpPr>
          <p:nvPr/>
        </p:nvSpPr>
        <p:spPr>
          <a:xfrm>
            <a:off x="11781881" y="23546"/>
            <a:ext cx="410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438FD8-F527-4C61-8B7A-5BE5FBE4F755}"/>
              </a:ext>
            </a:extLst>
          </p:cNvPr>
          <p:cNvSpPr txBox="1"/>
          <p:nvPr/>
        </p:nvSpPr>
        <p:spPr>
          <a:xfrm>
            <a:off x="4146914" y="287076"/>
            <a:ext cx="7966591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CHUYỆN THEO TRANH</a:t>
            </a:r>
          </a:p>
        </p:txBody>
      </p:sp>
    </p:spTree>
    <p:extLst>
      <p:ext uri="{BB962C8B-B14F-4D97-AF65-F5344CB8AC3E}">
        <p14:creationId xmlns:p14="http://schemas.microsoft.com/office/powerpoint/2010/main" val="3735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>
            <a:extLst>
              <a:ext uri="{FF2B5EF4-FFF2-40B4-BE49-F238E27FC236}">
                <a16:creationId xmlns:a16="http://schemas.microsoft.com/office/drawing/2014/main" id="{AC8744EB-F207-3E4E-937B-8F48342FA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C8DF811-F71C-8D4A-A93C-B7749CFA7511}"/>
              </a:ext>
            </a:extLst>
          </p:cNvPr>
          <p:cNvSpPr txBox="1"/>
          <p:nvPr/>
        </p:nvSpPr>
        <p:spPr>
          <a:xfrm>
            <a:off x="149648" y="1151183"/>
            <a:ext cx="46158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7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Kể</a:t>
            </a:r>
            <a:r>
              <a:rPr lang="en-US" sz="7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chuyện</a:t>
            </a:r>
            <a:r>
              <a:rPr lang="en-US" sz="7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trước</a:t>
            </a:r>
            <a:r>
              <a:rPr lang="en-US" sz="7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lớp</a:t>
            </a:r>
            <a:endParaRPr lang="en-US" sz="7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DA7B67FE-68FF-8C42-96EA-FF5D20027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2131335" y="604350"/>
            <a:ext cx="422499" cy="43612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79713B1E-B974-A544-B14B-EEAEDDCDB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" y="45419"/>
            <a:ext cx="644623" cy="686893"/>
          </a:xfrm>
          <a:prstGeom prst="rect">
            <a:avLst/>
          </a:prstGeom>
        </p:spPr>
      </p:pic>
      <p:pic>
        <p:nvPicPr>
          <p:cNvPr id="23" name="图片 17">
            <a:extLst>
              <a:ext uri="{FF2B5EF4-FFF2-40B4-BE49-F238E27FC236}">
                <a16:creationId xmlns:a16="http://schemas.microsoft.com/office/drawing/2014/main" id="{A192962A-BA86-8646-B005-D809CC7E6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64" y="153943"/>
            <a:ext cx="391539" cy="469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60EC54-318B-E74F-B479-BB6149E451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5468"/>
          <a:stretch/>
        </p:blipFill>
        <p:spPr>
          <a:xfrm>
            <a:off x="5262500" y="47143"/>
            <a:ext cx="6764552" cy="3387680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6E1504C0-8DC3-2A41-A3EC-3825425A4C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0776" y="-165613"/>
            <a:ext cx="6875611" cy="720683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521889" y="2829976"/>
            <a:ext cx="4395183" cy="913786"/>
            <a:chOff x="587433" y="2874083"/>
            <a:chExt cx="2566342" cy="869076"/>
          </a:xfrm>
        </p:grpSpPr>
        <p:grpSp>
          <p:nvGrpSpPr>
            <p:cNvPr id="17" name="Group 16"/>
            <p:cNvGrpSpPr/>
            <p:nvPr/>
          </p:nvGrpSpPr>
          <p:grpSpPr>
            <a:xfrm>
              <a:off x="587433" y="2874083"/>
              <a:ext cx="2566342" cy="697842"/>
              <a:chOff x="621631" y="2843478"/>
              <a:chExt cx="6373948" cy="84189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rcRect t="31616" r="44680" b="31786"/>
              <a:stretch/>
            </p:blipFill>
            <p:spPr>
              <a:xfrm>
                <a:off x="621631" y="2843478"/>
                <a:ext cx="2971802" cy="84189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rcRect l="48227" t="34979" b="31786"/>
              <a:stretch/>
            </p:blipFill>
            <p:spPr>
              <a:xfrm>
                <a:off x="3545306" y="2936674"/>
                <a:ext cx="3450273" cy="695286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075343" y="3119911"/>
              <a:ext cx="201438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/>
              <a:r>
                <a:rPr lang="vi-VN" sz="24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 đến giờ ăn trưa…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810944" y="3113389"/>
              <a:ext cx="300646" cy="30222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94557" y="2742490"/>
            <a:ext cx="3702020" cy="930456"/>
            <a:chOff x="587433" y="2874083"/>
            <a:chExt cx="2883717" cy="697842"/>
          </a:xfrm>
        </p:grpSpPr>
        <p:grpSp>
          <p:nvGrpSpPr>
            <p:cNvPr id="27" name="Group 26"/>
            <p:cNvGrpSpPr/>
            <p:nvPr/>
          </p:nvGrpSpPr>
          <p:grpSpPr>
            <a:xfrm>
              <a:off x="587433" y="2874083"/>
              <a:ext cx="2566342" cy="697842"/>
              <a:chOff x="621631" y="2843478"/>
              <a:chExt cx="6373948" cy="84189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rcRect t="31616" r="44680" b="31786"/>
              <a:stretch/>
            </p:blipFill>
            <p:spPr>
              <a:xfrm>
                <a:off x="621631" y="2843478"/>
                <a:ext cx="2971802" cy="841890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rcRect l="48227" t="34979" b="31786"/>
              <a:stretch/>
            </p:blipFill>
            <p:spPr>
              <a:xfrm>
                <a:off x="3545306" y="2936674"/>
                <a:ext cx="3450273" cy="695286"/>
              </a:xfrm>
              <a:prstGeom prst="rect">
                <a:avLst/>
              </a:prstGeom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890661" y="3076369"/>
              <a:ext cx="258048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/>
              <a:r>
                <a:rPr lang="vi-VN" sz="24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 hiệu trưởng đi …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673653" y="3085198"/>
              <a:ext cx="300646" cy="30222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260EC54-318B-E74F-B479-BB6149E451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241"/>
          <a:stretch/>
        </p:blipFill>
        <p:spPr>
          <a:xfrm>
            <a:off x="5341737" y="3771167"/>
            <a:ext cx="6764552" cy="271843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15760" y="6004181"/>
            <a:ext cx="3623481" cy="930456"/>
            <a:chOff x="515360" y="2874083"/>
            <a:chExt cx="2822541" cy="697842"/>
          </a:xfrm>
        </p:grpSpPr>
        <p:grpSp>
          <p:nvGrpSpPr>
            <p:cNvPr id="34" name="Group 33"/>
            <p:cNvGrpSpPr/>
            <p:nvPr/>
          </p:nvGrpSpPr>
          <p:grpSpPr>
            <a:xfrm>
              <a:off x="587433" y="2874083"/>
              <a:ext cx="2566342" cy="697842"/>
              <a:chOff x="621631" y="2843478"/>
              <a:chExt cx="6373948" cy="84189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rcRect t="31616" r="44680" b="31786"/>
              <a:stretch/>
            </p:blipFill>
            <p:spPr>
              <a:xfrm>
                <a:off x="621631" y="2843478"/>
                <a:ext cx="2971802" cy="84189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rcRect l="48227" t="34979" b="31786"/>
              <a:stretch/>
            </p:blipFill>
            <p:spPr>
              <a:xfrm>
                <a:off x="3545306" y="2936674"/>
                <a:ext cx="3450273" cy="695286"/>
              </a:xfrm>
              <a:prstGeom prst="rect">
                <a:avLst/>
              </a:prstGeom>
            </p:spPr>
          </p:pic>
        </p:grpSp>
        <p:sp>
          <p:nvSpPr>
            <p:cNvPr id="35" name="TextBox 34"/>
            <p:cNvSpPr txBox="1"/>
            <p:nvPr/>
          </p:nvSpPr>
          <p:spPr>
            <a:xfrm>
              <a:off x="793264" y="3054598"/>
              <a:ext cx="254463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/>
              <a:r>
                <a:rPr lang="en-US" sz="24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Bữa</a:t>
              </a:r>
              <a:r>
                <a:rPr lang="en-US" sz="24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trưa</a:t>
              </a:r>
              <a:r>
                <a:rPr lang="en-US" sz="24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 </a:t>
              </a:r>
              <a:r>
                <a:rPr lang="en-US" sz="24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  <a:endPara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15360" y="3052540"/>
              <a:ext cx="300646" cy="30222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777344" y="5946024"/>
            <a:ext cx="3294584" cy="930456"/>
            <a:chOff x="587433" y="2874083"/>
            <a:chExt cx="2566342" cy="697842"/>
          </a:xfrm>
        </p:grpSpPr>
        <p:grpSp>
          <p:nvGrpSpPr>
            <p:cNvPr id="40" name="Group 39"/>
            <p:cNvGrpSpPr/>
            <p:nvPr/>
          </p:nvGrpSpPr>
          <p:grpSpPr>
            <a:xfrm>
              <a:off x="587433" y="2874083"/>
              <a:ext cx="2566342" cy="697842"/>
              <a:chOff x="621631" y="2843478"/>
              <a:chExt cx="6373948" cy="841890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rcRect t="31616" r="44680" b="31786"/>
              <a:stretch/>
            </p:blipFill>
            <p:spPr>
              <a:xfrm>
                <a:off x="621631" y="2843478"/>
                <a:ext cx="2971802" cy="841890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rcRect l="48227" t="34979" b="31786"/>
              <a:stretch/>
            </p:blipFill>
            <p:spPr>
              <a:xfrm>
                <a:off x="3545306" y="2936674"/>
                <a:ext cx="3450273" cy="695286"/>
              </a:xfrm>
              <a:prstGeom prst="rect">
                <a:avLst/>
              </a:prstGeom>
            </p:spPr>
          </p:pic>
        </p:grpSp>
        <p:sp>
          <p:nvSpPr>
            <p:cNvPr id="41" name="TextBox 40"/>
            <p:cNvSpPr txBox="1"/>
            <p:nvPr/>
          </p:nvSpPr>
          <p:spPr>
            <a:xfrm>
              <a:off x="1139394" y="3119911"/>
              <a:ext cx="2014381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/>
              <a:r>
                <a:rPr lang="en-US" sz="24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4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4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ồ </a:t>
              </a:r>
              <a:r>
                <a:rPr lang="en-US" sz="24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24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764091" y="3096082"/>
              <a:ext cx="300646" cy="30222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45" name="图片 8">
            <a:extLst>
              <a:ext uri="{FF2B5EF4-FFF2-40B4-BE49-F238E27FC236}">
                <a16:creationId xmlns:a16="http://schemas.microsoft.com/office/drawing/2014/main" id="{B9B14355-29D5-9E46-8DC5-58C51F018A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775045" y="3644407"/>
            <a:ext cx="1864960" cy="2312551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9F70E517-DF44-0C43-894C-D1D96F7EF5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226693" y="3841693"/>
            <a:ext cx="1783408" cy="219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35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hinking Clipart Library Stock Child Student Reading - Student Thinking  Clipart, HD Png Download , Transparent Png Image - PNGite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4143"/>
            <a:ext cx="5801997" cy="483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688348" y="872360"/>
            <a:ext cx="1944664" cy="174953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Google Shape;54;p3"/>
          <p:cNvSpPr txBox="1"/>
          <p:nvPr/>
        </p:nvSpPr>
        <p:spPr>
          <a:xfrm>
            <a:off x="5696074" y="1071713"/>
            <a:ext cx="5764236" cy="1815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7">
              <a:buClr>
                <a:srgbClr val="3F3F3F"/>
              </a:buClr>
              <a:buSzPts val="3600"/>
              <a:defRPr/>
            </a:pP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Tại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sao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thầy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giáo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lại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nhắc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đem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theo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món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ăn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biển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đồi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núi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491119" y="857483"/>
            <a:ext cx="6280069" cy="2624448"/>
            <a:chOff x="339212" y="221226"/>
            <a:chExt cx="11437789" cy="1799304"/>
          </a:xfrm>
        </p:grpSpPr>
        <p:sp>
          <p:nvSpPr>
            <p:cNvPr id="16" name="Rounded Rectangle 15"/>
            <p:cNvSpPr/>
            <p:nvPr/>
          </p:nvSpPr>
          <p:spPr>
            <a:xfrm>
              <a:off x="339212" y="221226"/>
              <a:ext cx="11437789" cy="1799304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808948" y="360305"/>
              <a:ext cx="10498309" cy="1328243"/>
            </a:xfrm>
            <a:prstGeom prst="roundRect">
              <a:avLst/>
            </a:prstGeom>
            <a:noFill/>
            <a:ln w="38100"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9" name="Google Shape;54;p3"/>
          <p:cNvSpPr txBox="1"/>
          <p:nvPr/>
        </p:nvSpPr>
        <p:spPr>
          <a:xfrm>
            <a:off x="5696073" y="3589983"/>
            <a:ext cx="5890712" cy="666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 defTabSz="914377">
              <a:buClr>
                <a:srgbClr val="3F3F3F"/>
              </a:buClr>
              <a:buSzPts val="3600"/>
              <a:defRPr/>
            </a:pPr>
            <a:endParaRPr lang="en-US" sz="3733" b="1" dirty="0">
              <a:solidFill>
                <a:srgbClr val="00206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5038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hinking Clipart Library Stock Child Student Reading - Student Thinking  Clipart, HD Png Download , Transparent Png Image - PNGite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7671"/>
            <a:ext cx="5801997" cy="483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688348" y="-419934"/>
            <a:ext cx="1944664" cy="174953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Google Shape;54;p3"/>
          <p:cNvSpPr txBox="1"/>
          <p:nvPr/>
        </p:nvSpPr>
        <p:spPr>
          <a:xfrm>
            <a:off x="4672732" y="559188"/>
            <a:ext cx="7061981" cy="1241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7">
              <a:buClr>
                <a:srgbClr val="3F3F3F"/>
              </a:buClr>
              <a:buSzPts val="3600"/>
              <a:defRPr/>
            </a:pP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Qua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câu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chuyện</a:t>
            </a:r>
            <a:r>
              <a:rPr lang="en-US" sz="3733" b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</a:p>
          <a:p>
            <a:pPr algn="ctr" defTabSz="914377">
              <a:buClr>
                <a:srgbClr val="3F3F3F"/>
              </a:buClr>
              <a:buSzPts val="3600"/>
              <a:defRPr/>
            </a:pPr>
            <a:r>
              <a:rPr lang="en-US" sz="3733" b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con học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được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điều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gì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232824" y="301951"/>
            <a:ext cx="6501889" cy="1925259"/>
            <a:chOff x="339212" y="221226"/>
            <a:chExt cx="11437789" cy="1799304"/>
          </a:xfrm>
        </p:grpSpPr>
        <p:sp>
          <p:nvSpPr>
            <p:cNvPr id="16" name="Rounded Rectangle 15"/>
            <p:cNvSpPr/>
            <p:nvPr/>
          </p:nvSpPr>
          <p:spPr>
            <a:xfrm>
              <a:off x="339212" y="221226"/>
              <a:ext cx="11437789" cy="1799304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808949" y="456755"/>
              <a:ext cx="10498309" cy="1328243"/>
            </a:xfrm>
            <a:prstGeom prst="roundRect">
              <a:avLst/>
            </a:prstGeom>
            <a:noFill/>
            <a:ln w="38100"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9" name="Google Shape;54;p3"/>
          <p:cNvSpPr txBox="1"/>
          <p:nvPr/>
        </p:nvSpPr>
        <p:spPr>
          <a:xfrm>
            <a:off x="5154251" y="2427400"/>
            <a:ext cx="6960289" cy="1815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 defTabSz="914377">
              <a:buClr>
                <a:srgbClr val="3F3F3F"/>
              </a:buClr>
              <a:buSzPts val="3600"/>
              <a:defRPr/>
            </a:pP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Để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cơ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thể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khỏe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mạnh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cần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phải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ăn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uống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khoa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học</a:t>
            </a:r>
            <a:r>
              <a:rPr lang="en-US" sz="3733" b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: ăn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đầy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đủ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cá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thịt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rau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</p:txBody>
      </p:sp>
      <p:pic>
        <p:nvPicPr>
          <p:cNvPr id="2050" name="Picture 2" descr="11,381 Strong Kid Cliparts, Stock Vector and Royalty Free Strong Kid  Illustr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76317"/>
            <a:ext cx="3734764" cy="209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ẹo nhỏ giúp món cá kho nhừ xương mà vẫn chắc thịt | VOV.V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23" y="4402748"/>
            <a:ext cx="2917235" cy="21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ợi ý cách làm salad rau củ ngon hết ý tại nhà | Phụ Nữ &amp;amp; Gia Đì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80" y="4416213"/>
            <a:ext cx="2922741" cy="21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ách Nấu Thịt Kho Tàu Miền Bắc Đơn Giản Ngon Bá Chá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50319" y="4245426"/>
            <a:ext cx="2074988" cy="259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63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hinking Clipart Library Stock Child Student Reading - Student Thinking  Clipart, HD Png Download , Transparent Png Image - PNGite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4143"/>
            <a:ext cx="5801997" cy="483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688348" y="872360"/>
            <a:ext cx="1944664" cy="174953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5" name="Group 14"/>
          <p:cNvGrpSpPr/>
          <p:nvPr/>
        </p:nvGrpSpPr>
        <p:grpSpPr>
          <a:xfrm>
            <a:off x="4660680" y="996204"/>
            <a:ext cx="7455880" cy="3969692"/>
            <a:chOff x="339212" y="334662"/>
            <a:chExt cx="11437789" cy="1575582"/>
          </a:xfrm>
        </p:grpSpPr>
        <p:sp>
          <p:nvSpPr>
            <p:cNvPr id="16" name="Rounded Rectangle 15"/>
            <p:cNvSpPr/>
            <p:nvPr/>
          </p:nvSpPr>
          <p:spPr>
            <a:xfrm>
              <a:off x="339212" y="334662"/>
              <a:ext cx="11437789" cy="1575582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808949" y="456755"/>
              <a:ext cx="10498309" cy="1328243"/>
            </a:xfrm>
            <a:prstGeom prst="roundRect">
              <a:avLst/>
            </a:prstGeom>
            <a:noFill/>
            <a:ln w="38100"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9" name="Google Shape;54;p3"/>
          <p:cNvSpPr txBox="1"/>
          <p:nvPr/>
        </p:nvSpPr>
        <p:spPr>
          <a:xfrm>
            <a:off x="4966886" y="1584628"/>
            <a:ext cx="6843466" cy="239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 defTabSz="914377">
              <a:buClr>
                <a:srgbClr val="3F3F3F"/>
              </a:buClr>
              <a:buSzPts val="3600"/>
              <a:defRPr/>
            </a:pP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Câu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chuyện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“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Bữa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ăn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trưa</a:t>
            </a:r>
            <a:r>
              <a:rPr lang="en-US" sz="3733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”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cho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thấy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không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khí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ấm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áp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vui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vẻ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nhỏ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trong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giờ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ăn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cơm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trưa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ở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trường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961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E31CF5-826F-1142-A6D9-4506E9C6FE98}"/>
              </a:ext>
            </a:extLst>
          </p:cNvPr>
          <p:cNvSpPr txBox="1"/>
          <p:nvPr/>
        </p:nvSpPr>
        <p:spPr>
          <a:xfrm>
            <a:off x="3294669" y="61885"/>
            <a:ext cx="5736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dirty="0">
                <a:ln>
                  <a:solidFill>
                    <a:prstClr val="white">
                      <a:lumMod val="25000"/>
                    </a:prstClr>
                  </a:solidFill>
                </a:ln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BỮA ĂN TRƯA</a:t>
            </a:r>
          </a:p>
        </p:txBody>
      </p:sp>
      <p:pic>
        <p:nvPicPr>
          <p:cNvPr id="8" name="Picture 2" descr="20210409090849_wm_shs-tieng-viet-2-tap-1">
            <a:extLst>
              <a:ext uri="{FF2B5EF4-FFF2-40B4-BE49-F238E27FC236}">
                <a16:creationId xmlns:a16="http://schemas.microsoft.com/office/drawing/2014/main" id="{287142CD-9EA8-B045-9EC8-7151B8435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0" t="24924" r="11856" b="51731"/>
          <a:stretch/>
        </p:blipFill>
        <p:spPr bwMode="auto">
          <a:xfrm>
            <a:off x="6239012" y="1423165"/>
            <a:ext cx="2972827" cy="30089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0849_wm_shs-tieng-viet-2-tap-1">
            <a:extLst>
              <a:ext uri="{FF2B5EF4-FFF2-40B4-BE49-F238E27FC236}">
                <a16:creationId xmlns:a16="http://schemas.microsoft.com/office/drawing/2014/main" id="{CEBA480E-4FFC-8D42-B54A-3AEABF43A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22159" r="50387" b="51098"/>
          <a:stretch/>
        </p:blipFill>
        <p:spPr bwMode="auto">
          <a:xfrm>
            <a:off x="2575921" y="1169881"/>
            <a:ext cx="3201003" cy="32622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210409090849_wm_shs-tieng-viet-2-tap-1">
            <a:extLst>
              <a:ext uri="{FF2B5EF4-FFF2-40B4-BE49-F238E27FC236}">
                <a16:creationId xmlns:a16="http://schemas.microsoft.com/office/drawing/2014/main" id="{4F1FB541-6321-9F4A-8A92-851F4F365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49342" r="10968" b="29718"/>
          <a:stretch/>
        </p:blipFill>
        <p:spPr bwMode="auto">
          <a:xfrm>
            <a:off x="6218716" y="4286683"/>
            <a:ext cx="2972827" cy="25542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0210409090849_wm_shs-tieng-viet-2-tap-1">
            <a:extLst>
              <a:ext uri="{FF2B5EF4-FFF2-40B4-BE49-F238E27FC236}">
                <a16:creationId xmlns:a16="http://schemas.microsoft.com/office/drawing/2014/main" id="{C907F3EF-5C11-3F40-8A74-CD9913631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73" t="48890" r="46775" b="29349"/>
          <a:stretch/>
        </p:blipFill>
        <p:spPr bwMode="auto">
          <a:xfrm>
            <a:off x="2628109" y="4229776"/>
            <a:ext cx="3194203" cy="265443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54;p3"/>
          <p:cNvSpPr txBox="1"/>
          <p:nvPr/>
        </p:nvSpPr>
        <p:spPr>
          <a:xfrm>
            <a:off x="543921" y="2563361"/>
            <a:ext cx="2032000" cy="913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3F3F3F"/>
              </a:buClr>
              <a:buSzPts val="3600"/>
              <a:defRPr/>
            </a:pP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Thầy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hiệu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trưởng</a:t>
            </a:r>
            <a:endParaRPr lang="en-US" sz="2667" b="1" dirty="0">
              <a:solidFill>
                <a:srgbClr val="00B05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08455" y="2411306"/>
            <a:ext cx="1910083" cy="1217143"/>
            <a:chOff x="6450075" y="1120728"/>
            <a:chExt cx="4462151" cy="2835063"/>
          </a:xfrm>
        </p:grpSpPr>
        <p:sp>
          <p:nvSpPr>
            <p:cNvPr id="13" name="Rounded Rectangle 12"/>
            <p:cNvSpPr/>
            <p:nvPr/>
          </p:nvSpPr>
          <p:spPr>
            <a:xfrm>
              <a:off x="6664816" y="1425755"/>
              <a:ext cx="4032666" cy="2305842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6450075" y="1120728"/>
              <a:ext cx="4462151" cy="2835063"/>
            </a:xfrm>
            <a:prstGeom prst="wedgeRoundRectCallout">
              <a:avLst>
                <a:gd name="adj1" fmla="val 75862"/>
                <a:gd name="adj2" fmla="val -18779"/>
                <a:gd name="adj3" fmla="val 16667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  <p:sp>
        <p:nvSpPr>
          <p:cNvPr id="15" name="Google Shape;54;p3"/>
          <p:cNvSpPr txBox="1"/>
          <p:nvPr/>
        </p:nvSpPr>
        <p:spPr>
          <a:xfrm>
            <a:off x="9540177" y="2310490"/>
            <a:ext cx="2032000" cy="502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3F3F3F"/>
              </a:buClr>
              <a:buSzPts val="3600"/>
              <a:defRPr/>
            </a:pP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Cô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nhà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bếp</a:t>
            </a:r>
            <a:endParaRPr lang="en-US" sz="2667" b="1" dirty="0">
              <a:solidFill>
                <a:srgbClr val="00B05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404711" y="2158436"/>
            <a:ext cx="2167467" cy="767645"/>
            <a:chOff x="6450075" y="1120728"/>
            <a:chExt cx="4462151" cy="2835063"/>
          </a:xfrm>
        </p:grpSpPr>
        <p:sp>
          <p:nvSpPr>
            <p:cNvPr id="17" name="Rounded Rectangle 16"/>
            <p:cNvSpPr/>
            <p:nvPr/>
          </p:nvSpPr>
          <p:spPr>
            <a:xfrm>
              <a:off x="6646027" y="1416784"/>
              <a:ext cx="4070244" cy="224295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18" name="Rounded Rectangular Callout 17"/>
            <p:cNvSpPr/>
            <p:nvPr/>
          </p:nvSpPr>
          <p:spPr>
            <a:xfrm>
              <a:off x="6450075" y="1120728"/>
              <a:ext cx="4462151" cy="2835063"/>
            </a:xfrm>
            <a:prstGeom prst="wedgeRoundRectCallout">
              <a:avLst>
                <a:gd name="adj1" fmla="val -77193"/>
                <a:gd name="adj2" fmla="val 8026"/>
                <a:gd name="adj3" fmla="val 16667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  <p:sp>
        <p:nvSpPr>
          <p:cNvPr id="19" name="Google Shape;54;p3"/>
          <p:cNvSpPr txBox="1"/>
          <p:nvPr/>
        </p:nvSpPr>
        <p:spPr>
          <a:xfrm>
            <a:off x="5422929" y="5432291"/>
            <a:ext cx="816084" cy="502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3F3F3F"/>
              </a:buClr>
              <a:buSzPts val="3600"/>
              <a:defRPr/>
            </a:pP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Chi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309940" y="5299799"/>
            <a:ext cx="929073" cy="767645"/>
            <a:chOff x="6285005" y="1120728"/>
            <a:chExt cx="4627221" cy="2835063"/>
          </a:xfrm>
        </p:grpSpPr>
        <p:sp>
          <p:nvSpPr>
            <p:cNvPr id="21" name="Rounded Rectangle 20"/>
            <p:cNvSpPr/>
            <p:nvPr/>
          </p:nvSpPr>
          <p:spPr>
            <a:xfrm>
              <a:off x="6847745" y="1610047"/>
              <a:ext cx="3545888" cy="185642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22" name="Rounded Rectangular Callout 21"/>
            <p:cNvSpPr/>
            <p:nvPr/>
          </p:nvSpPr>
          <p:spPr>
            <a:xfrm>
              <a:off x="6285005" y="1120728"/>
              <a:ext cx="4627221" cy="2835063"/>
            </a:xfrm>
            <a:prstGeom prst="wedgeRoundRectCallout">
              <a:avLst>
                <a:gd name="adj1" fmla="val -97434"/>
                <a:gd name="adj2" fmla="val 22034"/>
                <a:gd name="adj3" fmla="val 16667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  <p:sp>
        <p:nvSpPr>
          <p:cNvPr id="23" name="Google Shape;54;p3"/>
          <p:cNvSpPr txBox="1"/>
          <p:nvPr/>
        </p:nvSpPr>
        <p:spPr>
          <a:xfrm>
            <a:off x="9427188" y="4271983"/>
            <a:ext cx="2032000" cy="502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3F3F3F"/>
              </a:buClr>
              <a:buSzPts val="3600"/>
              <a:defRPr/>
            </a:pP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HS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9291721" y="4119930"/>
            <a:ext cx="2167467" cy="767645"/>
            <a:chOff x="6450075" y="1120728"/>
            <a:chExt cx="4462151" cy="2835063"/>
          </a:xfrm>
        </p:grpSpPr>
        <p:sp>
          <p:nvSpPr>
            <p:cNvPr id="25" name="Rounded Rectangle 24"/>
            <p:cNvSpPr/>
            <p:nvPr/>
          </p:nvSpPr>
          <p:spPr>
            <a:xfrm>
              <a:off x="6646027" y="1416784"/>
              <a:ext cx="4070244" cy="224295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26" name="Rounded Rectangular Callout 25"/>
            <p:cNvSpPr/>
            <p:nvPr/>
          </p:nvSpPr>
          <p:spPr>
            <a:xfrm>
              <a:off x="6450075" y="1120728"/>
              <a:ext cx="4462151" cy="2835063"/>
            </a:xfrm>
            <a:prstGeom prst="wedgeRoundRectCallout">
              <a:avLst>
                <a:gd name="adj1" fmla="val -83443"/>
                <a:gd name="adj2" fmla="val 45673"/>
                <a:gd name="adj3" fmla="val 16667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1224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9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ữa trưa của chúng m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3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E7CB84-3FBE-409B-AFB7-2563BA3FB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91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7E2914-6F0E-48E8-AE11-4751CB202A94}"/>
              </a:ext>
            </a:extLst>
          </p:cNvPr>
          <p:cNvSpPr txBox="1"/>
          <p:nvPr/>
        </p:nvSpPr>
        <p:spPr>
          <a:xfrm>
            <a:off x="3860776" y="380176"/>
            <a:ext cx="8331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 ĂN TRƯA  CỦA 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438FD8-F527-4C61-8B7A-5BE5FBE4F755}"/>
              </a:ext>
            </a:extLst>
          </p:cNvPr>
          <p:cNvSpPr txBox="1"/>
          <p:nvPr/>
        </p:nvSpPr>
        <p:spPr>
          <a:xfrm>
            <a:off x="238541" y="163786"/>
            <a:ext cx="3419059" cy="79281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 DỤNG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238540" y="1644065"/>
            <a:ext cx="103013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lang="en-US" sz="3600" b="1" i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742950" indent="-742950">
              <a:lnSpc>
                <a:spcPct val="150000"/>
              </a:lnSpc>
              <a:buFontTx/>
              <a:buAutoNum type="alphaLcParenR"/>
            </a:pP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742950" indent="-742950">
              <a:lnSpc>
                <a:spcPct val="150000"/>
              </a:lnSpc>
              <a:buFontTx/>
              <a:buAutoNum type="alphaLcParenR"/>
            </a:pP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11781881" y="23546"/>
            <a:ext cx="410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 b="1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8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ếc bụng đó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5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7E2914-6F0E-48E8-AE11-4751CB202A94}"/>
              </a:ext>
            </a:extLst>
          </p:cNvPr>
          <p:cNvSpPr txBox="1"/>
          <p:nvPr/>
        </p:nvSpPr>
        <p:spPr>
          <a:xfrm>
            <a:off x="5155097" y="417128"/>
            <a:ext cx="7036903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 ĂN TRƯA CỦA </a:t>
            </a: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438FD8-F527-4C61-8B7A-5BE5FBE4F755}"/>
              </a:ext>
            </a:extLst>
          </p:cNvPr>
          <p:cNvSpPr txBox="1"/>
          <p:nvPr/>
        </p:nvSpPr>
        <p:spPr>
          <a:xfrm>
            <a:off x="586412" y="226605"/>
            <a:ext cx="2606954" cy="7694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</a:t>
            </a:r>
          </a:p>
        </p:txBody>
      </p:sp>
      <p:pic>
        <p:nvPicPr>
          <p:cNvPr id="7" name="Picture 2" descr="https://bvndtp.org.vn/wp-content/uploads/2020/12/0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303" y="2335696"/>
            <a:ext cx="6653884" cy="452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569572">
            <a:off x="202322" y="478357"/>
            <a:ext cx="3630324" cy="1918600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845">
            <a:off x="142086" y="292019"/>
            <a:ext cx="481047" cy="776235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11781881" y="23546"/>
            <a:ext cx="410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 b="1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29763B-AC63-4A23-ACE4-736A00FEA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" y="2335697"/>
            <a:ext cx="6029737" cy="452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83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ữa ăn nhà Linh Anh + Bảo Anh">
            <a:hlinkClick r:id="" action="ppaction://media"/>
            <a:extLst>
              <a:ext uri="{FF2B5EF4-FFF2-40B4-BE49-F238E27FC236}">
                <a16:creationId xmlns:a16="http://schemas.microsoft.com/office/drawing/2014/main" id="{1AF17B8F-5FB8-410F-88F3-D8446C82E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0" y="514350"/>
            <a:ext cx="4572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2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7E2914-6F0E-48E8-AE11-4751CB202A94}"/>
              </a:ext>
            </a:extLst>
          </p:cNvPr>
          <p:cNvSpPr txBox="1"/>
          <p:nvPr/>
        </p:nvSpPr>
        <p:spPr>
          <a:xfrm>
            <a:off x="5155097" y="417128"/>
            <a:ext cx="7036903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 ĂN TRƯA CỦA </a:t>
            </a: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438FD8-F527-4C61-8B7A-5BE5FBE4F755}"/>
              </a:ext>
            </a:extLst>
          </p:cNvPr>
          <p:cNvSpPr txBox="1"/>
          <p:nvPr/>
        </p:nvSpPr>
        <p:spPr>
          <a:xfrm>
            <a:off x="586412" y="226605"/>
            <a:ext cx="2606954" cy="7694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</a:t>
            </a:r>
          </a:p>
        </p:txBody>
      </p:sp>
      <p:pic>
        <p:nvPicPr>
          <p:cNvPr id="7" name="Picture 2" descr="https://bvndtp.org.vn/wp-content/uploads/2020/12/0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303" y="2335696"/>
            <a:ext cx="6653884" cy="452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569572">
            <a:off x="202322" y="478357"/>
            <a:ext cx="3630324" cy="1918600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845">
            <a:off x="142086" y="292019"/>
            <a:ext cx="481047" cy="776235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11781881" y="23546"/>
            <a:ext cx="410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 b="1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29763B-AC63-4A23-ACE4-736A00FEA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" y="2335697"/>
            <a:ext cx="6029737" cy="452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55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" y="3953948"/>
            <a:ext cx="2802892" cy="28642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61371" y="2413848"/>
            <a:ext cx="2051449" cy="1353837"/>
            <a:chOff x="-14587" y="3048000"/>
            <a:chExt cx="2376787" cy="22682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587" y="3048000"/>
              <a:ext cx="2376787" cy="2268237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Oval 5"/>
            <p:cNvSpPr/>
            <p:nvPr/>
          </p:nvSpPr>
          <p:spPr>
            <a:xfrm>
              <a:off x="546979" y="3611498"/>
              <a:ext cx="1253653" cy="1219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5645" y="3597676"/>
              <a:ext cx="1373388" cy="10828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prstClr val="black"/>
                  </a:solidFill>
                </a:rPr>
                <a:t>Giúp</a:t>
              </a:r>
              <a:r>
                <a:rPr lang="en-US" b="1" dirty="0">
                  <a:solidFill>
                    <a:prstClr val="black"/>
                  </a:solidFill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</a:rPr>
                <a:t>đỡ</a:t>
              </a:r>
              <a:r>
                <a:rPr lang="en-US" b="1" dirty="0">
                  <a:solidFill>
                    <a:prstClr val="black"/>
                  </a:solidFill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</a:rPr>
                <a:t>người</a:t>
              </a:r>
              <a:r>
                <a:rPr lang="en-US" b="1" dirty="0">
                  <a:solidFill>
                    <a:prstClr val="black"/>
                  </a:solidFill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</a:rPr>
                <a:t>lớn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439902" y="3424607"/>
            <a:ext cx="2051449" cy="1353837"/>
            <a:chOff x="-106006" y="5262152"/>
            <a:chExt cx="1538587" cy="135383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0000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006" y="5262152"/>
              <a:ext cx="1538587" cy="1353837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183634" y="5622754"/>
              <a:ext cx="960481" cy="727701"/>
              <a:chOff x="2651839" y="2850934"/>
              <a:chExt cx="960481" cy="727701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725724" y="2850934"/>
                <a:ext cx="811539" cy="727701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651839" y="2967734"/>
                <a:ext cx="9604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err="1">
                    <a:solidFill>
                      <a:prstClr val="black"/>
                    </a:solidFill>
                  </a:rPr>
                  <a:t>Bày</a:t>
                </a:r>
                <a:r>
                  <a:rPr lang="en-US" sz="1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1400" b="1" dirty="0" err="1">
                    <a:solidFill>
                      <a:prstClr val="black"/>
                    </a:solidFill>
                  </a:rPr>
                  <a:t>tỏ</a:t>
                </a:r>
                <a:r>
                  <a:rPr lang="en-US" sz="1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1400" b="1" dirty="0" err="1">
                    <a:solidFill>
                      <a:prstClr val="black"/>
                    </a:solidFill>
                  </a:rPr>
                  <a:t>thái</a:t>
                </a:r>
                <a:r>
                  <a:rPr lang="en-US" sz="1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1400" b="1" dirty="0" err="1">
                    <a:solidFill>
                      <a:prstClr val="black"/>
                    </a:solidFill>
                  </a:rPr>
                  <a:t>độ</a:t>
                </a:r>
                <a:r>
                  <a:rPr lang="en-US" sz="1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1400" b="1" dirty="0" err="1">
                    <a:solidFill>
                      <a:prstClr val="black"/>
                    </a:solidFill>
                  </a:rPr>
                  <a:t>hiếu</a:t>
                </a:r>
                <a:r>
                  <a:rPr lang="en-US" sz="1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1400" b="1" dirty="0" err="1">
                    <a:solidFill>
                      <a:prstClr val="black"/>
                    </a:solidFill>
                  </a:rPr>
                  <a:t>khách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3055550" y="4687187"/>
            <a:ext cx="2051449" cy="1353837"/>
            <a:chOff x="7231705" y="3792649"/>
            <a:chExt cx="1538587" cy="135383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1705" y="3792649"/>
              <a:ext cx="1538587" cy="1353837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8" name="Group 17"/>
            <p:cNvGrpSpPr/>
            <p:nvPr/>
          </p:nvGrpSpPr>
          <p:grpSpPr>
            <a:xfrm>
              <a:off x="7550984" y="4125763"/>
              <a:ext cx="908535" cy="727701"/>
              <a:chOff x="2681477" y="2850934"/>
              <a:chExt cx="908535" cy="727701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725724" y="2850934"/>
                <a:ext cx="811539" cy="727701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681477" y="2850934"/>
                <a:ext cx="908535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/>
                  <a:t>Ăn</a:t>
                </a:r>
                <a:r>
                  <a:rPr lang="en-US" sz="1200" b="1" dirty="0"/>
                  <a:t> </a:t>
                </a:r>
                <a:r>
                  <a:rPr lang="en-US" sz="1200" b="1" dirty="0" err="1"/>
                  <a:t>xong</a:t>
                </a:r>
                <a:r>
                  <a:rPr lang="en-US" sz="1200" b="1" dirty="0"/>
                  <a:t>, </a:t>
                </a:r>
                <a:r>
                  <a:rPr lang="en-US" sz="1200" b="1" dirty="0" err="1"/>
                  <a:t>lấy</a:t>
                </a:r>
                <a:r>
                  <a:rPr lang="en-US" sz="1200" b="1" dirty="0"/>
                  <a:t> </a:t>
                </a:r>
                <a:r>
                  <a:rPr lang="en-US" sz="1200" b="1" dirty="0" err="1"/>
                  <a:t>tăm</a:t>
                </a:r>
                <a:r>
                  <a:rPr lang="en-US" sz="1200" b="1" dirty="0"/>
                  <a:t>, </a:t>
                </a:r>
                <a:r>
                  <a:rPr lang="en-US" sz="1200" b="1" dirty="0" err="1"/>
                  <a:t>hoa</a:t>
                </a:r>
                <a:r>
                  <a:rPr lang="en-US" sz="1200" b="1" dirty="0"/>
                  <a:t> </a:t>
                </a:r>
                <a:r>
                  <a:rPr lang="en-US" sz="1200" b="1" dirty="0" err="1"/>
                  <a:t>quả</a:t>
                </a:r>
                <a:r>
                  <a:rPr lang="en-US" sz="1200" b="1" dirty="0"/>
                  <a:t> </a:t>
                </a:r>
                <a:r>
                  <a:rPr lang="en-US" sz="1200" b="1" dirty="0" err="1"/>
                  <a:t>mời</a:t>
                </a:r>
                <a:r>
                  <a:rPr lang="en-US" sz="1200" b="1" dirty="0"/>
                  <a:t> </a:t>
                </a:r>
                <a:r>
                  <a:rPr lang="en-US" sz="1200" b="1" dirty="0" err="1"/>
                  <a:t>mọi</a:t>
                </a:r>
                <a:r>
                  <a:rPr lang="en-US" sz="1200" b="1" dirty="0"/>
                  <a:t> </a:t>
                </a:r>
                <a:r>
                  <a:rPr lang="en-US" sz="1200" b="1" dirty="0" err="1"/>
                  <a:t>người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4337388" y="3424607"/>
            <a:ext cx="2051449" cy="1353837"/>
            <a:chOff x="111484" y="1731971"/>
            <a:chExt cx="1538587" cy="13538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49BC18"/>
                </a:clrFrom>
                <a:clrTo>
                  <a:srgbClr val="49BC18">
                    <a:alpha val="0"/>
                  </a:srgbClr>
                </a:clrTo>
              </a:clrChange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84" y="1731971"/>
              <a:ext cx="1538587" cy="1353837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459899" y="2049761"/>
              <a:ext cx="811540" cy="727701"/>
              <a:chOff x="2725723" y="2850934"/>
              <a:chExt cx="811540" cy="727701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2725724" y="2850934"/>
                <a:ext cx="811539" cy="72770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725723" y="2932703"/>
                <a:ext cx="81153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err="1"/>
                  <a:t>Ăn</a:t>
                </a:r>
                <a:r>
                  <a:rPr lang="en-US" sz="1400" b="1" dirty="0"/>
                  <a:t> </a:t>
                </a:r>
                <a:r>
                  <a:rPr lang="en-US" sz="1400" b="1" dirty="0" err="1"/>
                  <a:t>uống</a:t>
                </a:r>
                <a:r>
                  <a:rPr lang="en-US" sz="1400" b="1" dirty="0"/>
                  <a:t> </a:t>
                </a:r>
                <a:r>
                  <a:rPr lang="en-US" sz="1400" b="1" dirty="0" err="1"/>
                  <a:t>từ</a:t>
                </a:r>
                <a:r>
                  <a:rPr lang="en-US" sz="1400" b="1" dirty="0"/>
                  <a:t> </a:t>
                </a:r>
                <a:r>
                  <a:rPr lang="en-US" sz="1400" b="1" dirty="0" err="1"/>
                  <a:t>tốn</a:t>
                </a:r>
                <a:r>
                  <a:rPr lang="en-US" sz="1400" b="1" dirty="0"/>
                  <a:t>, </a:t>
                </a:r>
                <a:r>
                  <a:rPr lang="en-US" sz="1400" b="1" dirty="0" err="1"/>
                  <a:t>lịch</a:t>
                </a:r>
                <a:r>
                  <a:rPr lang="en-US" sz="1400" b="1" dirty="0"/>
                  <a:t> </a:t>
                </a:r>
                <a:r>
                  <a:rPr lang="en-US" sz="1400" b="1" dirty="0" err="1"/>
                  <a:t>sự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3203410" y="2147580"/>
            <a:ext cx="2051449" cy="1353837"/>
            <a:chOff x="7559614" y="5197205"/>
            <a:chExt cx="1538587" cy="135383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rgbClr val="FF00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614" y="5197205"/>
              <a:ext cx="1538587" cy="1353837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7" name="Group 26"/>
            <p:cNvGrpSpPr/>
            <p:nvPr/>
          </p:nvGrpSpPr>
          <p:grpSpPr>
            <a:xfrm>
              <a:off x="7923539" y="5482432"/>
              <a:ext cx="811540" cy="755342"/>
              <a:chOff x="2725723" y="2823293"/>
              <a:chExt cx="811540" cy="755342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725724" y="2850934"/>
                <a:ext cx="811539" cy="727701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725723" y="2823293"/>
                <a:ext cx="81154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</a:rPr>
                  <a:t>N</a:t>
                </a:r>
                <a:r>
                  <a:rPr lang="en-US" sz="2000" b="1">
                    <a:solidFill>
                      <a:prstClr val="black"/>
                    </a:solidFill>
                  </a:rPr>
                  <a:t>ói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lời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</a:p>
              <a:p>
                <a:pPr algn="ctr"/>
                <a:r>
                  <a:rPr lang="en-US" sz="2000" b="1" dirty="0" err="1">
                    <a:solidFill>
                      <a:prstClr val="black"/>
                    </a:solidFill>
                  </a:rPr>
                  <a:t>cảm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dirty="0" err="1">
                    <a:solidFill>
                      <a:prstClr val="black"/>
                    </a:solidFill>
                  </a:rPr>
                  <a:t>ơn</a:t>
                </a:r>
                <a:endParaRPr lang="en-US" sz="2000" b="1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4523721" y="325573"/>
            <a:ext cx="3730231" cy="1034448"/>
            <a:chOff x="2729398" y="234479"/>
            <a:chExt cx="2797673" cy="1034448"/>
          </a:xfrm>
        </p:grpSpPr>
        <p:sp>
          <p:nvSpPr>
            <p:cNvPr id="56" name="Cloud 55"/>
            <p:cNvSpPr/>
            <p:nvPr/>
          </p:nvSpPr>
          <p:spPr>
            <a:xfrm>
              <a:off x="2729398" y="234479"/>
              <a:ext cx="2797673" cy="1034448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954379" y="353210"/>
              <a:ext cx="25377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THANH LỊCH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51183" y="693026"/>
            <a:ext cx="4040168" cy="1007427"/>
            <a:chOff x="5814333" y="792172"/>
            <a:chExt cx="3030126" cy="1007427"/>
          </a:xfrm>
        </p:grpSpPr>
        <p:sp>
          <p:nvSpPr>
            <p:cNvPr id="57" name="Cloud 56"/>
            <p:cNvSpPr/>
            <p:nvPr/>
          </p:nvSpPr>
          <p:spPr>
            <a:xfrm>
              <a:off x="5814333" y="792172"/>
              <a:ext cx="2720068" cy="1007427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50568" y="883170"/>
              <a:ext cx="29938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NGOAN NGOÃN</a:t>
              </a:r>
            </a:p>
          </p:txBody>
        </p: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58" y="1947123"/>
            <a:ext cx="628508" cy="46672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255" y="4790246"/>
            <a:ext cx="655123" cy="46672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918" y="2673243"/>
            <a:ext cx="877657" cy="46672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108" y="2019097"/>
            <a:ext cx="655123" cy="46672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350" y="3606356"/>
            <a:ext cx="655123" cy="46672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89" y="1910502"/>
            <a:ext cx="655123" cy="46672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6076" y="3818799"/>
            <a:ext cx="877657" cy="466725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8599359" y="520958"/>
            <a:ext cx="3334734" cy="1034448"/>
            <a:chOff x="2729398" y="234479"/>
            <a:chExt cx="2797673" cy="1034448"/>
          </a:xfrm>
        </p:grpSpPr>
        <p:sp>
          <p:nvSpPr>
            <p:cNvPr id="78" name="Cloud 77"/>
            <p:cNvSpPr/>
            <p:nvPr/>
          </p:nvSpPr>
          <p:spPr>
            <a:xfrm>
              <a:off x="2729398" y="234479"/>
              <a:ext cx="2797673" cy="1034448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160605" y="362010"/>
              <a:ext cx="21581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VĂN MINH</a:t>
              </a:r>
            </a:p>
          </p:txBody>
        </p:sp>
      </p:grpSp>
      <p:pic>
        <p:nvPicPr>
          <p:cNvPr id="1026" name="Picture 2" descr="https://ogatea.com.vn/wp-content/uploads/2020/03/covid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015" y="2078892"/>
            <a:ext cx="5777219" cy="419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5" descr="butterflies_flowers_md_clr.gif">
            <a:hlinkClick r:id="rId12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003" y="5773034"/>
            <a:ext cx="20320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5" descr="butterflies_flowers_md_clr.gif">
            <a:hlinkClick r:id="rId12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361" y="5801610"/>
            <a:ext cx="20320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4" descr="butterflies_flowers_md_clr.gif">
            <a:hlinkClick r:id="rId12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567" y="5824269"/>
            <a:ext cx="20320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5" descr="butterflies_flowers_md_clr.gif">
            <a:hlinkClick r:id="rId12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841" y="5849668"/>
            <a:ext cx="20320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15" descr="butterflies_flowers_md_clr.gif">
            <a:hlinkClick r:id="rId12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63" y="5931209"/>
            <a:ext cx="1847276" cy="105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48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40"/>
    </mc:Choice>
    <mc:Fallback xmlns="">
      <p:transition spd="slow" advTm="52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9998" y="2301947"/>
            <a:ext cx="869876" cy="814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3"/>
          <p:cNvGrpSpPr/>
          <p:nvPr/>
        </p:nvGrpSpPr>
        <p:grpSpPr>
          <a:xfrm>
            <a:off x="483817" y="1"/>
            <a:ext cx="5072648" cy="3593863"/>
            <a:chOff x="2401996" y="321938"/>
            <a:chExt cx="5072648" cy="3593861"/>
          </a:xfrm>
        </p:grpSpPr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01996" y="321938"/>
              <a:ext cx="5072648" cy="35938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Google Shape;53;p3"/>
            <p:cNvSpPr txBox="1"/>
            <p:nvPr/>
          </p:nvSpPr>
          <p:spPr>
            <a:xfrm>
              <a:off x="3174885" y="1343216"/>
              <a:ext cx="3059845" cy="666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377">
                <a:buClr>
                  <a:srgbClr val="FF0000"/>
                </a:buClr>
                <a:buSzPts val="3200"/>
                <a:defRPr/>
              </a:pPr>
              <a:r>
                <a:rPr lang="en-US" sz="3733" b="1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SUY</a:t>
              </a:r>
              <a:r>
                <a:rPr lang="en-US" sz="3733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NGẪM</a:t>
              </a:r>
              <a:endParaRPr sz="3733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4" name="Google Shape;54;p3"/>
          <p:cNvSpPr txBox="1"/>
          <p:nvPr/>
        </p:nvSpPr>
        <p:spPr>
          <a:xfrm>
            <a:off x="5199325" y="2109223"/>
            <a:ext cx="6586305" cy="1241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 defTabSz="914377">
              <a:buClr>
                <a:srgbClr val="3F3F3F"/>
              </a:buClr>
              <a:buSzPts val="3600"/>
              <a:defRPr/>
            </a:pP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Con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thích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nhất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hoạt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động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nào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trong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tiết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học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?</a:t>
            </a:r>
          </a:p>
        </p:txBody>
      </p:sp>
      <p:pic>
        <p:nvPicPr>
          <p:cNvPr id="56" name="Google Shape;5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3058812"/>
            <a:ext cx="3522473" cy="2935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9998" y="4076730"/>
            <a:ext cx="869876" cy="8148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4;p3"/>
          <p:cNvSpPr txBox="1"/>
          <p:nvPr/>
        </p:nvSpPr>
        <p:spPr>
          <a:xfrm>
            <a:off x="5199325" y="3884006"/>
            <a:ext cx="6586305" cy="1241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 defTabSz="914377">
              <a:buClr>
                <a:srgbClr val="3F3F3F"/>
              </a:buClr>
              <a:buSzPts val="3600"/>
              <a:defRPr/>
            </a:pP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Con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muốn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biết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thêm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điều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gì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sau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tiết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học</a:t>
            </a:r>
            <a:r>
              <a:rPr lang="en-US" sz="3733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147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EDA8F6-9FE5-4695-A556-E0E789F70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498" y="3657935"/>
            <a:ext cx="3701503" cy="3200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438FD8-F527-4C61-8B7A-5BE5FBE4F755}"/>
              </a:ext>
            </a:extLst>
          </p:cNvPr>
          <p:cNvSpPr txBox="1"/>
          <p:nvPr/>
        </p:nvSpPr>
        <p:spPr>
          <a:xfrm>
            <a:off x="268480" y="207100"/>
            <a:ext cx="5827520" cy="7694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- DẶN DÒ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11781881" y="23546"/>
            <a:ext cx="410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403794" y="2503771"/>
            <a:ext cx="11511541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65.</a:t>
            </a:r>
          </a:p>
        </p:txBody>
      </p:sp>
    </p:spTree>
    <p:extLst>
      <p:ext uri="{BB962C8B-B14F-4D97-AF65-F5344CB8AC3E}">
        <p14:creationId xmlns:p14="http://schemas.microsoft.com/office/powerpoint/2010/main" val="318300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2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2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421" y="344818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40" y="3967090"/>
            <a:ext cx="3108960" cy="3063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640444" y="571582"/>
            <a:ext cx="911742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 TRÂN TRỌNG CẢM ƠN CÁC THẦY CÔ GIÁO!</a:t>
            </a:r>
          </a:p>
        </p:txBody>
      </p: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872" y="1659382"/>
            <a:ext cx="2864392" cy="242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5467" y="177800"/>
            <a:ext cx="12435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7200" b="1" kern="0" dirty="0" err="1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CHÚC</a:t>
            </a:r>
            <a:r>
              <a:rPr lang="en-US" sz="7200" b="1" kern="0" dirty="0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7200" b="1" kern="0" dirty="0" err="1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CÁC</a:t>
            </a:r>
            <a:r>
              <a:rPr lang="en-US" sz="7200" b="1" kern="0" dirty="0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 CON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7200" b="1" kern="0" dirty="0" err="1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CHĂM</a:t>
            </a:r>
            <a:r>
              <a:rPr lang="en-US" sz="7200" b="1" kern="0" dirty="0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7200" b="1" kern="0" dirty="0" err="1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NGOAN</a:t>
            </a:r>
            <a:r>
              <a:rPr lang="en-US" sz="7200" b="1" kern="0" dirty="0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, </a:t>
            </a:r>
            <a:r>
              <a:rPr lang="en-US" sz="7200" b="1" kern="0" dirty="0" err="1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HỌC</a:t>
            </a:r>
            <a:r>
              <a:rPr lang="en-US" sz="7200" b="1" kern="0" dirty="0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7200" b="1" kern="0" dirty="0" err="1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GIỎI</a:t>
            </a:r>
            <a:endParaRPr lang="en-US" sz="7200" b="1" kern="0" dirty="0">
              <a:ln/>
              <a:pattFill prst="dkUpDiag">
                <a:fgClr>
                  <a:srgbClr val="FFFFFF">
                    <a:lumMod val="50000"/>
                  </a:srgbClr>
                </a:fgClr>
                <a:bgClr>
                  <a:srgbClr val="000000">
                    <a:lumMod val="75000"/>
                    <a:lumOff val="25000"/>
                  </a:srgbClr>
                </a:bgClr>
              </a:pattFill>
              <a:effectLst>
                <a:outerShdw blurRad="38100" dist="19050" dir="2700000" algn="tl" rotWithShape="0">
                  <a:srgbClr val="000000">
                    <a:lumMod val="50000"/>
                    <a:alpha val="40000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31" y="2531377"/>
            <a:ext cx="9283668" cy="36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17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4"/>
          <a:stretch/>
        </p:blipFill>
        <p:spPr>
          <a:xfrm>
            <a:off x="1524000" y="0"/>
            <a:ext cx="9239099" cy="7073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5647" y="3203310"/>
            <a:ext cx="4699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TRƯA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86228A-6437-445F-B487-0BD01EAFDA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523999" y="568"/>
            <a:ext cx="4026543" cy="3032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0294" y="1637315"/>
            <a:ext cx="2960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43834" y="2386779"/>
            <a:ext cx="2274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00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otto - Chan Bên Cửa Sổ (Tái Bản) | Ti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735433"/>
            <a:ext cx="5538367" cy="553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59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4"/>
          <a:stretch/>
        </p:blipFill>
        <p:spPr>
          <a:xfrm>
            <a:off x="1524000" y="0"/>
            <a:ext cx="9239099" cy="7073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5647" y="3203310"/>
            <a:ext cx="4699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TRƯA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86228A-6437-445F-B487-0BD01EAFDA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523999" y="568"/>
            <a:ext cx="4026543" cy="3032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0294" y="1637315"/>
            <a:ext cx="2960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43834" y="2386779"/>
            <a:ext cx="2274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05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E31CF5-826F-1142-A6D9-4506E9C6FE98}"/>
              </a:ext>
            </a:extLst>
          </p:cNvPr>
          <p:cNvSpPr txBox="1"/>
          <p:nvPr/>
        </p:nvSpPr>
        <p:spPr>
          <a:xfrm>
            <a:off x="3294669" y="61885"/>
            <a:ext cx="5736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dirty="0">
                <a:ln>
                  <a:solidFill>
                    <a:prstClr val="white">
                      <a:lumMod val="25000"/>
                    </a:prstClr>
                  </a:solidFill>
                </a:ln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BỮA ĂN TRƯA</a:t>
            </a:r>
          </a:p>
        </p:txBody>
      </p:sp>
      <p:pic>
        <p:nvPicPr>
          <p:cNvPr id="8" name="Picture 2" descr="20210409090849_wm_shs-tieng-viet-2-tap-1">
            <a:extLst>
              <a:ext uri="{FF2B5EF4-FFF2-40B4-BE49-F238E27FC236}">
                <a16:creationId xmlns:a16="http://schemas.microsoft.com/office/drawing/2014/main" id="{287142CD-9EA8-B045-9EC8-7151B8435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0" t="24924" r="11856" b="51731"/>
          <a:stretch/>
        </p:blipFill>
        <p:spPr bwMode="auto">
          <a:xfrm>
            <a:off x="6239012" y="1423165"/>
            <a:ext cx="2972827" cy="30089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0849_wm_shs-tieng-viet-2-tap-1">
            <a:extLst>
              <a:ext uri="{FF2B5EF4-FFF2-40B4-BE49-F238E27FC236}">
                <a16:creationId xmlns:a16="http://schemas.microsoft.com/office/drawing/2014/main" id="{CEBA480E-4FFC-8D42-B54A-3AEABF43A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22159" r="50387" b="51098"/>
          <a:stretch/>
        </p:blipFill>
        <p:spPr bwMode="auto">
          <a:xfrm>
            <a:off x="2575921" y="1169881"/>
            <a:ext cx="3201003" cy="32622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210409090849_wm_shs-tieng-viet-2-tap-1">
            <a:extLst>
              <a:ext uri="{FF2B5EF4-FFF2-40B4-BE49-F238E27FC236}">
                <a16:creationId xmlns:a16="http://schemas.microsoft.com/office/drawing/2014/main" id="{4F1FB541-6321-9F4A-8A92-851F4F365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49342" r="10968" b="29718"/>
          <a:stretch/>
        </p:blipFill>
        <p:spPr bwMode="auto">
          <a:xfrm>
            <a:off x="6218716" y="4286683"/>
            <a:ext cx="2972827" cy="25542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0210409090849_wm_shs-tieng-viet-2-tap-1">
            <a:extLst>
              <a:ext uri="{FF2B5EF4-FFF2-40B4-BE49-F238E27FC236}">
                <a16:creationId xmlns:a16="http://schemas.microsoft.com/office/drawing/2014/main" id="{C907F3EF-5C11-3F40-8A74-CD9913631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73" t="48890" r="46775" b="29349"/>
          <a:stretch/>
        </p:blipFill>
        <p:spPr bwMode="auto">
          <a:xfrm>
            <a:off x="2628109" y="4229776"/>
            <a:ext cx="3194203" cy="265443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54;p3"/>
          <p:cNvSpPr txBox="1"/>
          <p:nvPr/>
        </p:nvSpPr>
        <p:spPr>
          <a:xfrm>
            <a:off x="543921" y="2563361"/>
            <a:ext cx="2032000" cy="913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3F3F3F"/>
              </a:buClr>
              <a:buSzPts val="3600"/>
              <a:defRPr/>
            </a:pP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Thầy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hiệu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trưởng</a:t>
            </a:r>
            <a:endParaRPr lang="en-US" sz="2667" b="1" dirty="0">
              <a:solidFill>
                <a:srgbClr val="00B05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08455" y="2411306"/>
            <a:ext cx="1910083" cy="1217143"/>
            <a:chOff x="6450075" y="1120728"/>
            <a:chExt cx="4462151" cy="2835063"/>
          </a:xfrm>
        </p:grpSpPr>
        <p:sp>
          <p:nvSpPr>
            <p:cNvPr id="13" name="Rounded Rectangle 12"/>
            <p:cNvSpPr/>
            <p:nvPr/>
          </p:nvSpPr>
          <p:spPr>
            <a:xfrm>
              <a:off x="6664816" y="1425755"/>
              <a:ext cx="4032666" cy="2305842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6450075" y="1120728"/>
              <a:ext cx="4462151" cy="2835063"/>
            </a:xfrm>
            <a:prstGeom prst="wedgeRoundRectCallout">
              <a:avLst>
                <a:gd name="adj1" fmla="val 75862"/>
                <a:gd name="adj2" fmla="val -18779"/>
                <a:gd name="adj3" fmla="val 16667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  <p:sp>
        <p:nvSpPr>
          <p:cNvPr id="15" name="Google Shape;54;p3"/>
          <p:cNvSpPr txBox="1"/>
          <p:nvPr/>
        </p:nvSpPr>
        <p:spPr>
          <a:xfrm>
            <a:off x="9540177" y="2310490"/>
            <a:ext cx="2032000" cy="502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3F3F3F"/>
              </a:buClr>
              <a:buSzPts val="3600"/>
              <a:defRPr/>
            </a:pP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Cô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nhà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bếp</a:t>
            </a:r>
            <a:endParaRPr lang="en-US" sz="2667" b="1" dirty="0">
              <a:solidFill>
                <a:srgbClr val="00B05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404711" y="2158436"/>
            <a:ext cx="2167467" cy="767645"/>
            <a:chOff x="6450075" y="1120728"/>
            <a:chExt cx="4462151" cy="2835063"/>
          </a:xfrm>
        </p:grpSpPr>
        <p:sp>
          <p:nvSpPr>
            <p:cNvPr id="17" name="Rounded Rectangle 16"/>
            <p:cNvSpPr/>
            <p:nvPr/>
          </p:nvSpPr>
          <p:spPr>
            <a:xfrm>
              <a:off x="6646027" y="1416784"/>
              <a:ext cx="4070244" cy="224295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18" name="Rounded Rectangular Callout 17"/>
            <p:cNvSpPr/>
            <p:nvPr/>
          </p:nvSpPr>
          <p:spPr>
            <a:xfrm>
              <a:off x="6450075" y="1120728"/>
              <a:ext cx="4462151" cy="2835063"/>
            </a:xfrm>
            <a:prstGeom prst="wedgeRoundRectCallout">
              <a:avLst>
                <a:gd name="adj1" fmla="val -77193"/>
                <a:gd name="adj2" fmla="val 8026"/>
                <a:gd name="adj3" fmla="val 16667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  <p:sp>
        <p:nvSpPr>
          <p:cNvPr id="23" name="Google Shape;54;p3"/>
          <p:cNvSpPr txBox="1"/>
          <p:nvPr/>
        </p:nvSpPr>
        <p:spPr>
          <a:xfrm>
            <a:off x="9427188" y="4271983"/>
            <a:ext cx="2032000" cy="502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3F3F3F"/>
              </a:buClr>
              <a:buSzPts val="3600"/>
              <a:defRPr/>
            </a:pP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667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2667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HS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9291721" y="4119930"/>
            <a:ext cx="2167467" cy="767645"/>
            <a:chOff x="6450075" y="1120728"/>
            <a:chExt cx="4462151" cy="2835063"/>
          </a:xfrm>
        </p:grpSpPr>
        <p:sp>
          <p:nvSpPr>
            <p:cNvPr id="25" name="Rounded Rectangle 24"/>
            <p:cNvSpPr/>
            <p:nvPr/>
          </p:nvSpPr>
          <p:spPr>
            <a:xfrm>
              <a:off x="6646027" y="1416784"/>
              <a:ext cx="4070244" cy="224295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26" name="Rounded Rectangular Callout 25"/>
            <p:cNvSpPr/>
            <p:nvPr/>
          </p:nvSpPr>
          <p:spPr>
            <a:xfrm>
              <a:off x="6450075" y="1120728"/>
              <a:ext cx="4462151" cy="2835063"/>
            </a:xfrm>
            <a:prstGeom prst="wedgeRoundRectCallout">
              <a:avLst>
                <a:gd name="adj1" fmla="val -83443"/>
                <a:gd name="adj2" fmla="val 45673"/>
                <a:gd name="adj3" fmla="val 16667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79053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1. Nghe kể chuyện</a:t>
            </a:r>
            <a:br>
              <a:rPr lang="en-US" sz="3200"/>
            </a:br>
            <a:r>
              <a:rPr lang="en-US" sz="3200"/>
              <a:t>     Bữa ăn trưa</a:t>
            </a:r>
          </a:p>
        </p:txBody>
      </p:sp>
      <p:pic>
        <p:nvPicPr>
          <p:cNvPr id="4" name="Picture 2" descr="20210409090849_wm_shs-tieng-viet-2-tap-1">
            <a:extLst>
              <a:ext uri="{FF2B5EF4-FFF2-40B4-BE49-F238E27FC236}">
                <a16:creationId xmlns:a16="http://schemas.microsoft.com/office/drawing/2014/main" id="{287142CD-9EA8-B045-9EC8-7151B8435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0" t="24924" r="11856" b="51731"/>
          <a:stretch/>
        </p:blipFill>
        <p:spPr bwMode="auto">
          <a:xfrm>
            <a:off x="8380973" y="1001134"/>
            <a:ext cx="2972827" cy="30089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0210409090849_wm_shs-tieng-viet-2-tap-1">
            <a:extLst>
              <a:ext uri="{FF2B5EF4-FFF2-40B4-BE49-F238E27FC236}">
                <a16:creationId xmlns:a16="http://schemas.microsoft.com/office/drawing/2014/main" id="{CEBA480E-4FFC-8D42-B54A-3AEABF43A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22159" r="50387" b="51098"/>
          <a:stretch/>
        </p:blipFill>
        <p:spPr bwMode="auto">
          <a:xfrm>
            <a:off x="4717882" y="747850"/>
            <a:ext cx="3201003" cy="32622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0210409090849_wm_shs-tieng-viet-2-tap-1">
            <a:extLst>
              <a:ext uri="{FF2B5EF4-FFF2-40B4-BE49-F238E27FC236}">
                <a16:creationId xmlns:a16="http://schemas.microsoft.com/office/drawing/2014/main" id="{4F1FB541-6321-9F4A-8A92-851F4F365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49342" r="10968" b="29718"/>
          <a:stretch/>
        </p:blipFill>
        <p:spPr bwMode="auto">
          <a:xfrm>
            <a:off x="8360677" y="3864652"/>
            <a:ext cx="2972827" cy="25542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0210409090849_wm_shs-tieng-viet-2-tap-1">
            <a:extLst>
              <a:ext uri="{FF2B5EF4-FFF2-40B4-BE49-F238E27FC236}">
                <a16:creationId xmlns:a16="http://schemas.microsoft.com/office/drawing/2014/main" id="{C907F3EF-5C11-3F40-8A74-CD9913631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73" t="48890" r="46775" b="29349"/>
          <a:stretch/>
        </p:blipFill>
        <p:spPr bwMode="auto">
          <a:xfrm>
            <a:off x="4770070" y="3807745"/>
            <a:ext cx="3194203" cy="265443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960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51679" y="99930"/>
            <a:ext cx="7221866" cy="9648825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259627" y="141375"/>
            <a:ext cx="8494223" cy="2028306"/>
          </a:xfrm>
          <a:prstGeom prst="wedgeEllipseCallout">
            <a:avLst>
              <a:gd name="adj1" fmla="val -41910"/>
              <a:gd name="adj2" fmla="val 60861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1627" y="555364"/>
            <a:ext cx="7138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em có đem theo đồ ăn của biển và của đồi núi không?</a:t>
            </a:r>
          </a:p>
        </p:txBody>
      </p:sp>
      <p:sp>
        <p:nvSpPr>
          <p:cNvPr id="8" name="Oval 7"/>
          <p:cNvSpPr/>
          <p:nvPr/>
        </p:nvSpPr>
        <p:spPr>
          <a:xfrm>
            <a:off x="600075" y="1085850"/>
            <a:ext cx="739775" cy="73977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fortaa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4217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PLAYLIST_ID" val="eaf45016221ca29f2e587fe6a69dc1a26503cf28"/>
  <p:tag name="TIMING" val="|4.901|19.301"/>
  <p:tag name="GENSWF_SLIDE_TITLE" val="Phần 3: Nội dung bài học"/>
  <p:tag name="ISPRING_SLIDE_ID_2" val="{0692F9BD-582C-4603-A0A9-3361938AD0BE}"/>
  <p:tag name="GENSWF_ADVANCE_TIME" val="52.0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6137</TotalTime>
  <Words>802</Words>
  <Application>Microsoft Office PowerPoint</Application>
  <PresentationFormat>Widescreen</PresentationFormat>
  <Paragraphs>146</Paragraphs>
  <Slides>37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Arial-Rounded</vt:lpstr>
      <vt:lpstr>Calibri</vt:lpstr>
      <vt:lpstr>Calibri Light</vt:lpstr>
      <vt:lpstr>Cambria</vt:lpstr>
      <vt:lpstr>Comfortaa</vt:lpstr>
      <vt:lpstr>Times New Roman</vt:lpstr>
      <vt:lpstr>思源黑体 CN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Nghe kể chuyện      Bữa ăn trưa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LT</cp:lastModifiedBy>
  <cp:revision>350</cp:revision>
  <dcterms:created xsi:type="dcterms:W3CDTF">2021-06-15T15:52:51Z</dcterms:created>
  <dcterms:modified xsi:type="dcterms:W3CDTF">2022-10-17T12:53:57Z</dcterms:modified>
</cp:coreProperties>
</file>