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7"/>
  </p:notesMasterIdLst>
  <p:sldIdLst>
    <p:sldId id="624" r:id="rId4"/>
    <p:sldId id="287" r:id="rId5"/>
    <p:sldId id="291" r:id="rId6"/>
    <p:sldId id="644" r:id="rId7"/>
    <p:sldId id="267" r:id="rId8"/>
    <p:sldId id="625" r:id="rId9"/>
    <p:sldId id="259" r:id="rId10"/>
    <p:sldId id="260" r:id="rId11"/>
    <p:sldId id="626" r:id="rId12"/>
    <p:sldId id="288" r:id="rId13"/>
    <p:sldId id="636" r:id="rId14"/>
    <p:sldId id="632" r:id="rId15"/>
    <p:sldId id="650" r:id="rId16"/>
    <p:sldId id="648" r:id="rId17"/>
    <p:sldId id="633" r:id="rId18"/>
    <p:sldId id="647" r:id="rId19"/>
    <p:sldId id="634" r:id="rId20"/>
    <p:sldId id="653" r:id="rId21"/>
    <p:sldId id="638" r:id="rId22"/>
    <p:sldId id="294" r:id="rId23"/>
    <p:sldId id="298" r:id="rId24"/>
    <p:sldId id="263" r:id="rId25"/>
    <p:sldId id="63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3E11"/>
    <a:srgbClr val="EFEBB6"/>
    <a:srgbClr val="2B622F"/>
    <a:srgbClr val="2A2383"/>
    <a:srgbClr val="371037"/>
    <a:srgbClr val="1C0A28"/>
    <a:srgbClr val="381855"/>
    <a:srgbClr val="2F0F3B"/>
    <a:srgbClr val="20165B"/>
    <a:srgbClr val="4BAE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p:normalViewPr>
  <p:slideViewPr>
    <p:cSldViewPr snapToGrid="0">
      <p:cViewPr varScale="1">
        <p:scale>
          <a:sx n="119" d="100"/>
          <a:sy n="119" d="100"/>
        </p:scale>
        <p:origin x="2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5CB58-9182-4D94-8D5C-3DAB700E280D}" type="doc">
      <dgm:prSet loTypeId="urn:microsoft.com/office/officeart/2011/layout/HexagonRadial" loCatId="cycle" qsTypeId="urn:microsoft.com/office/officeart/2005/8/quickstyle/simple5" qsCatId="simple" csTypeId="urn:microsoft.com/office/officeart/2005/8/colors/colorful3" csCatId="colorful" phldr="1"/>
      <dgm:spPr/>
      <dgm:t>
        <a:bodyPr/>
        <a:lstStyle/>
        <a:p>
          <a:endParaRPr lang="en-US"/>
        </a:p>
      </dgm:t>
    </dgm:pt>
    <dgm:pt modelId="{3E0C1D93-EA22-4257-B44A-3E2DC3CD8FEB}">
      <dgm:prSet phldrT="[Text]" custT="1"/>
      <dgm:spPr/>
      <dgm:t>
        <a:bodyPr/>
        <a:lstStyle/>
        <a:p>
          <a:r>
            <a:rPr lang="en-US" sz="6000" b="1" dirty="0">
              <a:solidFill>
                <a:schemeClr val="bg1"/>
              </a:solidFill>
            </a:rPr>
            <a:t>KIÊN TRÌ</a:t>
          </a:r>
        </a:p>
      </dgm:t>
    </dgm:pt>
    <dgm:pt modelId="{66BF1956-39CA-486D-9084-CB3969AC2441}" type="parTrans" cxnId="{7F0C2F63-82EB-4CF4-A4BA-1963B7A8A173}">
      <dgm:prSet/>
      <dgm:spPr/>
      <dgm:t>
        <a:bodyPr/>
        <a:lstStyle/>
        <a:p>
          <a:endParaRPr lang="en-US" b="1"/>
        </a:p>
      </dgm:t>
    </dgm:pt>
    <dgm:pt modelId="{61353E8B-4370-4D1B-A295-C25957586ADC}" type="sibTrans" cxnId="{7F0C2F63-82EB-4CF4-A4BA-1963B7A8A173}">
      <dgm:prSet/>
      <dgm:spPr/>
      <dgm:t>
        <a:bodyPr/>
        <a:lstStyle/>
        <a:p>
          <a:endParaRPr lang="en-US" b="1"/>
        </a:p>
      </dgm:t>
    </dgm:pt>
    <dgm:pt modelId="{5D00E2BB-C524-4B29-B7D3-2CA4E6782A87}">
      <dgm:prSet phldrT="[Text]"/>
      <dgm:spPr/>
      <dgm:t>
        <a:bodyPr/>
        <a:lstStyle/>
        <a:p>
          <a:r>
            <a:rPr lang="en-US" dirty="0">
              <a:ln w="38100">
                <a:solidFill>
                  <a:schemeClr val="tx1"/>
                </a:solidFill>
              </a:ln>
              <a:solidFill>
                <a:srgbClr val="FFFF00"/>
              </a:solidFill>
              <a:latin typeface="1FTV VIP Super Boys"/>
              <a:ea typeface="1FTV VIP Super Boys"/>
              <a:cs typeface="1FTV VIP Super Boys"/>
              <a:sym typeface="1FTV VIP Super Boys"/>
            </a:rPr>
            <a:t>1. </a:t>
          </a:r>
          <a:r>
            <a:rPr lang="en-US" dirty="0" err="1">
              <a:ln w="38100">
                <a:solidFill>
                  <a:schemeClr val="tx1"/>
                </a:solidFill>
              </a:ln>
              <a:solidFill>
                <a:srgbClr val="FFFF00"/>
              </a:solidFill>
              <a:latin typeface="1FTV VIP Super Boys"/>
              <a:ea typeface="1FTV VIP Super Boys"/>
              <a:cs typeface="1FTV VIP Super Boys"/>
              <a:sym typeface="1FTV VIP Super Boys"/>
            </a:rPr>
            <a:t>Xác</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định</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mục</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tiêu</a:t>
          </a:r>
          <a:endParaRPr lang="en-US" b="1" dirty="0"/>
        </a:p>
      </dgm:t>
    </dgm:pt>
    <dgm:pt modelId="{326BCD6B-CD6C-40A2-82F3-B51D93168B5C}" type="parTrans" cxnId="{D2ACB7F2-A638-4FA0-8831-50D9692EC76B}">
      <dgm:prSet/>
      <dgm:spPr/>
      <dgm:t>
        <a:bodyPr/>
        <a:lstStyle/>
        <a:p>
          <a:endParaRPr lang="en-US" b="1"/>
        </a:p>
      </dgm:t>
    </dgm:pt>
    <dgm:pt modelId="{69CA1B5E-3342-47F2-AF57-C23C2D6E25E1}" type="sibTrans" cxnId="{D2ACB7F2-A638-4FA0-8831-50D9692EC76B}">
      <dgm:prSet/>
      <dgm:spPr/>
      <dgm:t>
        <a:bodyPr/>
        <a:lstStyle/>
        <a:p>
          <a:endParaRPr lang="en-US" b="1"/>
        </a:p>
      </dgm:t>
    </dgm:pt>
    <dgm:pt modelId="{597E051C-8E54-44DA-A473-6D07564529E7}">
      <dgm:prSet phldrT="[Text]"/>
      <dgm:spPr>
        <a:solidFill>
          <a:schemeClr val="accent5">
            <a:lumMod val="60000"/>
            <a:lumOff val="40000"/>
          </a:schemeClr>
        </a:solidFill>
      </dgm:spPr>
      <dgm:t>
        <a:bodyPr/>
        <a:lstStyle/>
        <a:p>
          <a:r>
            <a:rPr lang="en-US" dirty="0">
              <a:ln w="38100">
                <a:solidFill>
                  <a:schemeClr val="tx1"/>
                </a:solidFill>
              </a:ln>
              <a:solidFill>
                <a:srgbClr val="FFFF00"/>
              </a:solidFill>
              <a:latin typeface="1FTV VIP Super Boys"/>
              <a:ea typeface="1FTV VIP Super Boys"/>
              <a:cs typeface="1FTV VIP Super Boys"/>
              <a:sym typeface="1FTV VIP Super Boys"/>
            </a:rPr>
            <a:t>2. </a:t>
          </a:r>
          <a:r>
            <a:rPr lang="en-US" dirty="0" err="1">
              <a:ln w="38100">
                <a:solidFill>
                  <a:schemeClr val="tx1"/>
                </a:solidFill>
              </a:ln>
              <a:solidFill>
                <a:srgbClr val="FFFF00"/>
              </a:solidFill>
              <a:latin typeface="1FTV VIP Super Boys"/>
              <a:ea typeface="1FTV VIP Super Boys"/>
              <a:cs typeface="1FTV VIP Super Boys"/>
              <a:sym typeface="1FTV VIP Super Boys"/>
            </a:rPr>
            <a:t>Vạch</a:t>
          </a:r>
          <a:r>
            <a:rPr lang="en-US" dirty="0">
              <a:ln w="38100">
                <a:solidFill>
                  <a:schemeClr val="tx1"/>
                </a:solidFill>
              </a:ln>
              <a:solidFill>
                <a:srgbClr val="FFFF00"/>
              </a:solidFill>
              <a:latin typeface="1FTV VIP Super Boys"/>
              <a:ea typeface="1FTV VIP Super Boys"/>
              <a:cs typeface="1FTV VIP Super Boys"/>
              <a:sym typeface="1FTV VIP Super Boys"/>
            </a:rPr>
            <a:t> ra </a:t>
          </a:r>
          <a:r>
            <a:rPr lang="en-US" dirty="0" err="1">
              <a:ln w="38100">
                <a:solidFill>
                  <a:schemeClr val="tx1"/>
                </a:solidFill>
              </a:ln>
              <a:solidFill>
                <a:srgbClr val="FFFF00"/>
              </a:solidFill>
              <a:latin typeface="1FTV VIP Super Boys"/>
              <a:ea typeface="1FTV VIP Super Boys"/>
              <a:cs typeface="1FTV VIP Super Boys"/>
              <a:sym typeface="1FTV VIP Super Boys"/>
            </a:rPr>
            <a:t>kế</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hoạch</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cụ</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thể</a:t>
          </a:r>
          <a:endParaRPr lang="en-US" b="1" dirty="0"/>
        </a:p>
      </dgm:t>
    </dgm:pt>
    <dgm:pt modelId="{78D4FE1B-FEAD-494A-B0C2-0BB3F1CDD00B}" type="parTrans" cxnId="{8BD65C5B-D6C0-45E6-A0F4-17C5F1A75226}">
      <dgm:prSet/>
      <dgm:spPr/>
      <dgm:t>
        <a:bodyPr/>
        <a:lstStyle/>
        <a:p>
          <a:endParaRPr lang="en-US" b="1"/>
        </a:p>
      </dgm:t>
    </dgm:pt>
    <dgm:pt modelId="{F84D4692-845A-4686-993D-ADF059CDF119}" type="sibTrans" cxnId="{8BD65C5B-D6C0-45E6-A0F4-17C5F1A75226}">
      <dgm:prSet/>
      <dgm:spPr/>
      <dgm:t>
        <a:bodyPr/>
        <a:lstStyle/>
        <a:p>
          <a:endParaRPr lang="en-US" b="1"/>
        </a:p>
      </dgm:t>
    </dgm:pt>
    <dgm:pt modelId="{1280501A-88EA-4668-BC4E-A385881BFBA3}">
      <dgm:prSet phldrT="[Text]"/>
      <dgm:spPr>
        <a:solidFill>
          <a:schemeClr val="accent4">
            <a:lumMod val="60000"/>
            <a:lumOff val="40000"/>
          </a:schemeClr>
        </a:solidFill>
      </dgm:spPr>
      <dgm:t>
        <a:bodyPr/>
        <a:lstStyle/>
        <a:p>
          <a:r>
            <a:rPr lang="en-US" dirty="0">
              <a:ln w="38100">
                <a:solidFill>
                  <a:schemeClr val="tx1"/>
                </a:solidFill>
              </a:ln>
              <a:solidFill>
                <a:srgbClr val="FFFF00"/>
              </a:solidFill>
              <a:latin typeface="1FTV VIP Super Boys"/>
              <a:ea typeface="1FTV VIP Super Boys"/>
              <a:cs typeface="1FTV VIP Super Boys"/>
              <a:sym typeface="1FTV VIP Super Boys"/>
            </a:rPr>
            <a:t> 4. </a:t>
          </a:r>
          <a:r>
            <a:rPr lang="en-US" dirty="0" err="1">
              <a:ln w="38100">
                <a:solidFill>
                  <a:schemeClr val="tx1"/>
                </a:solidFill>
              </a:ln>
              <a:solidFill>
                <a:srgbClr val="FFFF00"/>
              </a:solidFill>
              <a:latin typeface="1FTV VIP Super Boys"/>
              <a:ea typeface="1FTV VIP Super Boys"/>
              <a:cs typeface="1FTV VIP Super Boys"/>
              <a:sym typeface="1FTV VIP Super Boys"/>
            </a:rPr>
            <a:t>Rèn</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lối</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sống</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kỉ</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luật</a:t>
          </a:r>
          <a:endParaRPr lang="en-US" b="0" dirty="0"/>
        </a:p>
      </dgm:t>
    </dgm:pt>
    <dgm:pt modelId="{D190F571-9791-4D0D-B4B6-68A436FD5746}" type="parTrans" cxnId="{EDC1035C-7164-42D9-9D8B-C725F7B4AD7E}">
      <dgm:prSet/>
      <dgm:spPr/>
      <dgm:t>
        <a:bodyPr/>
        <a:lstStyle/>
        <a:p>
          <a:endParaRPr lang="en-US" b="1"/>
        </a:p>
      </dgm:t>
    </dgm:pt>
    <dgm:pt modelId="{B1894F66-6A6B-4E94-8295-09400167EC7C}" type="sibTrans" cxnId="{EDC1035C-7164-42D9-9D8B-C725F7B4AD7E}">
      <dgm:prSet/>
      <dgm:spPr/>
      <dgm:t>
        <a:bodyPr/>
        <a:lstStyle/>
        <a:p>
          <a:endParaRPr lang="en-US" b="1"/>
        </a:p>
      </dgm:t>
    </dgm:pt>
    <dgm:pt modelId="{4B12E196-C1A8-4FED-B971-DAD1321F41FD}">
      <dgm:prSet phldrT="[Text]"/>
      <dgm:spPr>
        <a:solidFill>
          <a:srgbClr val="EFEBB6"/>
        </a:solidFill>
      </dgm:spPr>
      <dgm:t>
        <a:bodyPr/>
        <a:lstStyle/>
        <a:p>
          <a:r>
            <a:rPr lang="en-US" dirty="0">
              <a:ln w="38100">
                <a:solidFill>
                  <a:schemeClr val="tx1"/>
                </a:solidFill>
              </a:ln>
              <a:solidFill>
                <a:srgbClr val="FFFF00"/>
              </a:solidFill>
              <a:latin typeface="1FTV VIP Super Boys"/>
              <a:ea typeface="1FTV VIP Super Boys"/>
              <a:cs typeface="1FTV VIP Super Boys"/>
              <a:sym typeface="1FTV VIP Super Boys"/>
            </a:rPr>
            <a:t> 3. </a:t>
          </a:r>
          <a:r>
            <a:rPr lang="en-US" dirty="0" err="1">
              <a:ln w="38100">
                <a:solidFill>
                  <a:schemeClr val="tx1"/>
                </a:solidFill>
              </a:ln>
              <a:solidFill>
                <a:srgbClr val="FFFF00"/>
              </a:solidFill>
              <a:latin typeface="1FTV VIP Super Boys"/>
              <a:ea typeface="1FTV VIP Super Boys"/>
              <a:cs typeface="1FTV VIP Super Boys"/>
              <a:sym typeface="1FTV VIP Super Boys"/>
            </a:rPr>
            <a:t>Tạo</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động</a:t>
          </a:r>
          <a:r>
            <a:rPr lang="en-US" dirty="0">
              <a:ln w="38100">
                <a:solidFill>
                  <a:schemeClr val="tx1"/>
                </a:solidFill>
              </a:ln>
              <a:solidFill>
                <a:srgbClr val="FFFF00"/>
              </a:solidFill>
              <a:latin typeface="1FTV VIP Super Boys"/>
              <a:ea typeface="1FTV VIP Super Boys"/>
              <a:cs typeface="1FTV VIP Super Boys"/>
              <a:sym typeface="1FTV VIP Super Boys"/>
            </a:rPr>
            <a:t> </a:t>
          </a:r>
          <a:r>
            <a:rPr lang="en-US" dirty="0" err="1">
              <a:ln w="38100">
                <a:solidFill>
                  <a:schemeClr val="tx1"/>
                </a:solidFill>
              </a:ln>
              <a:solidFill>
                <a:srgbClr val="FFFF00"/>
              </a:solidFill>
              <a:latin typeface="1FTV VIP Super Boys"/>
              <a:ea typeface="1FTV VIP Super Boys"/>
              <a:cs typeface="1FTV VIP Super Boys"/>
              <a:sym typeface="1FTV VIP Super Boys"/>
            </a:rPr>
            <a:t>lực</a:t>
          </a:r>
          <a:endParaRPr lang="en-US" b="1" dirty="0"/>
        </a:p>
      </dgm:t>
    </dgm:pt>
    <dgm:pt modelId="{F6642275-7455-4D4A-8E14-AEABFD86255F}" type="parTrans" cxnId="{BDF1D4A6-0848-48D1-A675-E7EDBB8A5A74}">
      <dgm:prSet/>
      <dgm:spPr/>
      <dgm:t>
        <a:bodyPr/>
        <a:lstStyle/>
        <a:p>
          <a:endParaRPr lang="en-US" b="1"/>
        </a:p>
      </dgm:t>
    </dgm:pt>
    <dgm:pt modelId="{7CCAF585-C808-4B55-965E-CDBEB11D3E85}" type="sibTrans" cxnId="{BDF1D4A6-0848-48D1-A675-E7EDBB8A5A74}">
      <dgm:prSet/>
      <dgm:spPr/>
      <dgm:t>
        <a:bodyPr/>
        <a:lstStyle/>
        <a:p>
          <a:endParaRPr lang="en-US" b="1"/>
        </a:p>
      </dgm:t>
    </dgm:pt>
    <dgm:pt modelId="{96795188-F5AD-4E0F-9CA6-4D083CACD4F4}" type="pres">
      <dgm:prSet presAssocID="{2305CB58-9182-4D94-8D5C-3DAB700E280D}" presName="Name0" presStyleCnt="0">
        <dgm:presLayoutVars>
          <dgm:chMax val="1"/>
          <dgm:chPref val="1"/>
          <dgm:dir/>
          <dgm:animOne val="branch"/>
          <dgm:animLvl val="lvl"/>
        </dgm:presLayoutVars>
      </dgm:prSet>
      <dgm:spPr/>
    </dgm:pt>
    <dgm:pt modelId="{E89BCDCD-39B3-4D51-81EC-5B55EA536D18}" type="pres">
      <dgm:prSet presAssocID="{3E0C1D93-EA22-4257-B44A-3E2DC3CD8FEB}" presName="Parent" presStyleLbl="node0" presStyleIdx="0" presStyleCnt="1" custLinFactNeighborX="4975" custLinFactNeighborY="732">
        <dgm:presLayoutVars>
          <dgm:chMax val="6"/>
          <dgm:chPref val="6"/>
        </dgm:presLayoutVars>
      </dgm:prSet>
      <dgm:spPr/>
    </dgm:pt>
    <dgm:pt modelId="{4937E117-DC0A-4762-B25C-A9A45F9433F1}" type="pres">
      <dgm:prSet presAssocID="{5D00E2BB-C524-4B29-B7D3-2CA4E6782A87}" presName="Accent1" presStyleCnt="0"/>
      <dgm:spPr/>
    </dgm:pt>
    <dgm:pt modelId="{57D95E2E-5DB6-4F78-830A-B6F35514D7DA}" type="pres">
      <dgm:prSet presAssocID="{5D00E2BB-C524-4B29-B7D3-2CA4E6782A87}" presName="Accent" presStyleLbl="bgShp" presStyleIdx="0" presStyleCnt="4"/>
      <dgm:spPr/>
    </dgm:pt>
    <dgm:pt modelId="{0DAFC5C3-92D0-43AA-AE49-D0E4CC9244E1}" type="pres">
      <dgm:prSet presAssocID="{5D00E2BB-C524-4B29-B7D3-2CA4E6782A87}" presName="Child1" presStyleLbl="node1" presStyleIdx="0" presStyleCnt="4" custLinFactNeighborX="-95358" custLinFactNeighborY="59529">
        <dgm:presLayoutVars>
          <dgm:chMax val="0"/>
          <dgm:chPref val="0"/>
          <dgm:bulletEnabled val="1"/>
        </dgm:presLayoutVars>
      </dgm:prSet>
      <dgm:spPr/>
    </dgm:pt>
    <dgm:pt modelId="{4E12F64F-8BA8-46E3-B257-C31456E14F78}" type="pres">
      <dgm:prSet presAssocID="{597E051C-8E54-44DA-A473-6D07564529E7}" presName="Accent2" presStyleCnt="0"/>
      <dgm:spPr/>
    </dgm:pt>
    <dgm:pt modelId="{7DAC8FE3-2D9B-48B7-A095-AD65E4402E45}" type="pres">
      <dgm:prSet presAssocID="{597E051C-8E54-44DA-A473-6D07564529E7}" presName="Accent" presStyleLbl="bgShp" presStyleIdx="1" presStyleCnt="4" custLinFactX="200000" custLinFactY="226309" custLinFactNeighborX="240534" custLinFactNeighborY="300000"/>
      <dgm:spPr/>
    </dgm:pt>
    <dgm:pt modelId="{DBC24F82-78C9-4CC5-9CC5-E355BEB83A33}" type="pres">
      <dgm:prSet presAssocID="{597E051C-8E54-44DA-A473-6D07564529E7}" presName="Child2" presStyleLbl="node1" presStyleIdx="1" presStyleCnt="4">
        <dgm:presLayoutVars>
          <dgm:chMax val="0"/>
          <dgm:chPref val="0"/>
          <dgm:bulletEnabled val="1"/>
        </dgm:presLayoutVars>
      </dgm:prSet>
      <dgm:spPr/>
    </dgm:pt>
    <dgm:pt modelId="{C4A6B5DA-8E34-4926-A8DE-762048DA8138}" type="pres">
      <dgm:prSet presAssocID="{1280501A-88EA-4668-BC4E-A385881BFBA3}" presName="Accent3" presStyleCnt="0"/>
      <dgm:spPr/>
    </dgm:pt>
    <dgm:pt modelId="{0732D668-55DB-4678-B743-E8DD3D226713}" type="pres">
      <dgm:prSet presAssocID="{1280501A-88EA-4668-BC4E-A385881BFBA3}" presName="Accent" presStyleLbl="bgShp" presStyleIdx="2" presStyleCnt="4"/>
      <dgm:spPr/>
    </dgm:pt>
    <dgm:pt modelId="{DC0D124E-7D31-4A3D-BF67-ED1842CCBDF1}" type="pres">
      <dgm:prSet presAssocID="{1280501A-88EA-4668-BC4E-A385881BFBA3}" presName="Child3" presStyleLbl="node1" presStyleIdx="2" presStyleCnt="4">
        <dgm:presLayoutVars>
          <dgm:chMax val="0"/>
          <dgm:chPref val="0"/>
          <dgm:bulletEnabled val="1"/>
        </dgm:presLayoutVars>
      </dgm:prSet>
      <dgm:spPr/>
    </dgm:pt>
    <dgm:pt modelId="{AE47E16D-D3BB-4505-90B3-AB1178987C81}" type="pres">
      <dgm:prSet presAssocID="{4B12E196-C1A8-4FED-B971-DAD1321F41FD}" presName="Accent4" presStyleCnt="0"/>
      <dgm:spPr/>
    </dgm:pt>
    <dgm:pt modelId="{32146809-821A-46DF-98FD-8F62334441A9}" type="pres">
      <dgm:prSet presAssocID="{4B12E196-C1A8-4FED-B971-DAD1321F41FD}" presName="Accent" presStyleLbl="bgShp" presStyleIdx="3" presStyleCnt="4"/>
      <dgm:spPr/>
    </dgm:pt>
    <dgm:pt modelId="{D2E7ECD7-7F61-4747-9250-17E41999E94A}" type="pres">
      <dgm:prSet presAssocID="{4B12E196-C1A8-4FED-B971-DAD1321F41FD}" presName="Child4" presStyleLbl="node1" presStyleIdx="3" presStyleCnt="4" custLinFactNeighborX="-89940" custLinFactNeighborY="-62825">
        <dgm:presLayoutVars>
          <dgm:chMax val="0"/>
          <dgm:chPref val="0"/>
          <dgm:bulletEnabled val="1"/>
        </dgm:presLayoutVars>
      </dgm:prSet>
      <dgm:spPr/>
    </dgm:pt>
  </dgm:ptLst>
  <dgm:cxnLst>
    <dgm:cxn modelId="{243AC103-B784-4C64-AD38-F45CE66BBF91}" type="presOf" srcId="{1280501A-88EA-4668-BC4E-A385881BFBA3}" destId="{DC0D124E-7D31-4A3D-BF67-ED1842CCBDF1}" srcOrd="0" destOrd="0" presId="urn:microsoft.com/office/officeart/2011/layout/HexagonRadial"/>
    <dgm:cxn modelId="{700CBB0F-6A69-46D1-B51A-127CA3618DB2}" type="presOf" srcId="{5D00E2BB-C524-4B29-B7D3-2CA4E6782A87}" destId="{0DAFC5C3-92D0-43AA-AE49-D0E4CC9244E1}" srcOrd="0" destOrd="0" presId="urn:microsoft.com/office/officeart/2011/layout/HexagonRadial"/>
    <dgm:cxn modelId="{B5C9D840-4EEB-4FA4-849B-BAE75374F485}" type="presOf" srcId="{3E0C1D93-EA22-4257-B44A-3E2DC3CD8FEB}" destId="{E89BCDCD-39B3-4D51-81EC-5B55EA536D18}" srcOrd="0" destOrd="0" presId="urn:microsoft.com/office/officeart/2011/layout/HexagonRadial"/>
    <dgm:cxn modelId="{8BD65C5B-D6C0-45E6-A0F4-17C5F1A75226}" srcId="{3E0C1D93-EA22-4257-B44A-3E2DC3CD8FEB}" destId="{597E051C-8E54-44DA-A473-6D07564529E7}" srcOrd="1" destOrd="0" parTransId="{78D4FE1B-FEAD-494A-B0C2-0BB3F1CDD00B}" sibTransId="{F84D4692-845A-4686-993D-ADF059CDF119}"/>
    <dgm:cxn modelId="{EDC1035C-7164-42D9-9D8B-C725F7B4AD7E}" srcId="{3E0C1D93-EA22-4257-B44A-3E2DC3CD8FEB}" destId="{1280501A-88EA-4668-BC4E-A385881BFBA3}" srcOrd="2" destOrd="0" parTransId="{D190F571-9791-4D0D-B4B6-68A436FD5746}" sibTransId="{B1894F66-6A6B-4E94-8295-09400167EC7C}"/>
    <dgm:cxn modelId="{7F0C2F63-82EB-4CF4-A4BA-1963B7A8A173}" srcId="{2305CB58-9182-4D94-8D5C-3DAB700E280D}" destId="{3E0C1D93-EA22-4257-B44A-3E2DC3CD8FEB}" srcOrd="0" destOrd="0" parTransId="{66BF1956-39CA-486D-9084-CB3969AC2441}" sibTransId="{61353E8B-4370-4D1B-A295-C25957586ADC}"/>
    <dgm:cxn modelId="{09F9A17D-7A8A-4C49-83B8-AA54C1541D4B}" type="presOf" srcId="{2305CB58-9182-4D94-8D5C-3DAB700E280D}" destId="{96795188-F5AD-4E0F-9CA6-4D083CACD4F4}" srcOrd="0" destOrd="0" presId="urn:microsoft.com/office/officeart/2011/layout/HexagonRadial"/>
    <dgm:cxn modelId="{BDF1D4A6-0848-48D1-A675-E7EDBB8A5A74}" srcId="{3E0C1D93-EA22-4257-B44A-3E2DC3CD8FEB}" destId="{4B12E196-C1A8-4FED-B971-DAD1321F41FD}" srcOrd="3" destOrd="0" parTransId="{F6642275-7455-4D4A-8E14-AEABFD86255F}" sibTransId="{7CCAF585-C808-4B55-965E-CDBEB11D3E85}"/>
    <dgm:cxn modelId="{B28DE5E4-1D83-478D-8DC0-E328CED8C80A}" type="presOf" srcId="{4B12E196-C1A8-4FED-B971-DAD1321F41FD}" destId="{D2E7ECD7-7F61-4747-9250-17E41999E94A}" srcOrd="0" destOrd="0" presId="urn:microsoft.com/office/officeart/2011/layout/HexagonRadial"/>
    <dgm:cxn modelId="{1642A3EC-3CE5-4460-B465-A7032862F91F}" type="presOf" srcId="{597E051C-8E54-44DA-A473-6D07564529E7}" destId="{DBC24F82-78C9-4CC5-9CC5-E355BEB83A33}" srcOrd="0" destOrd="0" presId="urn:microsoft.com/office/officeart/2011/layout/HexagonRadial"/>
    <dgm:cxn modelId="{D2ACB7F2-A638-4FA0-8831-50D9692EC76B}" srcId="{3E0C1D93-EA22-4257-B44A-3E2DC3CD8FEB}" destId="{5D00E2BB-C524-4B29-B7D3-2CA4E6782A87}" srcOrd="0" destOrd="0" parTransId="{326BCD6B-CD6C-40A2-82F3-B51D93168B5C}" sibTransId="{69CA1B5E-3342-47F2-AF57-C23C2D6E25E1}"/>
    <dgm:cxn modelId="{4D7D30C1-498A-4779-B5AD-743B7D51C473}" type="presParOf" srcId="{96795188-F5AD-4E0F-9CA6-4D083CACD4F4}" destId="{E89BCDCD-39B3-4D51-81EC-5B55EA536D18}" srcOrd="0" destOrd="0" presId="urn:microsoft.com/office/officeart/2011/layout/HexagonRadial"/>
    <dgm:cxn modelId="{CA05AB0B-A4E1-42A2-AC72-8B3D9ACE81AC}" type="presParOf" srcId="{96795188-F5AD-4E0F-9CA6-4D083CACD4F4}" destId="{4937E117-DC0A-4762-B25C-A9A45F9433F1}" srcOrd="1" destOrd="0" presId="urn:microsoft.com/office/officeart/2011/layout/HexagonRadial"/>
    <dgm:cxn modelId="{23D9BAA3-627A-4D38-8E47-88848C7A91F7}" type="presParOf" srcId="{4937E117-DC0A-4762-B25C-A9A45F9433F1}" destId="{57D95E2E-5DB6-4F78-830A-B6F35514D7DA}" srcOrd="0" destOrd="0" presId="urn:microsoft.com/office/officeart/2011/layout/HexagonRadial"/>
    <dgm:cxn modelId="{C5BA68EF-6FE8-4051-B4F4-5C4BD8CFB3A2}" type="presParOf" srcId="{96795188-F5AD-4E0F-9CA6-4D083CACD4F4}" destId="{0DAFC5C3-92D0-43AA-AE49-D0E4CC9244E1}" srcOrd="2" destOrd="0" presId="urn:microsoft.com/office/officeart/2011/layout/HexagonRadial"/>
    <dgm:cxn modelId="{2E58CFBB-0EDE-4CAA-A91E-F7AB34E031D2}" type="presParOf" srcId="{96795188-F5AD-4E0F-9CA6-4D083CACD4F4}" destId="{4E12F64F-8BA8-46E3-B257-C31456E14F78}" srcOrd="3" destOrd="0" presId="urn:microsoft.com/office/officeart/2011/layout/HexagonRadial"/>
    <dgm:cxn modelId="{53E29AF5-9718-43CA-893C-9D2F18D0B6DF}" type="presParOf" srcId="{4E12F64F-8BA8-46E3-B257-C31456E14F78}" destId="{7DAC8FE3-2D9B-48B7-A095-AD65E4402E45}" srcOrd="0" destOrd="0" presId="urn:microsoft.com/office/officeart/2011/layout/HexagonRadial"/>
    <dgm:cxn modelId="{94FAC305-302D-4869-8593-B9C6FBB9221E}" type="presParOf" srcId="{96795188-F5AD-4E0F-9CA6-4D083CACD4F4}" destId="{DBC24F82-78C9-4CC5-9CC5-E355BEB83A33}" srcOrd="4" destOrd="0" presId="urn:microsoft.com/office/officeart/2011/layout/HexagonRadial"/>
    <dgm:cxn modelId="{31BE69B5-E114-409A-8368-95EE13904E3E}" type="presParOf" srcId="{96795188-F5AD-4E0F-9CA6-4D083CACD4F4}" destId="{C4A6B5DA-8E34-4926-A8DE-762048DA8138}" srcOrd="5" destOrd="0" presId="urn:microsoft.com/office/officeart/2011/layout/HexagonRadial"/>
    <dgm:cxn modelId="{F84C35D9-B2A0-4BEF-A62C-7A19B2A318E2}" type="presParOf" srcId="{C4A6B5DA-8E34-4926-A8DE-762048DA8138}" destId="{0732D668-55DB-4678-B743-E8DD3D226713}" srcOrd="0" destOrd="0" presId="urn:microsoft.com/office/officeart/2011/layout/HexagonRadial"/>
    <dgm:cxn modelId="{120F8ADA-1115-4F59-8F43-37BCE0452183}" type="presParOf" srcId="{96795188-F5AD-4E0F-9CA6-4D083CACD4F4}" destId="{DC0D124E-7D31-4A3D-BF67-ED1842CCBDF1}" srcOrd="6" destOrd="0" presId="urn:microsoft.com/office/officeart/2011/layout/HexagonRadial"/>
    <dgm:cxn modelId="{B2E9DE81-6DA5-4218-87B9-70F9C619B687}" type="presParOf" srcId="{96795188-F5AD-4E0F-9CA6-4D083CACD4F4}" destId="{AE47E16D-D3BB-4505-90B3-AB1178987C81}" srcOrd="7" destOrd="0" presId="urn:microsoft.com/office/officeart/2011/layout/HexagonRadial"/>
    <dgm:cxn modelId="{25DF6F80-65EF-4171-AEE6-2017FE1C9C83}" type="presParOf" srcId="{AE47E16D-D3BB-4505-90B3-AB1178987C81}" destId="{32146809-821A-46DF-98FD-8F62334441A9}" srcOrd="0" destOrd="0" presId="urn:microsoft.com/office/officeart/2011/layout/HexagonRadial"/>
    <dgm:cxn modelId="{53914809-F077-4840-921B-E5266C77C0ED}" type="presParOf" srcId="{96795188-F5AD-4E0F-9CA6-4D083CACD4F4}" destId="{D2E7ECD7-7F61-4747-9250-17E41999E94A}" srcOrd="8"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BCDCD-39B3-4D51-81EC-5B55EA536D18}">
      <dsp:nvSpPr>
        <dsp:cNvPr id="0" name=""/>
        <dsp:cNvSpPr/>
      </dsp:nvSpPr>
      <dsp:spPr>
        <a:xfrm>
          <a:off x="2217676" y="2851847"/>
          <a:ext cx="3596302" cy="3110583"/>
        </a:xfrm>
        <a:prstGeom prst="hexagon">
          <a:avLst>
            <a:gd name="adj" fmla="val 28570"/>
            <a:gd name="vf" fmla="val 1154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US" sz="6000" b="1" kern="1200" dirty="0">
              <a:solidFill>
                <a:schemeClr val="bg1"/>
              </a:solidFill>
            </a:rPr>
            <a:t>KIÊN TRÌ</a:t>
          </a:r>
        </a:p>
      </dsp:txBody>
      <dsp:txXfrm>
        <a:off x="2813599" y="3367284"/>
        <a:ext cx="2404456" cy="2079709"/>
      </dsp:txXfrm>
    </dsp:sp>
    <dsp:sp modelId="{7DAC8FE3-2D9B-48B7-A095-AD65E4402E45}">
      <dsp:nvSpPr>
        <dsp:cNvPr id="0" name=""/>
        <dsp:cNvSpPr/>
      </dsp:nvSpPr>
      <dsp:spPr>
        <a:xfrm>
          <a:off x="8701338" y="7493373"/>
          <a:ext cx="1357061" cy="1168989"/>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DAFC5C3-92D0-43AA-AE49-D0E4CC9244E1}">
      <dsp:nvSpPr>
        <dsp:cNvPr id="0" name=""/>
        <dsp:cNvSpPr/>
      </dsp:nvSpPr>
      <dsp:spPr>
        <a:xfrm>
          <a:off x="0" y="1517589"/>
          <a:ext cx="2946778" cy="2549327"/>
        </a:xfrm>
        <a:prstGeom prst="hexagon">
          <a:avLst>
            <a:gd name="adj" fmla="val 28570"/>
            <a:gd name="vf" fmla="val 1154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n w="38100">
                <a:solidFill>
                  <a:schemeClr val="tx1"/>
                </a:solidFill>
              </a:ln>
              <a:solidFill>
                <a:srgbClr val="FFFF00"/>
              </a:solidFill>
              <a:latin typeface="1FTV VIP Super Boys"/>
              <a:ea typeface="1FTV VIP Super Boys"/>
              <a:cs typeface="1FTV VIP Super Boys"/>
              <a:sym typeface="1FTV VIP Super Boys"/>
            </a:rPr>
            <a:t>1.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Xác</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định</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mục</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tiêu</a:t>
          </a:r>
          <a:endParaRPr lang="en-US" sz="3700" b="1" kern="1200" dirty="0"/>
        </a:p>
      </dsp:txBody>
      <dsp:txXfrm>
        <a:off x="488346" y="1940068"/>
        <a:ext cx="1970086" cy="1704369"/>
      </dsp:txXfrm>
    </dsp:sp>
    <dsp:sp modelId="{0732D668-55DB-4678-B743-E8DD3D226713}">
      <dsp:nvSpPr>
        <dsp:cNvPr id="0" name=""/>
        <dsp:cNvSpPr/>
      </dsp:nvSpPr>
      <dsp:spPr>
        <a:xfrm>
          <a:off x="5874298" y="3526262"/>
          <a:ext cx="1357061" cy="1168989"/>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BC24F82-78C9-4CC5-9CC5-E355BEB83A33}">
      <dsp:nvSpPr>
        <dsp:cNvPr id="0" name=""/>
        <dsp:cNvSpPr/>
      </dsp:nvSpPr>
      <dsp:spPr>
        <a:xfrm>
          <a:off x="5072860" y="1568007"/>
          <a:ext cx="2946778" cy="2549327"/>
        </a:xfrm>
        <a:prstGeom prst="hexagon">
          <a:avLst>
            <a:gd name="adj" fmla="val 28570"/>
            <a:gd name="vf" fmla="val 115470"/>
          </a:avLst>
        </a:prstGeom>
        <a:solidFill>
          <a:schemeClr val="accent5">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n w="38100">
                <a:solidFill>
                  <a:schemeClr val="tx1"/>
                </a:solidFill>
              </a:ln>
              <a:solidFill>
                <a:srgbClr val="FFFF00"/>
              </a:solidFill>
              <a:latin typeface="1FTV VIP Super Boys"/>
              <a:ea typeface="1FTV VIP Super Boys"/>
              <a:cs typeface="1FTV VIP Super Boys"/>
              <a:sym typeface="1FTV VIP Super Boys"/>
            </a:rPr>
            <a:t>2.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Vạch</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ra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kế</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hoạch</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cụ</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thể</a:t>
          </a:r>
          <a:endParaRPr lang="en-US" sz="3700" b="1" kern="1200" dirty="0"/>
        </a:p>
      </dsp:txBody>
      <dsp:txXfrm>
        <a:off x="5561206" y="1990486"/>
        <a:ext cx="1970086" cy="1704369"/>
      </dsp:txXfrm>
    </dsp:sp>
    <dsp:sp modelId="{32146809-821A-46DF-98FD-8F62334441A9}">
      <dsp:nvSpPr>
        <dsp:cNvPr id="0" name=""/>
        <dsp:cNvSpPr/>
      </dsp:nvSpPr>
      <dsp:spPr>
        <a:xfrm>
          <a:off x="4773816" y="5993156"/>
          <a:ext cx="1357061" cy="1168989"/>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0D124E-7D31-4A3D-BF67-ED1842CCBDF1}">
      <dsp:nvSpPr>
        <dsp:cNvPr id="0" name=""/>
        <dsp:cNvSpPr/>
      </dsp:nvSpPr>
      <dsp:spPr>
        <a:xfrm>
          <a:off x="5072860" y="4650527"/>
          <a:ext cx="2946778" cy="2549327"/>
        </a:xfrm>
        <a:prstGeom prst="hexagon">
          <a:avLst>
            <a:gd name="adj" fmla="val 28570"/>
            <a:gd name="vf" fmla="val 115470"/>
          </a:avLst>
        </a:prstGeom>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n w="38100">
                <a:solidFill>
                  <a:schemeClr val="tx1"/>
                </a:solidFill>
              </a:ln>
              <a:solidFill>
                <a:srgbClr val="FFFF00"/>
              </a:solidFill>
              <a:latin typeface="1FTV VIP Super Boys"/>
              <a:ea typeface="1FTV VIP Super Boys"/>
              <a:cs typeface="1FTV VIP Super Boys"/>
              <a:sym typeface="1FTV VIP Super Boys"/>
            </a:rPr>
            <a:t> 4.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Rèn</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lối</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sống</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kỉ</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luật</a:t>
          </a:r>
          <a:endParaRPr lang="en-US" sz="3700" b="0" kern="1200" dirty="0"/>
        </a:p>
      </dsp:txBody>
      <dsp:txXfrm>
        <a:off x="5561206" y="5073006"/>
        <a:ext cx="1970086" cy="1704369"/>
      </dsp:txXfrm>
    </dsp:sp>
    <dsp:sp modelId="{D2E7ECD7-7F61-4747-9250-17E41999E94A}">
      <dsp:nvSpPr>
        <dsp:cNvPr id="0" name=""/>
        <dsp:cNvSpPr/>
      </dsp:nvSpPr>
      <dsp:spPr>
        <a:xfrm>
          <a:off x="0" y="4618674"/>
          <a:ext cx="2946778" cy="2549327"/>
        </a:xfrm>
        <a:prstGeom prst="hexagon">
          <a:avLst>
            <a:gd name="adj" fmla="val 28570"/>
            <a:gd name="vf" fmla="val 115470"/>
          </a:avLst>
        </a:prstGeom>
        <a:solidFill>
          <a:srgbClr val="EFEBB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n w="38100">
                <a:solidFill>
                  <a:schemeClr val="tx1"/>
                </a:solidFill>
              </a:ln>
              <a:solidFill>
                <a:srgbClr val="FFFF00"/>
              </a:solidFill>
              <a:latin typeface="1FTV VIP Super Boys"/>
              <a:ea typeface="1FTV VIP Super Boys"/>
              <a:cs typeface="1FTV VIP Super Boys"/>
              <a:sym typeface="1FTV VIP Super Boys"/>
            </a:rPr>
            <a:t> 3.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Tạo</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động</a:t>
          </a:r>
          <a:r>
            <a:rPr lang="en-US" sz="3700" kern="1200" dirty="0">
              <a:ln w="38100">
                <a:solidFill>
                  <a:schemeClr val="tx1"/>
                </a:solidFill>
              </a:ln>
              <a:solidFill>
                <a:srgbClr val="FFFF00"/>
              </a:solidFill>
              <a:latin typeface="1FTV VIP Super Boys"/>
              <a:ea typeface="1FTV VIP Super Boys"/>
              <a:cs typeface="1FTV VIP Super Boys"/>
              <a:sym typeface="1FTV VIP Super Boys"/>
            </a:rPr>
            <a:t> </a:t>
          </a:r>
          <a:r>
            <a:rPr lang="en-US" sz="3700" kern="1200" dirty="0" err="1">
              <a:ln w="38100">
                <a:solidFill>
                  <a:schemeClr val="tx1"/>
                </a:solidFill>
              </a:ln>
              <a:solidFill>
                <a:srgbClr val="FFFF00"/>
              </a:solidFill>
              <a:latin typeface="1FTV VIP Super Boys"/>
              <a:ea typeface="1FTV VIP Super Boys"/>
              <a:cs typeface="1FTV VIP Super Boys"/>
              <a:sym typeface="1FTV VIP Super Boys"/>
            </a:rPr>
            <a:t>lực</a:t>
          </a:r>
          <a:endParaRPr lang="en-US" sz="3700" b="1" kern="1200" dirty="0"/>
        </a:p>
      </dsp:txBody>
      <dsp:txXfrm>
        <a:off x="488346" y="5041153"/>
        <a:ext cx="1970086" cy="170436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35B96-488C-4C8A-97F8-E1078F5EAAFE}" type="datetimeFigureOut">
              <a:rPr lang="en-US" smtClean="0"/>
              <a:t>11/15/24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7D78-89B5-4187-8CDD-11F82DEF579A}" type="slidenum">
              <a:rPr lang="en-US" smtClean="0"/>
              <a:t>‹#›</a:t>
            </a:fld>
            <a:endParaRPr lang="en-US"/>
          </a:p>
        </p:txBody>
      </p:sp>
    </p:spTree>
    <p:extLst>
      <p:ext uri="{BB962C8B-B14F-4D97-AF65-F5344CB8AC3E}">
        <p14:creationId xmlns:p14="http://schemas.microsoft.com/office/powerpoint/2010/main" val="21848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02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3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6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65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70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364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1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8946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52397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08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3967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0012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2127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52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4528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310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11/15/24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93415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94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370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2261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5759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285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37522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16" lvl="0" indent="-406410">
              <a:spcBef>
                <a:spcPts val="0"/>
              </a:spcBef>
              <a:spcAft>
                <a:spcPts val="0"/>
              </a:spcAft>
              <a:buSzPts val="1200"/>
              <a:buChar char="●"/>
              <a:defRPr sz="1600"/>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06863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20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12378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6912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16" lvl="0" indent="-30480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620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16" lvl="0" indent="-457212" algn="ctr">
              <a:spcBef>
                <a:spcPts val="0"/>
              </a:spcBef>
              <a:spcAft>
                <a:spcPts val="0"/>
              </a:spcAft>
              <a:buSzPts val="1800"/>
              <a:buChar char="●"/>
              <a:defRPr/>
            </a:lvl1pPr>
            <a:lvl2pPr marL="1219231" lvl="1" indent="-423344" algn="ctr">
              <a:spcBef>
                <a:spcPts val="2133"/>
              </a:spcBef>
              <a:spcAft>
                <a:spcPts val="0"/>
              </a:spcAft>
              <a:buSzPts val="1400"/>
              <a:buChar char="○"/>
              <a:defRPr/>
            </a:lvl2pPr>
            <a:lvl3pPr marL="1828845" lvl="2" indent="-423344" algn="ctr">
              <a:spcBef>
                <a:spcPts val="2133"/>
              </a:spcBef>
              <a:spcAft>
                <a:spcPts val="0"/>
              </a:spcAft>
              <a:buSzPts val="1400"/>
              <a:buChar char="■"/>
              <a:defRPr/>
            </a:lvl3pPr>
            <a:lvl4pPr marL="2438461" lvl="3" indent="-423344" algn="ctr">
              <a:spcBef>
                <a:spcPts val="2133"/>
              </a:spcBef>
              <a:spcAft>
                <a:spcPts val="0"/>
              </a:spcAft>
              <a:buSzPts val="1400"/>
              <a:buChar char="●"/>
              <a:defRPr/>
            </a:lvl4pPr>
            <a:lvl5pPr marL="3048076" lvl="4" indent="-423344" algn="ctr">
              <a:spcBef>
                <a:spcPts val="2133"/>
              </a:spcBef>
              <a:spcAft>
                <a:spcPts val="0"/>
              </a:spcAft>
              <a:buSzPts val="1400"/>
              <a:buChar char="○"/>
              <a:defRPr/>
            </a:lvl5pPr>
            <a:lvl6pPr marL="3657692" lvl="5" indent="-423344" algn="ctr">
              <a:spcBef>
                <a:spcPts val="2133"/>
              </a:spcBef>
              <a:spcAft>
                <a:spcPts val="0"/>
              </a:spcAft>
              <a:buSzPts val="1400"/>
              <a:buChar char="■"/>
              <a:defRPr/>
            </a:lvl6pPr>
            <a:lvl7pPr marL="4267307" lvl="6" indent="-423344" algn="ctr">
              <a:spcBef>
                <a:spcPts val="2133"/>
              </a:spcBef>
              <a:spcAft>
                <a:spcPts val="0"/>
              </a:spcAft>
              <a:buSzPts val="1400"/>
              <a:buChar char="●"/>
              <a:defRPr/>
            </a:lvl7pPr>
            <a:lvl8pPr marL="4876922" lvl="7" indent="-423344" algn="ctr">
              <a:spcBef>
                <a:spcPts val="2133"/>
              </a:spcBef>
              <a:spcAft>
                <a:spcPts val="0"/>
              </a:spcAft>
              <a:buSzPts val="1400"/>
              <a:buChar char="○"/>
              <a:defRPr/>
            </a:lvl8pPr>
            <a:lvl9pPr marL="5486538" lvl="8" indent="-423344"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52607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8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61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380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4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11/15/24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AD381EE9-8D60-00A3-BB44-0C5FAD2132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4400" y="-19051"/>
            <a:ext cx="2206625" cy="2206625"/>
          </a:xfrm>
          <a:prstGeom prst="rect">
            <a:avLst/>
          </a:prstGeom>
        </p:spPr>
      </p:pic>
    </p:spTree>
    <p:extLst>
      <p:ext uri="{BB962C8B-B14F-4D97-AF65-F5344CB8AC3E}">
        <p14:creationId xmlns:p14="http://schemas.microsoft.com/office/powerpoint/2010/main" val="126510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11/15/24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6040827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pic>
        <p:nvPicPr>
          <p:cNvPr id="2" name="Picture 1" descr="A round pink circle with a white and black text and a black background&#10;&#10;Description automatically generated">
            <a:extLst>
              <a:ext uri="{FF2B5EF4-FFF2-40B4-BE49-F238E27FC236}">
                <a16:creationId xmlns:a16="http://schemas.microsoft.com/office/drawing/2014/main" id="{B684C282-01C9-333A-7CFB-6BA67AAB98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4400" y="-19051"/>
            <a:ext cx="2206625" cy="2206625"/>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8400" y="-3683000"/>
            <a:ext cx="2206625" cy="2206625"/>
          </a:xfrm>
          <a:prstGeom prst="rect">
            <a:avLst/>
          </a:prstGeom>
        </p:spPr>
      </p:pic>
    </p:spTree>
    <p:extLst>
      <p:ext uri="{BB962C8B-B14F-4D97-AF65-F5344CB8AC3E}">
        <p14:creationId xmlns:p14="http://schemas.microsoft.com/office/powerpoint/2010/main" val="378599479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5.png"/><Relationship Id="rId7" Type="http://schemas.openxmlformats.org/officeDocument/2006/relationships/diagramQuickStyle" Target="../diagrams/quickStyle1.xm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6.sv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4.svg"/><Relationship Id="rId9" Type="http://schemas.openxmlformats.org/officeDocument/2006/relationships/image" Target="../media/image58.jpeg"/></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45.sv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3.png"/><Relationship Id="rId10" Type="http://schemas.openxmlformats.org/officeDocument/2006/relationships/image" Target="../media/image16.svg"/><Relationship Id="rId19" Type="http://schemas.openxmlformats.org/officeDocument/2006/relationships/image" Target="../media/image69.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2.svg"/></Relationships>
</file>

<file path=ppt/slides/_rels/slide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1.wdp"/><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jp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8.svg"/><Relationship Id="rId3" Type="http://schemas.openxmlformats.org/officeDocument/2006/relationships/image" Target="../media/image12.svg"/><Relationship Id="rId7" Type="http://schemas.openxmlformats.org/officeDocument/2006/relationships/image" Target="../media/image84.svg"/><Relationship Id="rId12" Type="http://schemas.openxmlformats.org/officeDocument/2006/relationships/image" Target="../media/image8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6.svg"/><Relationship Id="rId5" Type="http://schemas.openxmlformats.org/officeDocument/2006/relationships/image" Target="../media/image82.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10.svg"/><Relationship Id="rId14"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svg"/><Relationship Id="rId7" Type="http://schemas.openxmlformats.org/officeDocument/2006/relationships/image" Target="../media/image10.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94.sv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4.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10.svg"/><Relationship Id="rId10" Type="http://schemas.openxmlformats.org/officeDocument/2006/relationships/image" Target="../media/image39.png"/><Relationship Id="rId4" Type="http://schemas.openxmlformats.org/officeDocument/2006/relationships/image" Target="../media/image9.png"/><Relationship Id="rId9" Type="http://schemas.openxmlformats.org/officeDocument/2006/relationships/image" Target="../media/image38.svg"/><Relationship Id="rId1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72B7EC-E398-3543-92F7-1D19ECA30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FD5022C-0C0A-2F43-9A8B-686CA8B9DEE8}"/>
              </a:ext>
            </a:extLst>
          </p:cNvPr>
          <p:cNvSpPr txBox="1"/>
          <p:nvPr/>
        </p:nvSpPr>
        <p:spPr>
          <a:xfrm>
            <a:off x="0" y="890338"/>
            <a:ext cx="11824052" cy="1169551"/>
          </a:xfrm>
          <a:prstGeom prst="rect">
            <a:avLst/>
          </a:prstGeom>
          <a:solidFill>
            <a:schemeClr val="accent5">
              <a:lumMod val="20000"/>
              <a:lumOff val="80000"/>
              <a:alpha val="30000"/>
            </a:schemeClr>
          </a:solidFill>
          <a:ln>
            <a:noFill/>
          </a:ln>
        </p:spPr>
        <p:txBody>
          <a:bodyPr wrap="square" rtlCol="0">
            <a:spAutoFit/>
          </a:bodyPr>
          <a:lstStyle/>
          <a:p>
            <a:pPr algn="ctr"/>
            <a:r>
              <a:rPr lang="en-VN" sz="7000" b="1" dirty="0">
                <a:solidFill>
                  <a:srgbClr val="FFFF00"/>
                </a:solidFill>
                <a:latin typeface="Times New Roman" panose="02020603050405020304" pitchFamily="18" charset="0"/>
                <a:cs typeface="Times New Roman" panose="02020603050405020304" pitchFamily="18" charset="0"/>
              </a:rPr>
              <a:t>CÔNG NGHỆ LỚP 5</a:t>
            </a:r>
          </a:p>
        </p:txBody>
      </p:sp>
    </p:spTree>
    <p:extLst>
      <p:ext uri="{BB962C8B-B14F-4D97-AF65-F5344CB8AC3E}">
        <p14:creationId xmlns:p14="http://schemas.microsoft.com/office/powerpoint/2010/main" val="426128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sp>
      <p:sp>
        <p:nvSpPr>
          <p:cNvPr id="8" name="TextBox 8"/>
          <p:cNvSpPr txBox="1"/>
          <p:nvPr/>
        </p:nvSpPr>
        <p:spPr>
          <a:xfrm>
            <a:off x="6220969" y="2279383"/>
            <a:ext cx="5760549" cy="4454667"/>
          </a:xfrm>
          <a:prstGeom prst="rect">
            <a:avLst/>
          </a:prstGeom>
        </p:spPr>
        <p:txBody>
          <a:bodyPr lIns="33867" tIns="33867" rIns="33867" bIns="33867" rtlCol="0" anchor="ctr"/>
          <a:lstStyle/>
          <a:p>
            <a:pPr algn="ctr">
              <a:lnSpc>
                <a:spcPts val="2147"/>
              </a:lnSpc>
            </a:pPr>
            <a:endParaRPr sz="1200"/>
          </a:p>
        </p:txBody>
      </p:sp>
      <p:sp>
        <p:nvSpPr>
          <p:cNvPr id="9" name="Freeform 9"/>
          <p:cNvSpPr/>
          <p:nvPr/>
        </p:nvSpPr>
        <p:spPr>
          <a:xfrm>
            <a:off x="3983185" y="1430829"/>
            <a:ext cx="2712339" cy="2743200"/>
          </a:xfrm>
          <a:custGeom>
            <a:avLst/>
            <a:gdLst/>
            <a:ahLst/>
            <a:cxnLst/>
            <a:rect l="l" t="t" r="r" b="b"/>
            <a:pathLst>
              <a:path w="4068509" h="4114800">
                <a:moveTo>
                  <a:pt x="0" y="0"/>
                </a:moveTo>
                <a:lnTo>
                  <a:pt x="4068508" y="0"/>
                </a:lnTo>
                <a:lnTo>
                  <a:pt x="4068508" y="4114800"/>
                </a:lnTo>
                <a:lnTo>
                  <a:pt x="0" y="4114800"/>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93079" y="2626895"/>
            <a:ext cx="5463807" cy="492443"/>
          </a:xfrm>
          <a:prstGeom prst="rect">
            <a:avLst/>
          </a:prstGeom>
        </p:spPr>
        <p:txBody>
          <a:bodyPr lIns="0" tIns="0" rIns="0" bIns="0" rtlCol="0" anchor="t">
            <a:spAutoFit/>
          </a:bodyPr>
          <a:lstStyle/>
          <a:p>
            <a:endParaRPr lang="en-US" sz="3200" b="1" dirty="0">
              <a:latin typeface="Times New Roman" panose="02020603050405020304" pitchFamily="18" charset="0"/>
              <a:cs typeface="Times New Roman" panose="02020603050405020304" pitchFamily="18" charset="0"/>
            </a:endParaRPr>
          </a:p>
        </p:txBody>
      </p:sp>
      <p:graphicFrame>
        <p:nvGraphicFramePr>
          <p:cNvPr id="15" name="Diagram 14">
            <a:extLst>
              <a:ext uri="{FF2B5EF4-FFF2-40B4-BE49-F238E27FC236}">
                <a16:creationId xmlns:a16="http://schemas.microsoft.com/office/drawing/2014/main" id="{4531F772-E8BE-4BD1-8A55-78A5F3BC84EF}"/>
              </a:ext>
            </a:extLst>
          </p:cNvPr>
          <p:cNvGraphicFramePr/>
          <p:nvPr>
            <p:extLst>
              <p:ext uri="{D42A27DB-BD31-4B8C-83A1-F6EECF244321}">
                <p14:modId xmlns:p14="http://schemas.microsoft.com/office/powerpoint/2010/main" val="2455475957"/>
              </p:ext>
            </p:extLst>
          </p:nvPr>
        </p:nvGraphicFramePr>
        <p:xfrm>
          <a:off x="1923118" y="-955809"/>
          <a:ext cx="10058400" cy="87696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Group 6">
            <a:extLst>
              <a:ext uri="{FF2B5EF4-FFF2-40B4-BE49-F238E27FC236}">
                <a16:creationId xmlns:a16="http://schemas.microsoft.com/office/drawing/2014/main" id="{AA24F339-F34C-8644-BC7B-EC00075DB2FC}"/>
              </a:ext>
            </a:extLst>
          </p:cNvPr>
          <p:cNvGrpSpPr/>
          <p:nvPr/>
        </p:nvGrpSpPr>
        <p:grpSpPr>
          <a:xfrm>
            <a:off x="4120651" y="1873707"/>
            <a:ext cx="3596302" cy="3110583"/>
            <a:chOff x="2217676" y="2851847"/>
            <a:chExt cx="3596302" cy="3110583"/>
          </a:xfrm>
        </p:grpSpPr>
        <p:sp>
          <p:nvSpPr>
            <p:cNvPr id="10" name="Hexagon 9">
              <a:extLst>
                <a:ext uri="{FF2B5EF4-FFF2-40B4-BE49-F238E27FC236}">
                  <a16:creationId xmlns:a16="http://schemas.microsoft.com/office/drawing/2014/main" id="{E51CD10B-27EC-7B41-BFFE-8D1547D16E42}"/>
                </a:ext>
              </a:extLst>
            </p:cNvPr>
            <p:cNvSpPr/>
            <p:nvPr/>
          </p:nvSpPr>
          <p:spPr>
            <a:xfrm>
              <a:off x="2217676" y="2851847"/>
              <a:ext cx="3596302" cy="3110583"/>
            </a:xfrm>
            <a:prstGeom prst="hexagon">
              <a:avLst>
                <a:gd name="adj" fmla="val 28570"/>
                <a:gd name="vf" fmla="val 115470"/>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1" name="Hexagon 4">
              <a:extLst>
                <a:ext uri="{FF2B5EF4-FFF2-40B4-BE49-F238E27FC236}">
                  <a16:creationId xmlns:a16="http://schemas.microsoft.com/office/drawing/2014/main" id="{4E573937-67DC-FF40-93B5-2C11A2C90251}"/>
                </a:ext>
              </a:extLst>
            </p:cNvPr>
            <p:cNvSpPr txBox="1"/>
            <p:nvPr/>
          </p:nvSpPr>
          <p:spPr>
            <a:xfrm>
              <a:off x="2813599" y="3367284"/>
              <a:ext cx="2404456" cy="20797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US" sz="6000" b="1" kern="1200" dirty="0">
                  <a:solidFill>
                    <a:schemeClr val="bg1"/>
                  </a:solidFill>
                </a:rPr>
                <a:t>KIÊN TRÌ</a:t>
              </a:r>
            </a:p>
          </p:txBody>
        </p:sp>
      </p:grpSp>
      <p:sp>
        <p:nvSpPr>
          <p:cNvPr id="3" name="TextBox 2">
            <a:extLst>
              <a:ext uri="{FF2B5EF4-FFF2-40B4-BE49-F238E27FC236}">
                <a16:creationId xmlns:a16="http://schemas.microsoft.com/office/drawing/2014/main" id="{DB165279-3590-6D4C-9C32-3F2E55D06F78}"/>
              </a:ext>
            </a:extLst>
          </p:cNvPr>
          <p:cNvSpPr txBox="1"/>
          <p:nvPr/>
        </p:nvSpPr>
        <p:spPr>
          <a:xfrm>
            <a:off x="-2341447" y="120316"/>
            <a:ext cx="2130965" cy="1873706"/>
          </a:xfrm>
          <a:prstGeom prst="rect">
            <a:avLst/>
          </a:prstGeom>
          <a:solidFill>
            <a:schemeClr val="bg1">
              <a:lumMod val="85000"/>
            </a:schemeClr>
          </a:solidFill>
        </p:spPr>
        <p:txBody>
          <a:bodyPr wrap="square" rtlCol="0">
            <a:spAutoFit/>
          </a:bodyPr>
          <a:lstStyle/>
          <a:p>
            <a:endParaRPr lang="en-VN" dirty="0"/>
          </a:p>
        </p:txBody>
      </p:sp>
    </p:spTree>
    <p:extLst>
      <p:ext uri="{BB962C8B-B14F-4D97-AF65-F5344CB8AC3E}">
        <p14:creationId xmlns:p14="http://schemas.microsoft.com/office/powerpoint/2010/main" val="150043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3"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15" grpId="1">
        <p:bldAsOne/>
      </p:bldGraphic>
      <p:bldGraphic spid="15" grpId="2">
        <p:bldAsOne/>
      </p:bldGraphic>
      <p:bldGraphic spid="15" grpId="3">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10 Bài văn nghị luận về vai trò của sự sáng tạo trong cuộc sống (lớp  12) hay nhất - toplist.vn">
            <a:extLst>
              <a:ext uri="{FF2B5EF4-FFF2-40B4-BE49-F238E27FC236}">
                <a16:creationId xmlns:a16="http://schemas.microsoft.com/office/drawing/2014/main" id="{63A554D0-63B3-46A7-B46D-7F112EA62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38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2BB8F2-65E3-684D-8B62-A4E65669FA62}"/>
              </a:ext>
            </a:extLst>
          </p:cNvPr>
          <p:cNvSpPr txBox="1"/>
          <p:nvPr/>
        </p:nvSpPr>
        <p:spPr>
          <a:xfrm>
            <a:off x="7019779" y="4705822"/>
            <a:ext cx="5036234" cy="1477328"/>
          </a:xfrm>
          <a:prstGeom prst="rect">
            <a:avLst/>
          </a:prstGeom>
          <a:solidFill>
            <a:srgbClr val="4BAEA2"/>
          </a:solidFill>
        </p:spPr>
        <p:txBody>
          <a:bodyPr wrap="square" rtlCol="0">
            <a:spAutoFit/>
          </a:bodyPr>
          <a:lstStyle/>
          <a:p>
            <a:endParaRPr lang="en-VN" dirty="0"/>
          </a:p>
          <a:p>
            <a:endParaRPr lang="en-VN" dirty="0"/>
          </a:p>
          <a:p>
            <a:endParaRPr lang="en-VN" dirty="0"/>
          </a:p>
          <a:p>
            <a:endParaRPr lang="en-VN" dirty="0"/>
          </a:p>
          <a:p>
            <a:endParaRPr lang="en-VN" dirty="0"/>
          </a:p>
        </p:txBody>
      </p:sp>
      <p:sp>
        <p:nvSpPr>
          <p:cNvPr id="3" name="TextBox 13">
            <a:extLst>
              <a:ext uri="{FF2B5EF4-FFF2-40B4-BE49-F238E27FC236}">
                <a16:creationId xmlns:a16="http://schemas.microsoft.com/office/drawing/2014/main" id="{C31A52F0-4560-EE49-95BD-00DE38E2FD06}"/>
              </a:ext>
            </a:extLst>
          </p:cNvPr>
          <p:cNvSpPr txBox="1"/>
          <p:nvPr/>
        </p:nvSpPr>
        <p:spPr>
          <a:xfrm>
            <a:off x="-182576" y="5106751"/>
            <a:ext cx="12374576" cy="1751249"/>
          </a:xfrm>
          <a:prstGeom prst="rect">
            <a:avLst/>
          </a:prstGeom>
          <a:solidFill>
            <a:schemeClr val="accent5">
              <a:lumMod val="20000"/>
              <a:lumOff val="80000"/>
              <a:alpha val="47000"/>
            </a:schemeClr>
          </a:solidFill>
        </p:spPr>
        <p:txBody>
          <a:bodyPr wrap="square" lIns="0" tIns="0" rIns="0" bIns="0" rtlCol="0" anchor="t">
            <a:spAutoFit/>
          </a:bodyPr>
          <a:lstStyle/>
          <a:p>
            <a:pPr algn="ctr">
              <a:lnSpc>
                <a:spcPct val="150000"/>
              </a:lnSpc>
            </a:pPr>
            <a:r>
              <a:rPr lang="en-US" sz="4000" b="1" i="1" dirty="0" err="1">
                <a:latin typeface="iCiel Cadena"/>
                <a:ea typeface="iCiel Cadena"/>
                <a:cs typeface="iCiel Cadena"/>
                <a:sym typeface="iCiel Cadena"/>
              </a:rPr>
              <a:t>Niềm</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đam</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mê</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sáng</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tạo</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có</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vai</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trò</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như</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thế</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nào</a:t>
            </a:r>
            <a:endParaRPr lang="en-US" sz="4000" b="1" i="1" dirty="0">
              <a:latin typeface="iCiel Cadena"/>
              <a:ea typeface="iCiel Cadena"/>
              <a:cs typeface="iCiel Cadena"/>
              <a:sym typeface="iCiel Cadena"/>
            </a:endParaRPr>
          </a:p>
          <a:p>
            <a:pPr algn="ctr">
              <a:lnSpc>
                <a:spcPct val="150000"/>
              </a:lnSpc>
            </a:pP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đối</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với</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thành</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công</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của</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mỗi</a:t>
            </a:r>
            <a:r>
              <a:rPr lang="en-US" sz="4000" b="1" i="1" dirty="0">
                <a:latin typeface="iCiel Cadena"/>
                <a:ea typeface="iCiel Cadena"/>
                <a:cs typeface="iCiel Cadena"/>
                <a:sym typeface="iCiel Cadena"/>
              </a:rPr>
              <a:t> </a:t>
            </a:r>
            <a:r>
              <a:rPr lang="en-US" sz="4000" b="1" i="1" dirty="0" err="1">
                <a:latin typeface="iCiel Cadena"/>
                <a:ea typeface="iCiel Cadena"/>
                <a:cs typeface="iCiel Cadena"/>
                <a:sym typeface="iCiel Cadena"/>
              </a:rPr>
              <a:t>người</a:t>
            </a:r>
            <a:r>
              <a:rPr lang="en-US" sz="4000" b="1" i="1" dirty="0">
                <a:latin typeface="iCiel Cadena"/>
                <a:ea typeface="iCiel Cadena"/>
                <a:cs typeface="iCiel Cadena"/>
                <a:sym typeface="iCiel Cadena"/>
              </a:rPr>
              <a:t>?</a:t>
            </a:r>
          </a:p>
        </p:txBody>
      </p:sp>
    </p:spTree>
    <p:extLst>
      <p:ext uri="{BB962C8B-B14F-4D97-AF65-F5344CB8AC3E}">
        <p14:creationId xmlns:p14="http://schemas.microsoft.com/office/powerpoint/2010/main" val="40501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7"/>
          <a:stretch>
            <a:fillRect/>
          </a:stretch>
        </p:blipFill>
        <p:spPr>
          <a:xfrm>
            <a:off x="3759200" y="1498600"/>
            <a:ext cx="6653345" cy="1324979"/>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8"/>
          <a:stretch>
            <a:fillRect/>
          </a:stretch>
        </p:blipFill>
        <p:spPr>
          <a:xfrm>
            <a:off x="6148402" y="3629924"/>
            <a:ext cx="2353260" cy="1072989"/>
          </a:xfrm>
          <a:prstGeom prst="rect">
            <a:avLst/>
          </a:prstGeom>
        </p:spPr>
      </p:pic>
      <p:pic>
        <p:nvPicPr>
          <p:cNvPr id="17" name="Picture 16">
            <a:extLst>
              <a:ext uri="{FF2B5EF4-FFF2-40B4-BE49-F238E27FC236}">
                <a16:creationId xmlns:a16="http://schemas.microsoft.com/office/drawing/2014/main" id="{8867FD20-A86F-B64D-B30F-33DCF4BF2D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9455" y="0"/>
            <a:ext cx="8948565" cy="6858000"/>
          </a:xfrm>
          <a:prstGeom prst="rect">
            <a:avLst/>
          </a:prstGeom>
        </p:spPr>
      </p:pic>
    </p:spTree>
    <p:extLst>
      <p:ext uri="{BB962C8B-B14F-4D97-AF65-F5344CB8AC3E}">
        <p14:creationId xmlns:p14="http://schemas.microsoft.com/office/powerpoint/2010/main" val="1376015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629824-847D-374E-8F6B-C1AD202E6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272" y="0"/>
            <a:ext cx="9005455" cy="6844837"/>
          </a:xfrm>
          <a:prstGeom prst="roundRect">
            <a:avLst/>
          </a:prstGeom>
        </p:spPr>
      </p:pic>
    </p:spTree>
    <p:extLst>
      <p:ext uri="{BB962C8B-B14F-4D97-AF65-F5344CB8AC3E}">
        <p14:creationId xmlns:p14="http://schemas.microsoft.com/office/powerpoint/2010/main" val="3028777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BEF71F-5D85-0848-9F26-C7E4CBF310CE}"/>
              </a:ext>
            </a:extLst>
          </p:cNvPr>
          <p:cNvPicPr>
            <a:picLocks noChangeAspect="1"/>
          </p:cNvPicPr>
          <p:nvPr/>
        </p:nvPicPr>
        <p:blipFill rotWithShape="1">
          <a:blip r:embed="rId2">
            <a:extLst>
              <a:ext uri="{28A0092B-C50C-407E-A947-70E740481C1C}">
                <a14:useLocalDpi xmlns:a14="http://schemas.microsoft.com/office/drawing/2010/main" val="0"/>
              </a:ext>
            </a:extLst>
          </a:blip>
          <a:srcRect b="18359"/>
          <a:stretch/>
        </p:blipFill>
        <p:spPr>
          <a:xfrm>
            <a:off x="-1" y="0"/>
            <a:ext cx="12192001" cy="6857999"/>
          </a:xfrm>
          <a:prstGeom prst="rect">
            <a:avLst/>
          </a:prstGeom>
        </p:spPr>
      </p:pic>
      <p:pic>
        <p:nvPicPr>
          <p:cNvPr id="8" name="Picture 7">
            <a:extLst>
              <a:ext uri="{FF2B5EF4-FFF2-40B4-BE49-F238E27FC236}">
                <a16:creationId xmlns:a16="http://schemas.microsoft.com/office/drawing/2014/main" id="{39108B5D-F6B6-744A-92E6-49FC5B373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067" y="416506"/>
            <a:ext cx="2330728" cy="3707877"/>
          </a:xfrm>
          <a:prstGeom prst="rect">
            <a:avLst/>
          </a:prstGeom>
        </p:spPr>
      </p:pic>
      <p:pic>
        <p:nvPicPr>
          <p:cNvPr id="12" name="Picture 11">
            <a:extLst>
              <a:ext uri="{FF2B5EF4-FFF2-40B4-BE49-F238E27FC236}">
                <a16:creationId xmlns:a16="http://schemas.microsoft.com/office/drawing/2014/main" id="{E1F2FEC6-7220-3746-90AF-7AE117D44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4931">
            <a:off x="9341196" y="946154"/>
            <a:ext cx="2282526" cy="3584411"/>
          </a:xfrm>
          <a:prstGeom prst="rect">
            <a:avLst/>
          </a:prstGeom>
        </p:spPr>
      </p:pic>
      <p:pic>
        <p:nvPicPr>
          <p:cNvPr id="4" name="Picture 3">
            <a:extLst>
              <a:ext uri="{FF2B5EF4-FFF2-40B4-BE49-F238E27FC236}">
                <a16:creationId xmlns:a16="http://schemas.microsoft.com/office/drawing/2014/main" id="{B0E3EEB1-A056-FE40-9A58-D5B783839BCA}"/>
              </a:ext>
            </a:extLst>
          </p:cNvPr>
          <p:cNvPicPr>
            <a:picLocks noChangeAspect="1"/>
          </p:cNvPicPr>
          <p:nvPr/>
        </p:nvPicPr>
        <p:blipFill rotWithShape="1">
          <a:blip r:embed="rId5">
            <a:extLst>
              <a:ext uri="{28A0092B-C50C-407E-A947-70E740481C1C}">
                <a14:useLocalDpi xmlns:a14="http://schemas.microsoft.com/office/drawing/2010/main" val="0"/>
              </a:ext>
            </a:extLst>
          </a:blip>
          <a:srcRect l="16925" r="16409"/>
          <a:stretch/>
        </p:blipFill>
        <p:spPr>
          <a:xfrm rot="19807437">
            <a:off x="4699366" y="1341354"/>
            <a:ext cx="2266746" cy="3538643"/>
          </a:xfrm>
          <a:prstGeom prst="rect">
            <a:avLst/>
          </a:prstGeom>
          <a:blipFill dpi="0" rotWithShape="1">
            <a:blip r:embed="rId6">
              <a:extLst>
                <a:ext uri="{96DAC541-7B7A-43D3-8B79-37D633B846F1}">
                  <asvg:svgBlip xmlns:asvg="http://schemas.microsoft.com/office/drawing/2016/SVG/main" r:embed="rId7"/>
                </a:ext>
              </a:extLst>
            </a:blip>
            <a:srcRect/>
            <a:stretch>
              <a:fillRect l="-4079" t="-2292" r="-48138" b="-88622"/>
            </a:stretch>
          </a:blipFill>
        </p:spPr>
      </p:pic>
      <p:sp>
        <p:nvSpPr>
          <p:cNvPr id="16" name="TextBox 15">
            <a:extLst>
              <a:ext uri="{FF2B5EF4-FFF2-40B4-BE49-F238E27FC236}">
                <a16:creationId xmlns:a16="http://schemas.microsoft.com/office/drawing/2014/main" id="{F698B293-E799-CE4A-B8AC-744796D70F67}"/>
              </a:ext>
            </a:extLst>
          </p:cNvPr>
          <p:cNvSpPr txBox="1"/>
          <p:nvPr/>
        </p:nvSpPr>
        <p:spPr>
          <a:xfrm>
            <a:off x="-1" y="6175679"/>
            <a:ext cx="12192001" cy="707886"/>
          </a:xfrm>
          <a:prstGeom prst="rect">
            <a:avLst/>
          </a:prstGeom>
          <a:solidFill>
            <a:schemeClr val="bg1">
              <a:lumMod val="75000"/>
            </a:schemeClr>
          </a:solidFill>
        </p:spPr>
        <p:txBody>
          <a:bodyPr wrap="square" rtlCol="0">
            <a:spAutoFit/>
          </a:bodyPr>
          <a:lstStyle/>
          <a:p>
            <a:pPr algn="ctr"/>
            <a:r>
              <a:rPr lang="en-VN" sz="2000" b="1" dirty="0">
                <a:solidFill>
                  <a:srgbClr val="FF0000"/>
                </a:solidFill>
                <a:latin typeface="Tahoma" panose="020B0604030504040204" pitchFamily="34" charset="0"/>
                <a:ea typeface="Tahoma" panose="020B0604030504040204" pitchFamily="34" charset="0"/>
                <a:cs typeface="Tahoma" panose="020B0604030504040204" pitchFamily="34" charset="0"/>
              </a:rPr>
              <a:t>NGƯỜI VIỆT NAM ĐẦU TIÊN BIẾT VÀ SỬ DỤNG THÀNH THẠO NHIỀU NGOẠI NGỮ NHẤT </a:t>
            </a:r>
          </a:p>
          <a:p>
            <a:pPr algn="ctr"/>
            <a:r>
              <a:rPr lang="en-VN" sz="2000" b="1" dirty="0">
                <a:solidFill>
                  <a:srgbClr val="FF0000"/>
                </a:solidFill>
                <a:latin typeface="Tahoma" panose="020B0604030504040204" pitchFamily="34" charset="0"/>
                <a:ea typeface="Tahoma" panose="020B0604030504040204" pitchFamily="34" charset="0"/>
                <a:cs typeface="Tahoma" panose="020B0604030504040204" pitchFamily="34" charset="0"/>
              </a:rPr>
              <a:t>ĐÓ LÀ BÁC HỒ- NGƯỜI ANH HÙNG GIẢI PHÓNG DÂN TỘC</a:t>
            </a:r>
          </a:p>
        </p:txBody>
      </p:sp>
    </p:spTree>
    <p:extLst>
      <p:ext uri="{BB962C8B-B14F-4D97-AF65-F5344CB8AC3E}">
        <p14:creationId xmlns:p14="http://schemas.microsoft.com/office/powerpoint/2010/main" val="63604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DA5C75-3774-6948-A09B-5940B34AD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3841023-0852-7C4E-B0A3-663404F7BB55}"/>
              </a:ext>
            </a:extLst>
          </p:cNvPr>
          <p:cNvSpPr txBox="1"/>
          <p:nvPr/>
        </p:nvSpPr>
        <p:spPr>
          <a:xfrm>
            <a:off x="1" y="5842337"/>
            <a:ext cx="12192000" cy="1015663"/>
          </a:xfrm>
          <a:prstGeom prst="rect">
            <a:avLst/>
          </a:prstGeom>
          <a:solidFill>
            <a:schemeClr val="bg1"/>
          </a:solidFill>
        </p:spPr>
        <p:txBody>
          <a:bodyPr wrap="square" rtlCol="0">
            <a:spAutoFit/>
          </a:bodyPr>
          <a:lstStyle/>
          <a:p>
            <a:pPr algn="ctr"/>
            <a:r>
              <a:rPr lang="en-VN" sz="3000" b="1" dirty="0"/>
              <a:t>TẤM GƯƠNG TỰ HỌC – ÔNG HENRY FORD </a:t>
            </a:r>
          </a:p>
          <a:p>
            <a:pPr algn="ctr"/>
            <a:r>
              <a:rPr lang="en-VN" sz="3000" b="1" dirty="0"/>
              <a:t>-Người phát minh ra chiếc xe hơi đầu tiên của nhân loại</a:t>
            </a:r>
          </a:p>
        </p:txBody>
      </p:sp>
    </p:spTree>
    <p:extLst>
      <p:ext uri="{BB962C8B-B14F-4D97-AF65-F5344CB8AC3E}">
        <p14:creationId xmlns:p14="http://schemas.microsoft.com/office/powerpoint/2010/main" val="4190341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BD5C5-EAFD-8B4E-8A5D-1FA3D95441A3}"/>
              </a:ext>
            </a:extLst>
          </p:cNvPr>
          <p:cNvPicPr>
            <a:picLocks noChangeAspect="1"/>
          </p:cNvPicPr>
          <p:nvPr/>
        </p:nvPicPr>
        <p:blipFill>
          <a:blip r:embed="rId2"/>
          <a:stretch>
            <a:fillRect/>
          </a:stretch>
        </p:blipFill>
        <p:spPr>
          <a:xfrm>
            <a:off x="0" y="0"/>
            <a:ext cx="12192000" cy="7017488"/>
          </a:xfrm>
          <a:prstGeom prst="rect">
            <a:avLst/>
          </a:prstGeom>
        </p:spPr>
      </p:pic>
      <p:sp>
        <p:nvSpPr>
          <p:cNvPr id="4" name="TextBox 3">
            <a:extLst>
              <a:ext uri="{FF2B5EF4-FFF2-40B4-BE49-F238E27FC236}">
                <a16:creationId xmlns:a16="http://schemas.microsoft.com/office/drawing/2014/main" id="{13B57E90-334A-1146-8FF8-0AB52BFA28DA}"/>
              </a:ext>
            </a:extLst>
          </p:cNvPr>
          <p:cNvSpPr txBox="1"/>
          <p:nvPr/>
        </p:nvSpPr>
        <p:spPr>
          <a:xfrm>
            <a:off x="-2" y="5643155"/>
            <a:ext cx="12192002" cy="1200329"/>
          </a:xfrm>
          <a:prstGeom prst="rect">
            <a:avLst/>
          </a:prstGeom>
          <a:solidFill>
            <a:schemeClr val="bg1">
              <a:lumMod val="75000"/>
            </a:schemeClr>
          </a:solidFill>
        </p:spPr>
        <p:txBody>
          <a:bodyPr wrap="square" rtlCol="0">
            <a:spAutoFit/>
          </a:bodyPr>
          <a:lstStyle/>
          <a:p>
            <a:pPr algn="ctr"/>
            <a:r>
              <a:rPr lang="en-VN" sz="3600" b="1" dirty="0">
                <a:solidFill>
                  <a:srgbClr val="FF0000"/>
                </a:solidFill>
                <a:latin typeface="Tahoma" panose="020B0604030504040204" pitchFamily="34" charset="0"/>
                <a:ea typeface="Tahoma" panose="020B0604030504040204" pitchFamily="34" charset="0"/>
                <a:cs typeface="Tahoma" panose="020B0604030504040204" pitchFamily="34" charset="0"/>
              </a:rPr>
              <a:t>       TÌM THÊM CÁC ĐỨC TÍNH CẦN CÓ </a:t>
            </a:r>
          </a:p>
          <a:p>
            <a:pPr algn="ctr"/>
            <a:r>
              <a:rPr lang="en-VN" sz="3600" b="1" dirty="0">
                <a:solidFill>
                  <a:srgbClr val="FF0000"/>
                </a:solidFill>
                <a:latin typeface="Tahoma" panose="020B0604030504040204" pitchFamily="34" charset="0"/>
                <a:ea typeface="Tahoma" panose="020B0604030504040204" pitchFamily="34" charset="0"/>
                <a:cs typeface="Tahoma" panose="020B0604030504040204" pitchFamily="34" charset="0"/>
              </a:rPr>
              <a:t>CỦA NHÀ SÁNG CHẾ</a:t>
            </a:r>
          </a:p>
        </p:txBody>
      </p:sp>
      <p:pic>
        <p:nvPicPr>
          <p:cNvPr id="5" name="Picture 4">
            <a:extLst>
              <a:ext uri="{FF2B5EF4-FFF2-40B4-BE49-F238E27FC236}">
                <a16:creationId xmlns:a16="http://schemas.microsoft.com/office/drawing/2014/main" id="{D07352A9-0670-844F-B6D7-06C0E2748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542" y="5642428"/>
            <a:ext cx="1187020" cy="1187020"/>
          </a:xfrm>
          <a:prstGeom prst="rect">
            <a:avLst/>
          </a:prstGeom>
        </p:spPr>
      </p:pic>
    </p:spTree>
    <p:extLst>
      <p:ext uri="{BB962C8B-B14F-4D97-AF65-F5344CB8AC3E}">
        <p14:creationId xmlns:p14="http://schemas.microsoft.com/office/powerpoint/2010/main" val="4158786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B0E29-A4AC-5B4F-8893-793FA99C5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956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3251200" y="968532"/>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401587" y="2926654"/>
            <a:ext cx="5047161" cy="4883871"/>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7"/>
            <a:stretch>
              <a:fillRect/>
            </a:stretch>
          </a:blipFill>
        </p:spPr>
        <p:txBody>
          <a:bodyPr/>
          <a:lstStyle/>
          <a:p>
            <a:endParaRPr lang="en-VN" dirty="0"/>
          </a:p>
        </p:txBody>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18"/>
            <a:stretch>
              <a:fillRect/>
            </a:stretch>
          </a:blipFill>
        </p:spPr>
      </p:sp>
      <p:sp>
        <p:nvSpPr>
          <p:cNvPr id="17" name="TextBox 16">
            <a:extLst>
              <a:ext uri="{FF2B5EF4-FFF2-40B4-BE49-F238E27FC236}">
                <a16:creationId xmlns:a16="http://schemas.microsoft.com/office/drawing/2014/main" id="{189543FC-EE66-0049-827B-A2AF36C28D3A}"/>
              </a:ext>
            </a:extLst>
          </p:cNvPr>
          <p:cNvSpPr txBox="1"/>
          <p:nvPr/>
        </p:nvSpPr>
        <p:spPr>
          <a:xfrm>
            <a:off x="1096213" y="2336416"/>
            <a:ext cx="11897958" cy="1508105"/>
          </a:xfrm>
          <a:prstGeom prst="rect">
            <a:avLst/>
          </a:prstGeom>
          <a:noFill/>
        </p:spPr>
        <p:txBody>
          <a:bodyPr wrap="square" rtlCol="0">
            <a:spAutoFit/>
          </a:bodyPr>
          <a:lstStyle/>
          <a:p>
            <a:pPr lvl="0" algn="ctr" defTabSz="609630"/>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Đức</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tính</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nào</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quan</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trọng</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nhất</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p>
          <a:p>
            <a:pPr lvl="0" algn="ctr" defTabSz="609630"/>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đối</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với</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một</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nhà</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sáng</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a:t>
            </a:r>
            <a:r>
              <a:rPr kumimoji="0" lang="en-US" sz="4600" b="1" i="1"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chế</a:t>
            </a:r>
            <a:r>
              <a:rPr kumimoji="0" lang="en-US" sz="4600" b="1" i="1"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a:t>
            </a:r>
          </a:p>
        </p:txBody>
      </p:sp>
      <p:pic>
        <p:nvPicPr>
          <p:cNvPr id="13" name="Picture 12">
            <a:extLst>
              <a:ext uri="{FF2B5EF4-FFF2-40B4-BE49-F238E27FC236}">
                <a16:creationId xmlns:a16="http://schemas.microsoft.com/office/drawing/2014/main" id="{78E2CFFD-92A0-6242-8393-A6D4DB91F6F9}"/>
              </a:ext>
            </a:extLst>
          </p:cNvPr>
          <p:cNvPicPr>
            <a:picLocks noChangeAspect="1"/>
          </p:cNvPicPr>
          <p:nvPr/>
        </p:nvPicPr>
        <p:blipFill>
          <a:blip r:embed="rId19"/>
          <a:stretch>
            <a:fillRect/>
          </a:stretch>
        </p:blipFill>
        <p:spPr>
          <a:xfrm>
            <a:off x="3678461" y="3844520"/>
            <a:ext cx="2591716" cy="1229967"/>
          </a:xfrm>
          <a:prstGeom prst="roundRect">
            <a:avLst/>
          </a:prstGeom>
        </p:spPr>
      </p:pic>
    </p:spTree>
    <p:extLst>
      <p:ext uri="{BB962C8B-B14F-4D97-AF65-F5344CB8AC3E}">
        <p14:creationId xmlns:p14="http://schemas.microsoft.com/office/powerpoint/2010/main" val="42669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DFEBC-C93F-074E-98B4-4B53AF99D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4709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312023" y="2397527"/>
            <a:ext cx="2828556" cy="5486400"/>
          </a:xfrm>
          <a:custGeom>
            <a:avLst/>
            <a:gdLst/>
            <a:ahLst/>
            <a:cxnLst/>
            <a:rect l="l" t="t" r="r" b="b"/>
            <a:pathLst>
              <a:path w="4242834" h="8229600">
                <a:moveTo>
                  <a:pt x="0" y="0"/>
                </a:moveTo>
                <a:lnTo>
                  <a:pt x="4242834" y="0"/>
                </a:lnTo>
                <a:lnTo>
                  <a:pt x="4242834" y="8229600"/>
                </a:lnTo>
                <a:lnTo>
                  <a:pt x="0" y="8229600"/>
                </a:lnTo>
                <a:lnTo>
                  <a:pt x="0" y="0"/>
                </a:lnTo>
                <a:close/>
              </a:path>
            </a:pathLst>
          </a:custGeom>
          <a:blipFill>
            <a:blip r:embed="rId3"/>
            <a:stretch>
              <a:fillRect r="-97168"/>
            </a:stretch>
          </a:blipFill>
        </p:spPr>
      </p:sp>
      <p:sp>
        <p:nvSpPr>
          <p:cNvPr id="4" name="Freeform 4"/>
          <p:cNvSpPr/>
          <p:nvPr/>
        </p:nvSpPr>
        <p:spPr>
          <a:xfrm>
            <a:off x="9202920" y="2397527"/>
            <a:ext cx="2800794" cy="5486400"/>
          </a:xfrm>
          <a:custGeom>
            <a:avLst/>
            <a:gdLst/>
            <a:ahLst/>
            <a:cxnLst/>
            <a:rect l="l" t="t" r="r" b="b"/>
            <a:pathLst>
              <a:path w="4201191" h="8229600">
                <a:moveTo>
                  <a:pt x="0" y="0"/>
                </a:moveTo>
                <a:lnTo>
                  <a:pt x="4201190" y="0"/>
                </a:lnTo>
                <a:lnTo>
                  <a:pt x="4201190" y="8229600"/>
                </a:lnTo>
                <a:lnTo>
                  <a:pt x="0" y="8229600"/>
                </a:lnTo>
                <a:lnTo>
                  <a:pt x="0" y="0"/>
                </a:lnTo>
                <a:close/>
              </a:path>
            </a:pathLst>
          </a:custGeom>
          <a:blipFill>
            <a:blip r:embed="rId3"/>
            <a:stretch>
              <a:fillRect l="-99123"/>
            </a:stretch>
          </a:blipFill>
        </p:spPr>
      </p:sp>
      <p:sp>
        <p:nvSpPr>
          <p:cNvPr id="6" name="TextBox 5">
            <a:extLst>
              <a:ext uri="{FF2B5EF4-FFF2-40B4-BE49-F238E27FC236}">
                <a16:creationId xmlns:a16="http://schemas.microsoft.com/office/drawing/2014/main" id="{931D7914-4507-054C-BA03-600D7FE9BDEC}"/>
              </a:ext>
            </a:extLst>
          </p:cNvPr>
          <p:cNvSpPr txBox="1"/>
          <p:nvPr/>
        </p:nvSpPr>
        <p:spPr>
          <a:xfrm>
            <a:off x="2658128" y="2105997"/>
            <a:ext cx="7707728" cy="1769715"/>
          </a:xfrm>
          <a:prstGeom prst="rect">
            <a:avLst/>
          </a:prstGeom>
          <a:noFill/>
        </p:spPr>
        <p:txBody>
          <a:bodyPr wrap="square" rtlCol="0">
            <a:spAutoFit/>
          </a:bodyPr>
          <a:lstStyle/>
          <a:p>
            <a:pPr algn="ctr"/>
            <a:r>
              <a:rPr lang="en-VN" sz="5900" b="1" dirty="0">
                <a:solidFill>
                  <a:schemeClr val="bg1"/>
                </a:solidFill>
                <a:latin typeface="Chalkduster" panose="03050602040202020205" pitchFamily="66" charset="77"/>
              </a:rPr>
              <a:t>TRÒ CHƠI</a:t>
            </a:r>
          </a:p>
          <a:p>
            <a:r>
              <a:rPr lang="en-VN" sz="5000" b="1" dirty="0">
                <a:solidFill>
                  <a:srgbClr val="FFFF00"/>
                </a:solidFill>
                <a:latin typeface="Chalkduster" panose="03050602040202020205" pitchFamily="66" charset="77"/>
              </a:rPr>
              <a:t>   </a:t>
            </a:r>
            <a:r>
              <a:rPr lang="en-VN" sz="4000" b="1" dirty="0">
                <a:solidFill>
                  <a:srgbClr val="FFFF00"/>
                </a:solidFill>
                <a:latin typeface="Chalkduster" panose="03050602040202020205" pitchFamily="66" charset="77"/>
              </a:rPr>
              <a:t>ĐOÁN Ý ĐỒNG ĐỘI</a:t>
            </a:r>
          </a:p>
        </p:txBody>
      </p:sp>
    </p:spTree>
    <p:extLst>
      <p:ext uri="{BB962C8B-B14F-4D97-AF65-F5344CB8AC3E}">
        <p14:creationId xmlns:p14="http://schemas.microsoft.com/office/powerpoint/2010/main" val="186729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528607" y="974664"/>
            <a:ext cx="704272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620665" y="1130744"/>
            <a:ext cx="6754601" cy="3390456"/>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3000" b="1" kern="0" dirty="0">
                <a:solidFill>
                  <a:srgbClr val="FF0000"/>
                </a:solidFill>
                <a:latin typeface="Georgia"/>
                <a:ea typeface="Georgia"/>
                <a:cs typeface="Georgia"/>
                <a:sym typeface="Georgia"/>
              </a:rPr>
              <a:t>GHI NHỚ</a:t>
            </a:r>
          </a:p>
          <a:p>
            <a:pPr marL="0" marR="0" lvl="0" indent="0" algn="just" defTabSz="1219231" rtl="0" eaLnBrk="1" fontAlgn="auto" latinLnBrk="0" hangingPunct="1">
              <a:lnSpc>
                <a:spcPct val="100000"/>
              </a:lnSpc>
              <a:spcBef>
                <a:spcPts val="0"/>
              </a:spcBef>
              <a:spcAft>
                <a:spcPts val="0"/>
              </a:spcAft>
              <a:buClr>
                <a:srgbClr val="000000"/>
              </a:buClr>
              <a:buSzTx/>
              <a:buFontTx/>
              <a:buNone/>
              <a:tabLst/>
              <a:defRPr/>
            </a:pPr>
            <a:r>
              <a:rPr lang="vi-VN" sz="3000" b="1" kern="0" dirty="0">
                <a:latin typeface="Georgia"/>
                <a:ea typeface="Georgia"/>
                <a:cs typeface="Georgia"/>
                <a:sym typeface="Georgia"/>
              </a:rPr>
              <a:t>     Nhà sáng chế thường có những đức tính như: ham tìm tòi, học hỏi, tò mò khoa học, chịu khó quan sát, có sự kiên trì, nhẫn nại, không ngại khó khăn, vất vả, không sợ thất bại,…</a:t>
            </a:r>
            <a:endParaRPr kumimoji="0" sz="3000" b="1" i="0" u="none" strike="noStrike" kern="0" cap="none" spc="0" normalizeH="0" baseline="0" noProof="0" dirty="0">
              <a:ln>
                <a:noFill/>
              </a:ln>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432976" y="2860828"/>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 name="TextBox 4">
            <a:extLst>
              <a:ext uri="{FF2B5EF4-FFF2-40B4-BE49-F238E27FC236}">
                <a16:creationId xmlns:a16="http://schemas.microsoft.com/office/drawing/2014/main" id="{1055DE10-CB5F-DD4C-8C5E-8D6BCD18E6AC}"/>
              </a:ext>
            </a:extLst>
          </p:cNvPr>
          <p:cNvSpPr txBox="1"/>
          <p:nvPr/>
        </p:nvSpPr>
        <p:spPr>
          <a:xfrm>
            <a:off x="1430198" y="1384442"/>
            <a:ext cx="5683419" cy="4093428"/>
          </a:xfrm>
          <a:prstGeom prst="rect">
            <a:avLst/>
          </a:prstGeom>
          <a:noFill/>
        </p:spPr>
        <p:txBody>
          <a:bodyPr wrap="square" rtlCol="0">
            <a:spAutoFit/>
          </a:bodyPr>
          <a:lstStyle/>
          <a:p>
            <a:pPr algn="ctr"/>
            <a:r>
              <a:rPr lang="en-VN" sz="13000" b="1" dirty="0">
                <a:solidFill>
                  <a:srgbClr val="0070C0"/>
                </a:solidFill>
                <a:latin typeface="Chalkduster" panose="03050602040202020205" pitchFamily="66" charset="77"/>
                <a:cs typeface="Apple Chancery" panose="03020702040506060504" pitchFamily="66" charset="-79"/>
              </a:rPr>
              <a:t>VẬN DỤNG</a:t>
            </a:r>
          </a:p>
        </p:txBody>
      </p:sp>
    </p:spTree>
    <p:extLst>
      <p:ext uri="{BB962C8B-B14F-4D97-AF65-F5344CB8AC3E}">
        <p14:creationId xmlns:p14="http://schemas.microsoft.com/office/powerpoint/2010/main" val="84039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4" name="TextBox 33">
            <a:extLst>
              <a:ext uri="{FF2B5EF4-FFF2-40B4-BE49-F238E27FC236}">
                <a16:creationId xmlns:a16="http://schemas.microsoft.com/office/drawing/2014/main" id="{9BA391CE-41B7-7641-B812-F523E9D6EF05}"/>
              </a:ext>
            </a:extLst>
          </p:cNvPr>
          <p:cNvSpPr txBox="1"/>
          <p:nvPr/>
        </p:nvSpPr>
        <p:spPr>
          <a:xfrm>
            <a:off x="2266605" y="-4211"/>
            <a:ext cx="8893587" cy="830997"/>
          </a:xfrm>
          <a:prstGeom prst="rect">
            <a:avLst/>
          </a:prstGeom>
          <a:solidFill>
            <a:schemeClr val="bg1"/>
          </a:solidFill>
          <a:ln w="28575">
            <a:solidFill>
              <a:schemeClr val="tx1"/>
            </a:solidFill>
          </a:ln>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AutoNum type="arabicPeriod"/>
              <a:tabLst/>
            </a:pPr>
            <a:r>
              <a:rPr kumimoji="0" lang="vi-VN" altLang="en-VN" sz="2400" b="1" i="0" u="none" strike="noStrike" cap="none" normalizeH="0" baseline="0" dirty="0">
                <a:ln>
                  <a:noFill/>
                </a:ln>
                <a:solidFill>
                  <a:srgbClr val="FF0000"/>
                </a:solidFill>
                <a:effectLst/>
                <a:latin typeface="Cambria" panose="02040503050406030204" pitchFamily="18" charset="0"/>
                <a:ea typeface="Times New Roman" panose="02020603050405020304" pitchFamily="18" charset="0"/>
                <a:cs typeface="Open Sans" panose="020B0606030504020204" pitchFamily="34" charset="0"/>
              </a:rPr>
              <a:t>Em hãy lựa chọn một đức t</a:t>
            </a:r>
            <a:r>
              <a:rPr kumimoji="0" lang="vi-VN" altLang="en-VN" sz="24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Open Sans" panose="020B0606030504020204" pitchFamily="34" charset="0"/>
              </a:rPr>
              <a:t>í</a:t>
            </a:r>
            <a:r>
              <a:rPr kumimoji="0" lang="vi-VN" altLang="en-VN" sz="2400" b="1" i="0" u="none" strike="noStrike" cap="none" normalizeH="0" baseline="0" dirty="0">
                <a:ln>
                  <a:noFill/>
                </a:ln>
                <a:solidFill>
                  <a:srgbClr val="FF0000"/>
                </a:solidFill>
                <a:effectLst/>
                <a:latin typeface="Cambria" panose="02040503050406030204" pitchFamily="18" charset="0"/>
                <a:ea typeface="Times New Roman" panose="02020603050405020304" pitchFamily="18" charset="0"/>
                <a:cs typeface="Open Sans" panose="020B0606030504020204" pitchFamily="34" charset="0"/>
              </a:rPr>
              <a:t>nh cần có của nhà sáng chế v</a:t>
            </a:r>
            <a:r>
              <a:rPr kumimoji="0" lang="vi-VN" altLang="en-VN" sz="24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Open Sans" panose="020B0606030504020204" pitchFamily="34" charset="0"/>
              </a:rPr>
              <a:t>à</a:t>
            </a:r>
            <a:r>
              <a:rPr kumimoji="0" lang="vi-VN" altLang="en-VN" sz="2400" b="1" i="0" u="none" strike="noStrike" cap="none" normalizeH="0" baseline="0" dirty="0">
                <a:ln>
                  <a:noFill/>
                </a:ln>
                <a:solidFill>
                  <a:srgbClr val="FF0000"/>
                </a:solidFill>
                <a:effectLst/>
                <a:latin typeface="Cambria" panose="02040503050406030204" pitchFamily="18" charset="0"/>
                <a:ea typeface="Times New Roman" panose="02020603050405020304" pitchFamily="18" charset="0"/>
                <a:cs typeface="Open Sans" panose="020B0606030504020204" pitchFamily="34" charset="0"/>
              </a:rPr>
              <a:t> lập kế hoạch </a:t>
            </a:r>
            <a:r>
              <a:rPr kumimoji="0" lang="vi-VN" altLang="en-VN" sz="24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Open Sans" panose="020B0606030504020204" pitchFamily="34" charset="0"/>
              </a:rPr>
              <a:t>vào phiếu học tập</a:t>
            </a:r>
            <a:r>
              <a:rPr kumimoji="0" lang="vi-VN" altLang="en-VN" sz="2400" b="1" i="0" u="none" strike="noStrike" cap="none" normalizeH="0" baseline="0" dirty="0">
                <a:ln>
                  <a:noFill/>
                </a:ln>
                <a:solidFill>
                  <a:srgbClr val="FF0000"/>
                </a:solidFill>
                <a:effectLst/>
                <a:latin typeface="Cambria" panose="02040503050406030204" pitchFamily="18" charset="0"/>
                <a:ea typeface="Times New Roman" panose="02020603050405020304" pitchFamily="18" charset="0"/>
                <a:cs typeface="Open Sans" panose="020B0606030504020204" pitchFamily="34" charset="0"/>
              </a:rPr>
              <a:t>.</a:t>
            </a:r>
            <a:endParaRPr kumimoji="0" lang="vi-VN" altLang="en-VN" sz="2400" b="1" i="0" u="none" strike="noStrike" cap="none" normalizeH="0" baseline="0" dirty="0">
              <a:ln>
                <a:noFill/>
              </a:ln>
              <a:solidFill>
                <a:srgbClr val="FF0000"/>
              </a:solidFill>
              <a:effectLst/>
            </a:endParaRPr>
          </a:p>
        </p:txBody>
      </p:sp>
      <p:sp>
        <p:nvSpPr>
          <p:cNvPr id="35" name="TextBox 34">
            <a:extLst>
              <a:ext uri="{FF2B5EF4-FFF2-40B4-BE49-F238E27FC236}">
                <a16:creationId xmlns:a16="http://schemas.microsoft.com/office/drawing/2014/main" id="{02550CAA-1ACB-8345-BD2F-3E37629DEB02}"/>
              </a:ext>
            </a:extLst>
          </p:cNvPr>
          <p:cNvSpPr txBox="1"/>
          <p:nvPr/>
        </p:nvSpPr>
        <p:spPr>
          <a:xfrm>
            <a:off x="460009" y="1678267"/>
            <a:ext cx="8261872"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VN" sz="2400" b="1" i="1" u="none" strike="noStrike" cap="none" normalizeH="0" baseline="0" dirty="0">
                <a:ln>
                  <a:noFill/>
                </a:ln>
                <a:solidFill>
                  <a:srgbClr val="002060"/>
                </a:solidFill>
                <a:effectLst/>
                <a:latin typeface="Cambria" panose="02040503050406030204" pitchFamily="18" charset="0"/>
                <a:ea typeface="Times New Roman" panose="02020603050405020304" pitchFamily="18" charset="0"/>
                <a:cs typeface="Open Sans" panose="020B0606030504020204" pitchFamily="34" charset="0"/>
              </a:rPr>
              <a:t>VD: Rèn luyện đức tính “Chăm chỉ”</a:t>
            </a:r>
            <a:endParaRPr kumimoji="0" lang="vi-VN" altLang="en-VN" sz="2400" b="1" i="1" u="none" strike="noStrike" cap="none" normalizeH="0" baseline="0" dirty="0">
              <a:ln>
                <a:noFill/>
              </a:ln>
              <a:solidFill>
                <a:srgbClr val="002060"/>
              </a:solidFill>
              <a:effectLst/>
            </a:endParaRPr>
          </a:p>
        </p:txBody>
      </p:sp>
      <p:graphicFrame>
        <p:nvGraphicFramePr>
          <p:cNvPr id="10" name="Table 10">
            <a:extLst>
              <a:ext uri="{FF2B5EF4-FFF2-40B4-BE49-F238E27FC236}">
                <a16:creationId xmlns:a16="http://schemas.microsoft.com/office/drawing/2014/main" id="{C69B1C41-7BC4-7846-AB78-9163145A2DE3}"/>
              </a:ext>
            </a:extLst>
          </p:cNvPr>
          <p:cNvGraphicFramePr>
            <a:graphicFrameLocks noGrp="1"/>
          </p:cNvGraphicFramePr>
          <p:nvPr>
            <p:extLst>
              <p:ext uri="{D42A27DB-BD31-4B8C-83A1-F6EECF244321}">
                <p14:modId xmlns:p14="http://schemas.microsoft.com/office/powerpoint/2010/main" val="1726961091"/>
              </p:ext>
            </p:extLst>
          </p:nvPr>
        </p:nvGraphicFramePr>
        <p:xfrm>
          <a:off x="2266605" y="2193615"/>
          <a:ext cx="8872449" cy="3962534"/>
        </p:xfrm>
        <a:graphic>
          <a:graphicData uri="http://schemas.openxmlformats.org/drawingml/2006/table">
            <a:tbl>
              <a:tblPr firstRow="1" bandRow="1">
                <a:tableStyleId>{5C22544A-7EE6-4342-B048-85BDC9FD1C3A}</a:tableStyleId>
              </a:tblPr>
              <a:tblGrid>
                <a:gridCol w="1768639">
                  <a:extLst>
                    <a:ext uri="{9D8B030D-6E8A-4147-A177-3AD203B41FA5}">
                      <a16:colId xmlns:a16="http://schemas.microsoft.com/office/drawing/2014/main" val="2090458457"/>
                    </a:ext>
                  </a:extLst>
                </a:gridCol>
                <a:gridCol w="1622331">
                  <a:extLst>
                    <a:ext uri="{9D8B030D-6E8A-4147-A177-3AD203B41FA5}">
                      <a16:colId xmlns:a16="http://schemas.microsoft.com/office/drawing/2014/main" val="2277509954"/>
                    </a:ext>
                  </a:extLst>
                </a:gridCol>
                <a:gridCol w="1467265">
                  <a:extLst>
                    <a:ext uri="{9D8B030D-6E8A-4147-A177-3AD203B41FA5}">
                      <a16:colId xmlns:a16="http://schemas.microsoft.com/office/drawing/2014/main" val="2848032315"/>
                    </a:ext>
                  </a:extLst>
                </a:gridCol>
                <a:gridCol w="2595944">
                  <a:extLst>
                    <a:ext uri="{9D8B030D-6E8A-4147-A177-3AD203B41FA5}">
                      <a16:colId xmlns:a16="http://schemas.microsoft.com/office/drawing/2014/main" val="534466369"/>
                    </a:ext>
                  </a:extLst>
                </a:gridCol>
                <a:gridCol w="1418270">
                  <a:extLst>
                    <a:ext uri="{9D8B030D-6E8A-4147-A177-3AD203B41FA5}">
                      <a16:colId xmlns:a16="http://schemas.microsoft.com/office/drawing/2014/main" val="1889395566"/>
                    </a:ext>
                  </a:extLst>
                </a:gridCol>
              </a:tblGrid>
              <a:tr h="1109297">
                <a:tc>
                  <a:txBody>
                    <a:bodyPr/>
                    <a:lstStyle/>
                    <a:p>
                      <a:pPr algn="ctr"/>
                      <a:r>
                        <a:rPr lang="en-VN" sz="2400" dirty="0"/>
                        <a:t>Các lĩnh vực</a:t>
                      </a:r>
                    </a:p>
                  </a:txBody>
                  <a:tcPr>
                    <a:solidFill>
                      <a:srgbClr val="193E11"/>
                    </a:solidFill>
                  </a:tcPr>
                </a:tc>
                <a:tc>
                  <a:txBody>
                    <a:bodyPr/>
                    <a:lstStyle/>
                    <a:p>
                      <a:pPr algn="ctr"/>
                      <a:r>
                        <a:rPr lang="en-VN" sz="2400" dirty="0"/>
                        <a:t>Việc dự định làm</a:t>
                      </a:r>
                    </a:p>
                  </a:txBody>
                  <a:tcPr>
                    <a:solidFill>
                      <a:srgbClr val="193E11"/>
                    </a:solidFill>
                  </a:tcPr>
                </a:tc>
                <a:tc>
                  <a:txBody>
                    <a:bodyPr/>
                    <a:lstStyle/>
                    <a:p>
                      <a:pPr algn="ctr"/>
                      <a:r>
                        <a:rPr lang="en-VN" sz="2400" dirty="0"/>
                        <a:t>Thời gian </a:t>
                      </a:r>
                    </a:p>
                    <a:p>
                      <a:pPr algn="ctr"/>
                      <a:r>
                        <a:rPr lang="en-VN" sz="2400" dirty="0"/>
                        <a:t>thực hiện</a:t>
                      </a:r>
                    </a:p>
                  </a:txBody>
                  <a:tcPr>
                    <a:solidFill>
                      <a:srgbClr val="193E11"/>
                    </a:solidFill>
                  </a:tcPr>
                </a:tc>
                <a:tc>
                  <a:txBody>
                    <a:bodyPr/>
                    <a:lstStyle/>
                    <a:p>
                      <a:pPr algn="ctr"/>
                      <a:r>
                        <a:rPr lang="en-VN" sz="2400" dirty="0"/>
                        <a:t>Biện pháp </a:t>
                      </a:r>
                    </a:p>
                    <a:p>
                      <a:pPr algn="ctr"/>
                      <a:r>
                        <a:rPr lang="en-VN" sz="2400" dirty="0"/>
                        <a:t>rèn luyện</a:t>
                      </a:r>
                    </a:p>
                  </a:txBody>
                  <a:tcPr>
                    <a:solidFill>
                      <a:srgbClr val="193E11"/>
                    </a:solidFill>
                  </a:tcPr>
                </a:tc>
                <a:tc>
                  <a:txBody>
                    <a:bodyPr/>
                    <a:lstStyle/>
                    <a:p>
                      <a:pPr algn="ctr"/>
                      <a:r>
                        <a:rPr lang="en-VN" sz="2400" dirty="0">
                          <a:solidFill>
                            <a:srgbClr val="FFFF00"/>
                          </a:solidFill>
                        </a:rPr>
                        <a:t>Kết quả </a:t>
                      </a:r>
                    </a:p>
                    <a:p>
                      <a:pPr algn="ctr"/>
                      <a:r>
                        <a:rPr lang="en-VN" sz="2400" dirty="0">
                          <a:solidFill>
                            <a:srgbClr val="FFFF00"/>
                          </a:solidFill>
                        </a:rPr>
                        <a:t>rèn luyện</a:t>
                      </a:r>
                    </a:p>
                  </a:txBody>
                  <a:tcPr>
                    <a:solidFill>
                      <a:srgbClr val="193E11"/>
                    </a:solidFill>
                  </a:tcPr>
                </a:tc>
                <a:extLst>
                  <a:ext uri="{0D108BD9-81ED-4DB2-BD59-A6C34878D82A}">
                    <a16:rowId xmlns:a16="http://schemas.microsoft.com/office/drawing/2014/main" val="180625693"/>
                  </a:ext>
                </a:extLst>
              </a:tr>
              <a:tr h="1260596">
                <a:tc>
                  <a:txBody>
                    <a:bodyPr/>
                    <a:lstStyle/>
                    <a:p>
                      <a:endParaRPr lang="en-VN" dirty="0"/>
                    </a:p>
                  </a:txBody>
                  <a:tcPr>
                    <a:solidFill>
                      <a:schemeClr val="bg1"/>
                    </a:solidFill>
                  </a:tcPr>
                </a:tc>
                <a:tc>
                  <a:txBody>
                    <a:bodyPr/>
                    <a:lstStyle/>
                    <a:p>
                      <a:endParaRPr lang="en-VN" dirty="0"/>
                    </a:p>
                  </a:txBody>
                  <a:tcPr>
                    <a:solidFill>
                      <a:schemeClr val="bg1"/>
                    </a:solidFill>
                  </a:tcPr>
                </a:tc>
                <a:tc>
                  <a:txBody>
                    <a:bodyPr/>
                    <a:lstStyle/>
                    <a:p>
                      <a:endParaRPr lang="en-VN" dirty="0"/>
                    </a:p>
                  </a:txBody>
                  <a:tcPr>
                    <a:solidFill>
                      <a:schemeClr val="bg1"/>
                    </a:solidFill>
                  </a:tcPr>
                </a:tc>
                <a:tc>
                  <a:txBody>
                    <a:bodyPr/>
                    <a:lstStyle/>
                    <a:p>
                      <a:endParaRPr lang="en-VN" dirty="0"/>
                    </a:p>
                  </a:txBody>
                  <a:tcPr>
                    <a:solidFill>
                      <a:schemeClr val="bg1"/>
                    </a:solidFill>
                  </a:tcPr>
                </a:tc>
                <a:tc>
                  <a:txBody>
                    <a:bodyPr/>
                    <a:lstStyle/>
                    <a:p>
                      <a:endParaRPr lang="en-VN" dirty="0"/>
                    </a:p>
                  </a:txBody>
                  <a:tcPr>
                    <a:solidFill>
                      <a:schemeClr val="bg1"/>
                    </a:solidFill>
                  </a:tcPr>
                </a:tc>
                <a:extLst>
                  <a:ext uri="{0D108BD9-81ED-4DB2-BD59-A6C34878D82A}">
                    <a16:rowId xmlns:a16="http://schemas.microsoft.com/office/drawing/2014/main" val="3711010023"/>
                  </a:ext>
                </a:extLst>
              </a:tr>
              <a:tr h="586801">
                <a:tc>
                  <a:txBody>
                    <a:bodyPr/>
                    <a:lstStyle/>
                    <a:p>
                      <a:endParaRPr lang="en-VN" dirty="0"/>
                    </a:p>
                  </a:txBody>
                  <a:tcPr>
                    <a:solidFill>
                      <a:schemeClr val="bg1"/>
                    </a:solidFill>
                  </a:tcPr>
                </a:tc>
                <a:tc>
                  <a:txBody>
                    <a:bodyPr/>
                    <a:lstStyle/>
                    <a:p>
                      <a:endParaRPr lang="en-VN" dirty="0"/>
                    </a:p>
                    <a:p>
                      <a:endParaRPr lang="en-VN" dirty="0"/>
                    </a:p>
                    <a:p>
                      <a:endParaRPr lang="en-VN" dirty="0"/>
                    </a:p>
                    <a:p>
                      <a:endParaRPr lang="en-VN" dirty="0"/>
                    </a:p>
                    <a:p>
                      <a:endParaRPr lang="en-VN" dirty="0"/>
                    </a:p>
                  </a:txBody>
                  <a:tcPr>
                    <a:solidFill>
                      <a:schemeClr val="bg1"/>
                    </a:solidFill>
                  </a:tcPr>
                </a:tc>
                <a:tc>
                  <a:txBody>
                    <a:bodyPr/>
                    <a:lstStyle/>
                    <a:p>
                      <a:endParaRPr lang="en-VN" dirty="0"/>
                    </a:p>
                  </a:txBody>
                  <a:tcPr>
                    <a:solidFill>
                      <a:schemeClr val="bg1"/>
                    </a:solidFill>
                  </a:tcPr>
                </a:tc>
                <a:tc>
                  <a:txBody>
                    <a:bodyPr/>
                    <a:lstStyle/>
                    <a:p>
                      <a:endParaRPr lang="en-VN"/>
                    </a:p>
                  </a:txBody>
                  <a:tcPr>
                    <a:solidFill>
                      <a:schemeClr val="bg1"/>
                    </a:solidFill>
                  </a:tcPr>
                </a:tc>
                <a:tc>
                  <a:txBody>
                    <a:bodyPr/>
                    <a:lstStyle/>
                    <a:p>
                      <a:endParaRPr lang="en-VN" dirty="0"/>
                    </a:p>
                  </a:txBody>
                  <a:tcPr>
                    <a:solidFill>
                      <a:schemeClr val="bg1"/>
                    </a:solidFill>
                  </a:tcPr>
                </a:tc>
                <a:extLst>
                  <a:ext uri="{0D108BD9-81ED-4DB2-BD59-A6C34878D82A}">
                    <a16:rowId xmlns:a16="http://schemas.microsoft.com/office/drawing/2014/main" val="275340061"/>
                  </a:ext>
                </a:extLst>
              </a:tr>
              <a:tr h="586801">
                <a:tc>
                  <a:txBody>
                    <a:bodyPr/>
                    <a:lstStyle/>
                    <a:p>
                      <a:endParaRPr lang="en-VN" dirty="0"/>
                    </a:p>
                  </a:txBody>
                  <a:tcPr>
                    <a:solidFill>
                      <a:schemeClr val="bg1"/>
                    </a:solidFill>
                  </a:tcPr>
                </a:tc>
                <a:tc>
                  <a:txBody>
                    <a:bodyPr/>
                    <a:lstStyle/>
                    <a:p>
                      <a:endParaRPr lang="en-VN" dirty="0"/>
                    </a:p>
                  </a:txBody>
                  <a:tcPr>
                    <a:solidFill>
                      <a:schemeClr val="bg1"/>
                    </a:solidFill>
                  </a:tcPr>
                </a:tc>
                <a:tc>
                  <a:txBody>
                    <a:bodyPr/>
                    <a:lstStyle/>
                    <a:p>
                      <a:endParaRPr lang="en-VN" dirty="0"/>
                    </a:p>
                  </a:txBody>
                  <a:tcPr>
                    <a:solidFill>
                      <a:schemeClr val="bg1"/>
                    </a:solidFill>
                  </a:tcPr>
                </a:tc>
                <a:tc>
                  <a:txBody>
                    <a:bodyPr/>
                    <a:lstStyle/>
                    <a:p>
                      <a:endParaRPr lang="en-VN" dirty="0"/>
                    </a:p>
                  </a:txBody>
                  <a:tcPr>
                    <a:solidFill>
                      <a:schemeClr val="bg1"/>
                    </a:solidFill>
                  </a:tcPr>
                </a:tc>
                <a:tc>
                  <a:txBody>
                    <a:bodyPr/>
                    <a:lstStyle/>
                    <a:p>
                      <a:endParaRPr lang="en-VN" dirty="0"/>
                    </a:p>
                  </a:txBody>
                  <a:tcPr>
                    <a:solidFill>
                      <a:schemeClr val="bg1"/>
                    </a:solidFill>
                  </a:tcPr>
                </a:tc>
                <a:extLst>
                  <a:ext uri="{0D108BD9-81ED-4DB2-BD59-A6C34878D82A}">
                    <a16:rowId xmlns:a16="http://schemas.microsoft.com/office/drawing/2014/main" val="2025612985"/>
                  </a:ext>
                </a:extLst>
              </a:tr>
            </a:tbl>
          </a:graphicData>
        </a:graphic>
      </p:graphicFrame>
      <p:sp>
        <p:nvSpPr>
          <p:cNvPr id="11" name="TextBox 10">
            <a:extLst>
              <a:ext uri="{FF2B5EF4-FFF2-40B4-BE49-F238E27FC236}">
                <a16:creationId xmlns:a16="http://schemas.microsoft.com/office/drawing/2014/main" id="{831A0FFB-0CB0-8943-84C9-2AECDF00E378}"/>
              </a:ext>
            </a:extLst>
          </p:cNvPr>
          <p:cNvSpPr txBox="1"/>
          <p:nvPr/>
        </p:nvSpPr>
        <p:spPr>
          <a:xfrm>
            <a:off x="2554399" y="3659196"/>
            <a:ext cx="1208128" cy="461665"/>
          </a:xfrm>
          <a:prstGeom prst="rect">
            <a:avLst/>
          </a:prstGeom>
          <a:noFill/>
        </p:spPr>
        <p:txBody>
          <a:bodyPr wrap="square" rtlCol="0">
            <a:spAutoFit/>
          </a:bodyPr>
          <a:lstStyle/>
          <a:p>
            <a:r>
              <a:rPr lang="en-VN" sz="2400" b="1" dirty="0">
                <a:solidFill>
                  <a:srgbClr val="FF0000"/>
                </a:solidFill>
              </a:rPr>
              <a:t>Học tập</a:t>
            </a:r>
          </a:p>
        </p:txBody>
      </p:sp>
      <p:sp>
        <p:nvSpPr>
          <p:cNvPr id="36" name="TextBox 35">
            <a:extLst>
              <a:ext uri="{FF2B5EF4-FFF2-40B4-BE49-F238E27FC236}">
                <a16:creationId xmlns:a16="http://schemas.microsoft.com/office/drawing/2014/main" id="{F3BEC49B-F927-014F-BF9B-4A4281186B14}"/>
              </a:ext>
            </a:extLst>
          </p:cNvPr>
          <p:cNvSpPr txBox="1"/>
          <p:nvPr/>
        </p:nvSpPr>
        <p:spPr>
          <a:xfrm>
            <a:off x="3851414" y="3328251"/>
            <a:ext cx="2010660" cy="1200329"/>
          </a:xfrm>
          <a:prstGeom prst="rect">
            <a:avLst/>
          </a:prstGeom>
          <a:noFill/>
        </p:spPr>
        <p:txBody>
          <a:bodyPr wrap="square" rtlCol="0">
            <a:spAutoFit/>
          </a:bodyPr>
          <a:lstStyle/>
          <a:p>
            <a:pPr algn="ctr"/>
            <a:r>
              <a:rPr lang="en-VN" sz="2400" dirty="0"/>
              <a:t>Học bài,</a:t>
            </a:r>
          </a:p>
          <a:p>
            <a:pPr algn="ctr"/>
            <a:r>
              <a:rPr lang="en-VN" sz="2400" dirty="0"/>
              <a:t>làm bài </a:t>
            </a:r>
          </a:p>
          <a:p>
            <a:pPr algn="ctr"/>
            <a:r>
              <a:rPr lang="en-VN" sz="2400" dirty="0"/>
              <a:t>đầy đủ</a:t>
            </a:r>
          </a:p>
        </p:txBody>
      </p:sp>
      <p:sp>
        <p:nvSpPr>
          <p:cNvPr id="37" name="TextBox 36">
            <a:extLst>
              <a:ext uri="{FF2B5EF4-FFF2-40B4-BE49-F238E27FC236}">
                <a16:creationId xmlns:a16="http://schemas.microsoft.com/office/drawing/2014/main" id="{B443956A-CCD7-7541-8481-7A17466F9A05}"/>
              </a:ext>
            </a:extLst>
          </p:cNvPr>
          <p:cNvSpPr txBox="1"/>
          <p:nvPr/>
        </p:nvSpPr>
        <p:spPr>
          <a:xfrm>
            <a:off x="5986205" y="3512916"/>
            <a:ext cx="1208128" cy="830997"/>
          </a:xfrm>
          <a:prstGeom prst="rect">
            <a:avLst/>
          </a:prstGeom>
          <a:noFill/>
        </p:spPr>
        <p:txBody>
          <a:bodyPr wrap="square" rtlCol="0">
            <a:spAutoFit/>
          </a:bodyPr>
          <a:lstStyle/>
          <a:p>
            <a:r>
              <a:rPr lang="en-VN" sz="2400" dirty="0"/>
              <a:t>Hàng ngày</a:t>
            </a:r>
          </a:p>
        </p:txBody>
      </p:sp>
      <p:sp>
        <p:nvSpPr>
          <p:cNvPr id="38" name="TextBox 37">
            <a:extLst>
              <a:ext uri="{FF2B5EF4-FFF2-40B4-BE49-F238E27FC236}">
                <a16:creationId xmlns:a16="http://schemas.microsoft.com/office/drawing/2014/main" id="{F55C7053-F2E4-0B45-B3F5-A1B710C2038C}"/>
              </a:ext>
            </a:extLst>
          </p:cNvPr>
          <p:cNvSpPr txBox="1"/>
          <p:nvPr/>
        </p:nvSpPr>
        <p:spPr>
          <a:xfrm>
            <a:off x="7112200" y="3205139"/>
            <a:ext cx="2915723" cy="1446550"/>
          </a:xfrm>
          <a:prstGeom prst="rect">
            <a:avLst/>
          </a:prstGeom>
          <a:noFill/>
        </p:spPr>
        <p:txBody>
          <a:bodyPr wrap="square" rtlCol="0">
            <a:spAutoFit/>
          </a:bodyPr>
          <a:lstStyle/>
          <a:p>
            <a:pPr marL="342900" indent="-342900">
              <a:buFontTx/>
              <a:buChar char="-"/>
            </a:pPr>
            <a:r>
              <a:rPr lang="en-VN" sz="2200" dirty="0"/>
              <a:t>Tự giác học bài </a:t>
            </a:r>
          </a:p>
          <a:p>
            <a:r>
              <a:rPr lang="en-VN" sz="2200" dirty="0"/>
              <a:t>không để ai nhắc nhở</a:t>
            </a:r>
          </a:p>
          <a:p>
            <a:r>
              <a:rPr lang="en-VN" sz="2200" dirty="0"/>
              <a:t>- Tích cực phát biểu</a:t>
            </a:r>
          </a:p>
          <a:p>
            <a:r>
              <a:rPr lang="en-VN" sz="2200" dirty="0"/>
              <a:t>- …</a:t>
            </a:r>
          </a:p>
        </p:txBody>
      </p:sp>
      <p:sp>
        <p:nvSpPr>
          <p:cNvPr id="39" name="TextBox 38">
            <a:extLst>
              <a:ext uri="{FF2B5EF4-FFF2-40B4-BE49-F238E27FC236}">
                <a16:creationId xmlns:a16="http://schemas.microsoft.com/office/drawing/2014/main" id="{0C4A7884-B62C-6346-8AF1-9DCE1DD94C13}"/>
              </a:ext>
            </a:extLst>
          </p:cNvPr>
          <p:cNvSpPr txBox="1"/>
          <p:nvPr/>
        </p:nvSpPr>
        <p:spPr>
          <a:xfrm>
            <a:off x="2164077" y="4577524"/>
            <a:ext cx="2123083" cy="830997"/>
          </a:xfrm>
          <a:prstGeom prst="rect">
            <a:avLst/>
          </a:prstGeom>
          <a:noFill/>
        </p:spPr>
        <p:txBody>
          <a:bodyPr wrap="square" rtlCol="0">
            <a:spAutoFit/>
          </a:bodyPr>
          <a:lstStyle/>
          <a:p>
            <a:pPr algn="ctr"/>
            <a:r>
              <a:rPr lang="en-VN" sz="2400" b="1" dirty="0">
                <a:solidFill>
                  <a:srgbClr val="FF0000"/>
                </a:solidFill>
              </a:rPr>
              <a:t>Sinh hoạt </a:t>
            </a:r>
          </a:p>
          <a:p>
            <a:pPr algn="ctr"/>
            <a:r>
              <a:rPr lang="en-VN" sz="2400" b="1" dirty="0">
                <a:solidFill>
                  <a:srgbClr val="FF0000"/>
                </a:solidFill>
              </a:rPr>
              <a:t>hàng ngày</a:t>
            </a:r>
          </a:p>
        </p:txBody>
      </p:sp>
      <p:sp>
        <p:nvSpPr>
          <p:cNvPr id="4" name="Down Arrow 3">
            <a:extLst>
              <a:ext uri="{FF2B5EF4-FFF2-40B4-BE49-F238E27FC236}">
                <a16:creationId xmlns:a16="http://schemas.microsoft.com/office/drawing/2014/main" id="{EDD1077D-E7E4-3048-99A7-91B453CC8349}"/>
              </a:ext>
            </a:extLst>
          </p:cNvPr>
          <p:cNvSpPr/>
          <p:nvPr/>
        </p:nvSpPr>
        <p:spPr>
          <a:xfrm>
            <a:off x="6713399" y="860938"/>
            <a:ext cx="112233" cy="28896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TextBox 23">
            <a:extLst>
              <a:ext uri="{FF2B5EF4-FFF2-40B4-BE49-F238E27FC236}">
                <a16:creationId xmlns:a16="http://schemas.microsoft.com/office/drawing/2014/main" id="{457755A5-68A6-204C-85BD-B77FD808EFFC}"/>
              </a:ext>
            </a:extLst>
          </p:cNvPr>
          <p:cNvSpPr txBox="1"/>
          <p:nvPr/>
        </p:nvSpPr>
        <p:spPr>
          <a:xfrm>
            <a:off x="3779416" y="1171995"/>
            <a:ext cx="6212585" cy="461665"/>
          </a:xfrm>
          <a:prstGeom prst="rect">
            <a:avLst/>
          </a:prstGeom>
          <a:solidFill>
            <a:schemeClr val="bg1"/>
          </a:solidFill>
          <a:ln w="28575">
            <a:solidFill>
              <a:schemeClr val="tx1"/>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VN" sz="2400" b="1" i="0" u="none" strike="noStrike" cap="none" normalizeH="0" baseline="0" dirty="0">
                <a:ln>
                  <a:noFill/>
                </a:ln>
                <a:solidFill>
                  <a:srgbClr val="FF0000"/>
                </a:solidFill>
                <a:effectLst/>
                <a:latin typeface="Cambria" panose="02040503050406030204" pitchFamily="18" charset="0"/>
                <a:ea typeface="Times New Roman" panose="02020603050405020304" pitchFamily="18" charset="0"/>
                <a:cs typeface="Open Sans" panose="020B0606030504020204" pitchFamily="34" charset="0"/>
              </a:rPr>
              <a:t>2. Chia sẻ bảng kế hoạch với bạn cùng bàn</a:t>
            </a:r>
            <a:endParaRPr kumimoji="0" lang="vi-VN" altLang="en-VN" sz="2400" b="1" i="0" u="none" strike="noStrike" cap="none" normalizeH="0" baseline="0" dirty="0">
              <a:ln>
                <a:noFill/>
              </a:ln>
              <a:solidFill>
                <a:srgbClr val="FF0000"/>
              </a:solidFill>
              <a:effectLst/>
            </a:endParaRPr>
          </a:p>
        </p:txBody>
      </p:sp>
      <p:sp>
        <p:nvSpPr>
          <p:cNvPr id="25" name="TextBox 24">
            <a:extLst>
              <a:ext uri="{FF2B5EF4-FFF2-40B4-BE49-F238E27FC236}">
                <a16:creationId xmlns:a16="http://schemas.microsoft.com/office/drawing/2014/main" id="{EB5778DB-BCB1-E140-A04B-994ABF41469D}"/>
              </a:ext>
            </a:extLst>
          </p:cNvPr>
          <p:cNvSpPr txBox="1"/>
          <p:nvPr/>
        </p:nvSpPr>
        <p:spPr>
          <a:xfrm>
            <a:off x="2164077" y="5571418"/>
            <a:ext cx="2123083" cy="461665"/>
          </a:xfrm>
          <a:prstGeom prst="rect">
            <a:avLst/>
          </a:prstGeom>
          <a:noFill/>
        </p:spPr>
        <p:txBody>
          <a:bodyPr wrap="square" rtlCol="0">
            <a:spAutoFit/>
          </a:bodyPr>
          <a:lstStyle/>
          <a:p>
            <a:pPr algn="ctr"/>
            <a:r>
              <a:rPr lang="en-VN" sz="2400" dirty="0"/>
              <a:t>…</a:t>
            </a:r>
          </a:p>
        </p:txBody>
      </p:sp>
      <p:cxnSp>
        <p:nvCxnSpPr>
          <p:cNvPr id="7" name="Straight Connector 6">
            <a:extLst>
              <a:ext uri="{FF2B5EF4-FFF2-40B4-BE49-F238E27FC236}">
                <a16:creationId xmlns:a16="http://schemas.microsoft.com/office/drawing/2014/main" id="{9BD0F1C1-0C65-4F47-97C3-D36FE1E17A27}"/>
              </a:ext>
            </a:extLst>
          </p:cNvPr>
          <p:cNvCxnSpPr>
            <a:cxnSpLocks/>
          </p:cNvCxnSpPr>
          <p:nvPr/>
        </p:nvCxnSpPr>
        <p:spPr>
          <a:xfrm>
            <a:off x="2251012" y="4623672"/>
            <a:ext cx="890918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AFB1357-D963-6C4C-A858-A41BB6092DA7}"/>
              </a:ext>
            </a:extLst>
          </p:cNvPr>
          <p:cNvCxnSpPr/>
          <p:nvPr/>
        </p:nvCxnSpPr>
        <p:spPr>
          <a:xfrm>
            <a:off x="4069297" y="2166597"/>
            <a:ext cx="0" cy="3978251"/>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BB31493-2C2A-5846-8302-B638879B9F0B}"/>
              </a:ext>
            </a:extLst>
          </p:cNvPr>
          <p:cNvCxnSpPr/>
          <p:nvPr/>
        </p:nvCxnSpPr>
        <p:spPr>
          <a:xfrm>
            <a:off x="5644097" y="2193615"/>
            <a:ext cx="0" cy="3978251"/>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0535C176-2058-BC44-B657-BBDE8C6B337A}"/>
              </a:ext>
            </a:extLst>
          </p:cNvPr>
          <p:cNvCxnSpPr/>
          <p:nvPr/>
        </p:nvCxnSpPr>
        <p:spPr>
          <a:xfrm>
            <a:off x="7112200" y="2193615"/>
            <a:ext cx="0" cy="3978251"/>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1DC283B-E51C-6F46-8958-34137F640B78}"/>
              </a:ext>
            </a:extLst>
          </p:cNvPr>
          <p:cNvCxnSpPr/>
          <p:nvPr/>
        </p:nvCxnSpPr>
        <p:spPr>
          <a:xfrm>
            <a:off x="9708097" y="2184540"/>
            <a:ext cx="0" cy="3978251"/>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01BFFC95-CAA5-DE4E-B818-3C5CB3A1E6AC}"/>
              </a:ext>
            </a:extLst>
          </p:cNvPr>
          <p:cNvCxnSpPr>
            <a:cxnSpLocks/>
          </p:cNvCxnSpPr>
          <p:nvPr/>
        </p:nvCxnSpPr>
        <p:spPr>
          <a:xfrm>
            <a:off x="2255000" y="5555357"/>
            <a:ext cx="8909180" cy="0"/>
          </a:xfrm>
          <a:prstGeom prst="line">
            <a:avLst/>
          </a:prstGeom>
          <a:ln w="28575"/>
        </p:spPr>
        <p:style>
          <a:lnRef idx="1">
            <a:schemeClr val="dk1"/>
          </a:lnRef>
          <a:fillRef idx="0">
            <a:schemeClr val="dk1"/>
          </a:fillRef>
          <a:effectRef idx="0">
            <a:schemeClr val="dk1"/>
          </a:effectRef>
          <a:fontRef idx="minor">
            <a:schemeClr val="tx1"/>
          </a:fontRef>
        </p:style>
      </p:cxnSp>
      <p:sp>
        <p:nvSpPr>
          <p:cNvPr id="33" name="Freeform 3">
            <a:extLst>
              <a:ext uri="{FF2B5EF4-FFF2-40B4-BE49-F238E27FC236}">
                <a16:creationId xmlns:a16="http://schemas.microsoft.com/office/drawing/2014/main" id="{D7EDB94C-8779-970C-2343-F4ED63D8ECB7}"/>
              </a:ext>
            </a:extLst>
          </p:cNvPr>
          <p:cNvSpPr/>
          <p:nvPr/>
        </p:nvSpPr>
        <p:spPr>
          <a:xfrm>
            <a:off x="-131644" y="3911175"/>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 grpId="0"/>
      <p:bldP spid="36" grpId="0"/>
      <p:bldP spid="37" grpId="0"/>
      <p:bldP spid="38" grpId="0"/>
      <p:bldP spid="39" grpId="0"/>
      <p:bldP spid="4" grpId="0" animBg="1"/>
      <p:bldP spid="24"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0D5DBA-CC28-164C-8ABD-4C8365342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8"/>
            <a:ext cx="12310946" cy="6858000"/>
          </a:xfrm>
          <a:prstGeom prst="rect">
            <a:avLst/>
          </a:prstGeom>
        </p:spPr>
      </p:pic>
      <p:sp>
        <p:nvSpPr>
          <p:cNvPr id="4" name="TextBox 3">
            <a:extLst>
              <a:ext uri="{FF2B5EF4-FFF2-40B4-BE49-F238E27FC236}">
                <a16:creationId xmlns:a16="http://schemas.microsoft.com/office/drawing/2014/main" id="{142CDBF0-997A-8247-B788-943B5350D22E}"/>
              </a:ext>
            </a:extLst>
          </p:cNvPr>
          <p:cNvSpPr txBox="1"/>
          <p:nvPr/>
        </p:nvSpPr>
        <p:spPr>
          <a:xfrm>
            <a:off x="2485018" y="473336"/>
            <a:ext cx="5905947" cy="1169551"/>
          </a:xfrm>
          <a:prstGeom prst="rect">
            <a:avLst/>
          </a:prstGeom>
          <a:solidFill>
            <a:srgbClr val="F9F6E6"/>
          </a:solidFill>
        </p:spPr>
        <p:txBody>
          <a:bodyPr wrap="square" rtlCol="0">
            <a:spAutoFit/>
          </a:bodyPr>
          <a:lstStyle/>
          <a:p>
            <a:r>
              <a:rPr lang="en-VN" sz="7000" b="1" dirty="0">
                <a:solidFill>
                  <a:srgbClr val="2B622F"/>
                </a:solidFill>
                <a:latin typeface="American Typewriter" panose="02090604020004020304" pitchFamily="18" charset="77"/>
              </a:rPr>
              <a:t>TRIỂN LÃM</a:t>
            </a:r>
          </a:p>
        </p:txBody>
      </p:sp>
      <p:sp>
        <p:nvSpPr>
          <p:cNvPr id="6" name="TextBox 5">
            <a:extLst>
              <a:ext uri="{FF2B5EF4-FFF2-40B4-BE49-F238E27FC236}">
                <a16:creationId xmlns:a16="http://schemas.microsoft.com/office/drawing/2014/main" id="{1C3E9E55-2CD0-7342-B2F8-8F3A7F1B5FAE}"/>
              </a:ext>
            </a:extLst>
          </p:cNvPr>
          <p:cNvSpPr txBox="1"/>
          <p:nvPr/>
        </p:nvSpPr>
        <p:spPr>
          <a:xfrm>
            <a:off x="3399413" y="1599855"/>
            <a:ext cx="8961121" cy="861774"/>
          </a:xfrm>
          <a:prstGeom prst="rect">
            <a:avLst/>
          </a:prstGeom>
          <a:solidFill>
            <a:srgbClr val="F9F6E6"/>
          </a:solidFill>
        </p:spPr>
        <p:txBody>
          <a:bodyPr wrap="square" rtlCol="0">
            <a:spAutoFit/>
          </a:bodyPr>
          <a:lstStyle/>
          <a:p>
            <a:r>
              <a:rPr lang="en-VN" sz="4000" b="1" dirty="0">
                <a:solidFill>
                  <a:srgbClr val="FF0000"/>
                </a:solidFill>
                <a:latin typeface="American Typewriter" panose="02090604020004020304" pitchFamily="18" charset="77"/>
              </a:rPr>
              <a:t>SÁNG CHẾ </a:t>
            </a:r>
            <a:r>
              <a:rPr lang="en-VN" sz="5000" b="1" dirty="0">
                <a:solidFill>
                  <a:srgbClr val="2B622F"/>
                </a:solidFill>
                <a:latin typeface="American Typewriter" panose="02090604020004020304" pitchFamily="18" charset="77"/>
              </a:rPr>
              <a:t>VÌ MÔI TRƯỜNG</a:t>
            </a:r>
          </a:p>
        </p:txBody>
      </p:sp>
      <p:sp>
        <p:nvSpPr>
          <p:cNvPr id="7" name="TextBox 6">
            <a:extLst>
              <a:ext uri="{FF2B5EF4-FFF2-40B4-BE49-F238E27FC236}">
                <a16:creationId xmlns:a16="http://schemas.microsoft.com/office/drawing/2014/main" id="{D353E4F2-9131-DF4E-AA2D-9C017DD34CDF}"/>
              </a:ext>
            </a:extLst>
          </p:cNvPr>
          <p:cNvSpPr txBox="1"/>
          <p:nvPr/>
        </p:nvSpPr>
        <p:spPr>
          <a:xfrm>
            <a:off x="3399413" y="2338519"/>
            <a:ext cx="8961121" cy="553998"/>
          </a:xfrm>
          <a:prstGeom prst="rect">
            <a:avLst/>
          </a:prstGeom>
          <a:solidFill>
            <a:srgbClr val="F9F6E6"/>
          </a:solidFill>
        </p:spPr>
        <p:txBody>
          <a:bodyPr wrap="square" rtlCol="0">
            <a:spAutoFit/>
          </a:bodyPr>
          <a:lstStyle/>
          <a:p>
            <a:endParaRPr lang="en-VN" sz="3000" b="1" dirty="0">
              <a:solidFill>
                <a:srgbClr val="2B622F"/>
              </a:solidFill>
              <a:latin typeface="American Typewriter" panose="02090604020004020304" pitchFamily="18" charset="77"/>
            </a:endParaRPr>
          </a:p>
        </p:txBody>
      </p:sp>
    </p:spTree>
    <p:extLst>
      <p:ext uri="{BB962C8B-B14F-4D97-AF65-F5344CB8AC3E}">
        <p14:creationId xmlns:p14="http://schemas.microsoft.com/office/powerpoint/2010/main" val="4112289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222" b="-222"/>
            </a:stretch>
          </a:blipFill>
        </p:spPr>
      </p:sp>
      <p:grpSp>
        <p:nvGrpSpPr>
          <p:cNvPr id="3" name="Group 3"/>
          <p:cNvGrpSpPr/>
          <p:nvPr/>
        </p:nvGrpSpPr>
        <p:grpSpPr>
          <a:xfrm>
            <a:off x="-794554" y="1013171"/>
            <a:ext cx="13781107" cy="3402192"/>
            <a:chOff x="0" y="0"/>
            <a:chExt cx="58189900" cy="14365551"/>
          </a:xfrm>
        </p:grpSpPr>
        <p:sp>
          <p:nvSpPr>
            <p:cNvPr id="4" name="Freeform 4"/>
            <p:cNvSpPr/>
            <p:nvPr/>
          </p:nvSpPr>
          <p:spPr>
            <a:xfrm>
              <a:off x="72390" y="72390"/>
              <a:ext cx="58045123" cy="14220772"/>
            </a:xfrm>
            <a:custGeom>
              <a:avLst/>
              <a:gdLst/>
              <a:ahLst/>
              <a:cxnLst/>
              <a:rect l="l" t="t" r="r" b="b"/>
              <a:pathLst>
                <a:path w="58045123" h="14220772">
                  <a:moveTo>
                    <a:pt x="0" y="0"/>
                  </a:moveTo>
                  <a:lnTo>
                    <a:pt x="58045123" y="0"/>
                  </a:lnTo>
                  <a:lnTo>
                    <a:pt x="58045123" y="14220772"/>
                  </a:lnTo>
                  <a:lnTo>
                    <a:pt x="0" y="14220772"/>
                  </a:lnTo>
                  <a:lnTo>
                    <a:pt x="0" y="0"/>
                  </a:lnTo>
                  <a:close/>
                </a:path>
              </a:pathLst>
            </a:custGeom>
            <a:solidFill>
              <a:srgbClr val="025738"/>
            </a:solidFill>
          </p:spPr>
        </p:sp>
        <p:sp>
          <p:nvSpPr>
            <p:cNvPr id="5" name="Freeform 5"/>
            <p:cNvSpPr/>
            <p:nvPr/>
          </p:nvSpPr>
          <p:spPr>
            <a:xfrm>
              <a:off x="0" y="0"/>
              <a:ext cx="58189899" cy="14365551"/>
            </a:xfrm>
            <a:custGeom>
              <a:avLst/>
              <a:gdLst/>
              <a:ahLst/>
              <a:cxnLst/>
              <a:rect l="l" t="t" r="r" b="b"/>
              <a:pathLst>
                <a:path w="58189899" h="14365551">
                  <a:moveTo>
                    <a:pt x="58045121" y="14220772"/>
                  </a:moveTo>
                  <a:lnTo>
                    <a:pt x="58189899" y="14220772"/>
                  </a:lnTo>
                  <a:lnTo>
                    <a:pt x="58189899" y="14365551"/>
                  </a:lnTo>
                  <a:lnTo>
                    <a:pt x="58045121" y="14365551"/>
                  </a:lnTo>
                  <a:lnTo>
                    <a:pt x="58045121" y="14220772"/>
                  </a:lnTo>
                  <a:close/>
                  <a:moveTo>
                    <a:pt x="0" y="144780"/>
                  </a:moveTo>
                  <a:lnTo>
                    <a:pt x="144780" y="144780"/>
                  </a:lnTo>
                  <a:lnTo>
                    <a:pt x="144780" y="14220772"/>
                  </a:lnTo>
                  <a:lnTo>
                    <a:pt x="0" y="14220772"/>
                  </a:lnTo>
                  <a:lnTo>
                    <a:pt x="0" y="144780"/>
                  </a:lnTo>
                  <a:close/>
                  <a:moveTo>
                    <a:pt x="0" y="14220772"/>
                  </a:moveTo>
                  <a:lnTo>
                    <a:pt x="144780" y="14220772"/>
                  </a:lnTo>
                  <a:lnTo>
                    <a:pt x="144780" y="14365551"/>
                  </a:lnTo>
                  <a:lnTo>
                    <a:pt x="0" y="14365551"/>
                  </a:lnTo>
                  <a:lnTo>
                    <a:pt x="0" y="14220772"/>
                  </a:lnTo>
                  <a:close/>
                  <a:moveTo>
                    <a:pt x="58045121" y="144780"/>
                  </a:moveTo>
                  <a:lnTo>
                    <a:pt x="58189899" y="144780"/>
                  </a:lnTo>
                  <a:lnTo>
                    <a:pt x="58189899" y="14220772"/>
                  </a:lnTo>
                  <a:lnTo>
                    <a:pt x="58045121" y="14220772"/>
                  </a:lnTo>
                  <a:lnTo>
                    <a:pt x="58045121" y="144780"/>
                  </a:lnTo>
                  <a:close/>
                  <a:moveTo>
                    <a:pt x="144780" y="14220772"/>
                  </a:moveTo>
                  <a:lnTo>
                    <a:pt x="58045121" y="14220772"/>
                  </a:lnTo>
                  <a:lnTo>
                    <a:pt x="58045121" y="14365551"/>
                  </a:lnTo>
                  <a:lnTo>
                    <a:pt x="144780" y="14365551"/>
                  </a:lnTo>
                  <a:lnTo>
                    <a:pt x="144780" y="14220772"/>
                  </a:lnTo>
                  <a:close/>
                  <a:moveTo>
                    <a:pt x="58045121" y="0"/>
                  </a:moveTo>
                  <a:lnTo>
                    <a:pt x="58189899" y="0"/>
                  </a:lnTo>
                  <a:lnTo>
                    <a:pt x="58189899" y="144780"/>
                  </a:lnTo>
                  <a:lnTo>
                    <a:pt x="58045121" y="144780"/>
                  </a:lnTo>
                  <a:lnTo>
                    <a:pt x="58045121" y="0"/>
                  </a:lnTo>
                  <a:close/>
                  <a:moveTo>
                    <a:pt x="0" y="0"/>
                  </a:moveTo>
                  <a:lnTo>
                    <a:pt x="144780" y="0"/>
                  </a:lnTo>
                  <a:lnTo>
                    <a:pt x="144780" y="144780"/>
                  </a:lnTo>
                  <a:lnTo>
                    <a:pt x="0" y="144780"/>
                  </a:lnTo>
                  <a:lnTo>
                    <a:pt x="0" y="0"/>
                  </a:lnTo>
                  <a:close/>
                  <a:moveTo>
                    <a:pt x="144780" y="0"/>
                  </a:moveTo>
                  <a:lnTo>
                    <a:pt x="58045121" y="0"/>
                  </a:lnTo>
                  <a:lnTo>
                    <a:pt x="58045121" y="144780"/>
                  </a:lnTo>
                  <a:lnTo>
                    <a:pt x="144780" y="144780"/>
                  </a:lnTo>
                  <a:lnTo>
                    <a:pt x="144780" y="0"/>
                  </a:lnTo>
                  <a:close/>
                </a:path>
              </a:pathLst>
            </a:custGeom>
            <a:solidFill>
              <a:srgbClr val="000000"/>
            </a:solidFill>
          </p:spPr>
        </p:sp>
      </p:grpSp>
      <p:grpSp>
        <p:nvGrpSpPr>
          <p:cNvPr id="6" name="Group 6"/>
          <p:cNvGrpSpPr/>
          <p:nvPr/>
        </p:nvGrpSpPr>
        <p:grpSpPr>
          <a:xfrm>
            <a:off x="-901412" y="1247363"/>
            <a:ext cx="13994825" cy="4597466"/>
            <a:chOff x="0" y="0"/>
            <a:chExt cx="55711059" cy="11646586"/>
          </a:xfrm>
        </p:grpSpPr>
        <p:sp>
          <p:nvSpPr>
            <p:cNvPr id="7" name="Freeform 7"/>
            <p:cNvSpPr/>
            <p:nvPr/>
          </p:nvSpPr>
          <p:spPr>
            <a:xfrm>
              <a:off x="72390" y="72390"/>
              <a:ext cx="55566279" cy="11501807"/>
            </a:xfrm>
            <a:custGeom>
              <a:avLst/>
              <a:gdLst/>
              <a:ahLst/>
              <a:cxnLst/>
              <a:rect l="l" t="t" r="r" b="b"/>
              <a:pathLst>
                <a:path w="55566279" h="11501807">
                  <a:moveTo>
                    <a:pt x="0" y="0"/>
                  </a:moveTo>
                  <a:lnTo>
                    <a:pt x="55566279" y="0"/>
                  </a:lnTo>
                  <a:lnTo>
                    <a:pt x="55566279" y="11501807"/>
                  </a:lnTo>
                  <a:lnTo>
                    <a:pt x="0" y="11501807"/>
                  </a:lnTo>
                  <a:lnTo>
                    <a:pt x="0" y="0"/>
                  </a:lnTo>
                  <a:close/>
                </a:path>
              </a:pathLst>
            </a:custGeom>
            <a:solidFill>
              <a:srgbClr val="FFFFFF"/>
            </a:solidFill>
          </p:spPr>
        </p:sp>
        <p:sp>
          <p:nvSpPr>
            <p:cNvPr id="8" name="Freeform 8"/>
            <p:cNvSpPr/>
            <p:nvPr/>
          </p:nvSpPr>
          <p:spPr>
            <a:xfrm>
              <a:off x="0" y="0"/>
              <a:ext cx="55711061" cy="11646587"/>
            </a:xfrm>
            <a:custGeom>
              <a:avLst/>
              <a:gdLst/>
              <a:ahLst/>
              <a:cxnLst/>
              <a:rect l="l" t="t" r="r" b="b"/>
              <a:pathLst>
                <a:path w="55711061" h="11646587">
                  <a:moveTo>
                    <a:pt x="55566277" y="11501806"/>
                  </a:moveTo>
                  <a:lnTo>
                    <a:pt x="55711061" y="11501806"/>
                  </a:lnTo>
                  <a:lnTo>
                    <a:pt x="55711061" y="11646587"/>
                  </a:lnTo>
                  <a:lnTo>
                    <a:pt x="55566277" y="11646587"/>
                  </a:lnTo>
                  <a:lnTo>
                    <a:pt x="55566277" y="11501806"/>
                  </a:lnTo>
                  <a:close/>
                  <a:moveTo>
                    <a:pt x="0" y="144780"/>
                  </a:moveTo>
                  <a:lnTo>
                    <a:pt x="144780" y="144780"/>
                  </a:lnTo>
                  <a:lnTo>
                    <a:pt x="144780" y="11501806"/>
                  </a:lnTo>
                  <a:lnTo>
                    <a:pt x="0" y="11501806"/>
                  </a:lnTo>
                  <a:lnTo>
                    <a:pt x="0" y="144780"/>
                  </a:lnTo>
                  <a:close/>
                  <a:moveTo>
                    <a:pt x="0" y="11501806"/>
                  </a:moveTo>
                  <a:lnTo>
                    <a:pt x="144780" y="11501806"/>
                  </a:lnTo>
                  <a:lnTo>
                    <a:pt x="144780" y="11646587"/>
                  </a:lnTo>
                  <a:lnTo>
                    <a:pt x="0" y="11646587"/>
                  </a:lnTo>
                  <a:lnTo>
                    <a:pt x="0" y="11501806"/>
                  </a:lnTo>
                  <a:close/>
                  <a:moveTo>
                    <a:pt x="55566277" y="144780"/>
                  </a:moveTo>
                  <a:lnTo>
                    <a:pt x="55711061" y="144780"/>
                  </a:lnTo>
                  <a:lnTo>
                    <a:pt x="55711061" y="11501806"/>
                  </a:lnTo>
                  <a:lnTo>
                    <a:pt x="55566277" y="11501806"/>
                  </a:lnTo>
                  <a:lnTo>
                    <a:pt x="55566277" y="144780"/>
                  </a:lnTo>
                  <a:close/>
                  <a:moveTo>
                    <a:pt x="144780" y="11501806"/>
                  </a:moveTo>
                  <a:lnTo>
                    <a:pt x="55566277" y="11501806"/>
                  </a:lnTo>
                  <a:lnTo>
                    <a:pt x="55566277" y="11646587"/>
                  </a:lnTo>
                  <a:lnTo>
                    <a:pt x="144780" y="11646587"/>
                  </a:lnTo>
                  <a:lnTo>
                    <a:pt x="144780" y="11501806"/>
                  </a:lnTo>
                  <a:close/>
                  <a:moveTo>
                    <a:pt x="55566277" y="0"/>
                  </a:moveTo>
                  <a:lnTo>
                    <a:pt x="55711061" y="0"/>
                  </a:lnTo>
                  <a:lnTo>
                    <a:pt x="55711061" y="144780"/>
                  </a:lnTo>
                  <a:lnTo>
                    <a:pt x="55566277" y="144780"/>
                  </a:lnTo>
                  <a:lnTo>
                    <a:pt x="55566277" y="0"/>
                  </a:lnTo>
                  <a:close/>
                  <a:moveTo>
                    <a:pt x="0" y="0"/>
                  </a:moveTo>
                  <a:lnTo>
                    <a:pt x="144780" y="0"/>
                  </a:lnTo>
                  <a:lnTo>
                    <a:pt x="144780" y="144780"/>
                  </a:lnTo>
                  <a:lnTo>
                    <a:pt x="0" y="144780"/>
                  </a:lnTo>
                  <a:lnTo>
                    <a:pt x="0" y="0"/>
                  </a:lnTo>
                  <a:close/>
                  <a:moveTo>
                    <a:pt x="144780" y="0"/>
                  </a:moveTo>
                  <a:lnTo>
                    <a:pt x="55566277" y="0"/>
                  </a:lnTo>
                  <a:lnTo>
                    <a:pt x="55566277" y="144780"/>
                  </a:lnTo>
                  <a:lnTo>
                    <a:pt x="144780" y="144780"/>
                  </a:lnTo>
                  <a:lnTo>
                    <a:pt x="144780" y="0"/>
                  </a:lnTo>
                  <a:close/>
                </a:path>
              </a:pathLst>
            </a:custGeom>
            <a:solidFill>
              <a:srgbClr val="000000"/>
            </a:solidFill>
          </p:spPr>
        </p:sp>
      </p:grpSp>
      <p:sp>
        <p:nvSpPr>
          <p:cNvPr id="9" name="Freeform 9"/>
          <p:cNvSpPr/>
          <p:nvPr/>
        </p:nvSpPr>
        <p:spPr>
          <a:xfrm flipH="1">
            <a:off x="-432869" y="1362698"/>
            <a:ext cx="3121610" cy="5227631"/>
          </a:xfrm>
          <a:custGeom>
            <a:avLst/>
            <a:gdLst/>
            <a:ahLst/>
            <a:cxnLst/>
            <a:rect l="l" t="t" r="r" b="b"/>
            <a:pathLst>
              <a:path w="6847276" h="9054249">
                <a:moveTo>
                  <a:pt x="6847276" y="0"/>
                </a:moveTo>
                <a:lnTo>
                  <a:pt x="0" y="0"/>
                </a:lnTo>
                <a:lnTo>
                  <a:pt x="0" y="9054249"/>
                </a:lnTo>
                <a:lnTo>
                  <a:pt x="6847276" y="9054249"/>
                </a:lnTo>
                <a:lnTo>
                  <a:pt x="6847276" y="0"/>
                </a:lnTo>
                <a:close/>
              </a:path>
            </a:pathLst>
          </a:custGeom>
          <a:blipFill>
            <a:blip r:embed="rId7"/>
            <a:stretch>
              <a:fillRect/>
            </a:stretch>
          </a:blipFill>
        </p:spPr>
      </p:sp>
      <p:sp>
        <p:nvSpPr>
          <p:cNvPr id="12" name="TextBox 11">
            <a:extLst>
              <a:ext uri="{FF2B5EF4-FFF2-40B4-BE49-F238E27FC236}">
                <a16:creationId xmlns:a16="http://schemas.microsoft.com/office/drawing/2014/main" id="{54E969BC-D87D-324B-88D5-CEA773646494}"/>
              </a:ext>
            </a:extLst>
          </p:cNvPr>
          <p:cNvSpPr txBox="1"/>
          <p:nvPr/>
        </p:nvSpPr>
        <p:spPr>
          <a:xfrm>
            <a:off x="2080528" y="2058547"/>
            <a:ext cx="10067418" cy="3785652"/>
          </a:xfrm>
          <a:prstGeom prst="rect">
            <a:avLst/>
          </a:prstGeom>
          <a:noFill/>
        </p:spPr>
        <p:txBody>
          <a:bodyPr wrap="square" rtlCol="0">
            <a:spAutoFit/>
          </a:bodyPr>
          <a:lstStyle/>
          <a:p>
            <a:pPr marL="342900" indent="-342900" algn="just">
              <a:buFontTx/>
              <a:buChar char="-"/>
            </a:pPr>
            <a:r>
              <a:rPr lang="vi-VN" sz="3000" b="1" i="1" dirty="0">
                <a:latin typeface="American Typewriter" panose="02090604020004020304" pitchFamily="18" charset="77"/>
              </a:rPr>
              <a:t>Hai đội chơi, mỗi đội gồm 4 thành viên.</a:t>
            </a:r>
          </a:p>
          <a:p>
            <a:pPr marL="342900" indent="-342900" algn="just">
              <a:buFontTx/>
              <a:buChar char="-"/>
            </a:pPr>
            <a:r>
              <a:rPr lang="vi-VN" sz="3000" b="1" i="1" dirty="0">
                <a:latin typeface="American Typewriter" panose="02090604020004020304" pitchFamily="18" charset="77"/>
              </a:rPr>
              <a:t>Hai thành viên trong đội, lần lượt 1 người bốc ngẫu nhiên vật trong hộp, sau đó tìm cách diễn đạt về vai trò hoặc người sáng chế ra đồ vật đó để người kia đoán tên đồ vật là gì. </a:t>
            </a:r>
          </a:p>
          <a:p>
            <a:pPr marL="342900" indent="-342900" algn="just">
              <a:buFontTx/>
              <a:buChar char="-"/>
            </a:pPr>
            <a:r>
              <a:rPr lang="vi-VN" sz="3000" b="1" i="1" dirty="0">
                <a:latin typeface="American Typewriter" panose="02090604020004020304" pitchFamily="18" charset="77"/>
              </a:rPr>
              <a:t>Lưu ý câu diễn đạt nhắc tên đồ vật sẽ bị phạm quy. Thời gian mỗi lượt chơi là 20 giây. Mỗi lượt thắng được cộng 10 điểm.</a:t>
            </a:r>
            <a:endParaRPr lang="en-US" sz="3000" b="1" i="1" dirty="0">
              <a:latin typeface="American Typewriter" panose="02090604020004020304" pitchFamily="18" charset="77"/>
              <a:ea typeface="Cambria" panose="02040503050406030204" pitchFamily="18" charset="0"/>
            </a:endParaRPr>
          </a:p>
        </p:txBody>
      </p:sp>
      <p:sp>
        <p:nvSpPr>
          <p:cNvPr id="13" name="TextBox 8">
            <a:extLst>
              <a:ext uri="{FF2B5EF4-FFF2-40B4-BE49-F238E27FC236}">
                <a16:creationId xmlns:a16="http://schemas.microsoft.com/office/drawing/2014/main" id="{C5A08295-B40E-DC4A-A6F6-2E1DB820DB8E}"/>
              </a:ext>
            </a:extLst>
          </p:cNvPr>
          <p:cNvSpPr txBox="1"/>
          <p:nvPr/>
        </p:nvSpPr>
        <p:spPr>
          <a:xfrm>
            <a:off x="4889350" y="1199867"/>
            <a:ext cx="6451600"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chơi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Đoán</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ý</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đội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4" name="hai_doi_choi_moi_doi_gom_4_thanh_vien_hai_thanh_7727a4b0-b0fe-440d-adf5-ba2213624a62.mp3" descr="hai_doi_choi_moi_doi_gom_4_thanh_vien_hai_thanh_7727a4b0-b0fe-440d-adf5-ba2213624a62.mp3">
            <a:hlinkClick r:id="" action="ppaction://media"/>
            <a:extLst>
              <a:ext uri="{FF2B5EF4-FFF2-40B4-BE49-F238E27FC236}">
                <a16:creationId xmlns:a16="http://schemas.microsoft.com/office/drawing/2014/main" id="{FD62D585-F882-2946-9816-B3535D8FCD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34550" y="7490263"/>
            <a:ext cx="812800" cy="812800"/>
          </a:xfrm>
          <a:prstGeom prst="rect">
            <a:avLst/>
          </a:prstGeom>
        </p:spPr>
      </p:pic>
      <p:pic>
        <p:nvPicPr>
          <p:cNvPr id="15" name="HopeYou-V.A-3640547.mp3" descr="HopeYou-V.A-3640547.mp3">
            <a:hlinkClick r:id="" action="ppaction://media"/>
            <a:extLst>
              <a:ext uri="{FF2B5EF4-FFF2-40B4-BE49-F238E27FC236}">
                <a16:creationId xmlns:a16="http://schemas.microsoft.com/office/drawing/2014/main" id="{F25A5B0F-DCD3-DA45-927A-FF11487E757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74757" y="6963231"/>
            <a:ext cx="812800" cy="812800"/>
          </a:xfrm>
          <a:prstGeom prst="rect">
            <a:avLst/>
          </a:prstGeom>
        </p:spPr>
      </p:pic>
      <p:pic>
        <p:nvPicPr>
          <p:cNvPr id="11" name="Picture 10">
            <a:extLst>
              <a:ext uri="{FF2B5EF4-FFF2-40B4-BE49-F238E27FC236}">
                <a16:creationId xmlns:a16="http://schemas.microsoft.com/office/drawing/2014/main" id="{33D1B4F5-CFAB-BE4B-84F2-F0C9DB2222C5}"/>
              </a:ext>
            </a:extLst>
          </p:cNvPr>
          <p:cNvPicPr>
            <a:picLocks noChangeAspect="1"/>
          </p:cNvPicPr>
          <p:nvPr/>
        </p:nvPicPr>
        <p:blipFill>
          <a:blip r:embed="rId9">
            <a:alphaModFix amt="44000"/>
            <a:extLst>
              <a:ext uri="{28A0092B-C50C-407E-A947-70E740481C1C}">
                <a14:useLocalDpi xmlns:a14="http://schemas.microsoft.com/office/drawing/2010/main" val="0"/>
              </a:ext>
            </a:extLst>
          </a:blip>
          <a:stretch>
            <a:fillRect/>
          </a:stretch>
        </p:blipFill>
        <p:spPr>
          <a:xfrm>
            <a:off x="9314846" y="1370779"/>
            <a:ext cx="3319823" cy="3319823"/>
          </a:xfrm>
          <a:prstGeom prst="rect">
            <a:avLst/>
          </a:prstGeom>
          <a:noFill/>
        </p:spPr>
      </p:pic>
    </p:spTree>
    <p:extLst>
      <p:ext uri="{BB962C8B-B14F-4D97-AF65-F5344CB8AC3E}">
        <p14:creationId xmlns:p14="http://schemas.microsoft.com/office/powerpoint/2010/main" val="187464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65" fill="hold"/>
                                        <p:tgtEl>
                                          <p:spTgt spid="14"/>
                                        </p:tgtEl>
                                      </p:cBhvr>
                                    </p:cmd>
                                  </p:childTnLst>
                                </p:cTn>
                              </p:par>
                              <p:par>
                                <p:cTn id="7" presetID="1" presetClass="mediacall" presetSubtype="0" fill="hold" nodeType="withEffect">
                                  <p:stCondLst>
                                    <p:cond delay="0"/>
                                  </p:stCondLst>
                                  <p:childTnLst>
                                    <p:cmd type="call" cmd="playFrom(0.0)">
                                      <p:cBhvr>
                                        <p:cTn id="8" dur="121872" fill="hold"/>
                                        <p:tgtEl>
                                          <p:spTgt spid="15"/>
                                        </p:tgtEl>
                                      </p:cBhvr>
                                    </p:cmd>
                                  </p:childTnLst>
                                </p:cTn>
                              </p:par>
                            </p:childTnLst>
                          </p:cTn>
                        </p:par>
                      </p:childTnLst>
                    </p:cTn>
                  </p:par>
                  <p:par>
                    <p:cTn id="9" fill="hold">
                      <p:stCondLst>
                        <p:cond delay="indefinite"/>
                      </p:stCondLst>
                      <p:childTnLst>
                        <p:par>
                          <p:cTn id="10" fill="hold">
                            <p:stCondLst>
                              <p:cond delay="0"/>
                            </p:stCondLst>
                            <p:childTnLst>
                              <p:par>
                                <p:cTn id="11" presetID="3" presetClass="mediacall" presetSubtype="0" fill="hold" nodeType="clickEffect">
                                  <p:stCondLst>
                                    <p:cond delay="0"/>
                                  </p:stCondLst>
                                  <p:childTnLst>
                                    <p:cmd type="call" cmd="stop">
                                      <p:cBhvr>
                                        <p:cTn id="12" dur="1" fill="hold"/>
                                        <p:tgtEl>
                                          <p:spTgt spid="14"/>
                                        </p:tgtEl>
                                      </p:cBhvr>
                                    </p:cmd>
                                  </p:childTnLst>
                                </p:cTn>
                              </p:par>
                              <p:par>
                                <p:cTn id="13" presetID="3" presetClass="mediacall" presetSubtype="0" fill="hold" nodeType="withEffect">
                                  <p:stCondLst>
                                    <p:cond delay="0"/>
                                  </p:stCondLst>
                                  <p:childTnLst>
                                    <p:cmd type="call" cmd="stop">
                                      <p:cBhvr>
                                        <p:cTn id="14"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636">
                <p:cTn id="15" fill="hold" display="0">
                  <p:stCondLst>
                    <p:cond delay="indefinite"/>
                  </p:stCondLst>
                  <p:endCondLst>
                    <p:cond evt="onStopAudio" delay="0">
                      <p:tgtEl>
                        <p:sldTgt/>
                      </p:tgtEl>
                    </p:cond>
                  </p:endCondLst>
                </p:cTn>
                <p:tgtEl>
                  <p:spTgt spid="14"/>
                </p:tgtEl>
              </p:cMediaNode>
            </p:audio>
            <p:audio>
              <p:cMediaNode vol="10606">
                <p:cTn id="16"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250" r="-6250"/>
            </a:stretch>
          </a:blipFill>
        </p:spPr>
      </p:sp>
      <p:sp>
        <p:nvSpPr>
          <p:cNvPr id="3" name="Freeform 3"/>
          <p:cNvSpPr/>
          <p:nvPr/>
        </p:nvSpPr>
        <p:spPr>
          <a:xfrm>
            <a:off x="312023" y="2397527"/>
            <a:ext cx="2828556" cy="5486400"/>
          </a:xfrm>
          <a:custGeom>
            <a:avLst/>
            <a:gdLst/>
            <a:ahLst/>
            <a:cxnLst/>
            <a:rect l="l" t="t" r="r" b="b"/>
            <a:pathLst>
              <a:path w="4242834" h="8229600">
                <a:moveTo>
                  <a:pt x="0" y="0"/>
                </a:moveTo>
                <a:lnTo>
                  <a:pt x="4242834" y="0"/>
                </a:lnTo>
                <a:lnTo>
                  <a:pt x="4242834" y="8229600"/>
                </a:lnTo>
                <a:lnTo>
                  <a:pt x="0" y="8229600"/>
                </a:lnTo>
                <a:lnTo>
                  <a:pt x="0" y="0"/>
                </a:lnTo>
                <a:close/>
              </a:path>
            </a:pathLst>
          </a:custGeom>
          <a:blipFill>
            <a:blip r:embed="rId5"/>
            <a:stretch>
              <a:fillRect r="-97168"/>
            </a:stretch>
          </a:blipFill>
        </p:spPr>
      </p:sp>
      <p:sp>
        <p:nvSpPr>
          <p:cNvPr id="4" name="Freeform 4"/>
          <p:cNvSpPr/>
          <p:nvPr/>
        </p:nvSpPr>
        <p:spPr>
          <a:xfrm>
            <a:off x="9202920" y="2397527"/>
            <a:ext cx="2800794" cy="5486400"/>
          </a:xfrm>
          <a:custGeom>
            <a:avLst/>
            <a:gdLst/>
            <a:ahLst/>
            <a:cxnLst/>
            <a:rect l="l" t="t" r="r" b="b"/>
            <a:pathLst>
              <a:path w="4201191" h="8229600">
                <a:moveTo>
                  <a:pt x="0" y="0"/>
                </a:moveTo>
                <a:lnTo>
                  <a:pt x="4201190" y="0"/>
                </a:lnTo>
                <a:lnTo>
                  <a:pt x="4201190" y="8229600"/>
                </a:lnTo>
                <a:lnTo>
                  <a:pt x="0" y="8229600"/>
                </a:lnTo>
                <a:lnTo>
                  <a:pt x="0" y="0"/>
                </a:lnTo>
                <a:close/>
              </a:path>
            </a:pathLst>
          </a:custGeom>
          <a:blipFill>
            <a:blip r:embed="rId5"/>
            <a:stretch>
              <a:fillRect l="-99123"/>
            </a:stretch>
          </a:blipFill>
        </p:spPr>
      </p:sp>
      <p:sp>
        <p:nvSpPr>
          <p:cNvPr id="9" name="TextBox 8">
            <a:extLst>
              <a:ext uri="{FF2B5EF4-FFF2-40B4-BE49-F238E27FC236}">
                <a16:creationId xmlns:a16="http://schemas.microsoft.com/office/drawing/2014/main" id="{F370063D-1FF3-8046-A0EB-4A6C2957789B}"/>
              </a:ext>
            </a:extLst>
          </p:cNvPr>
          <p:cNvSpPr txBox="1"/>
          <p:nvPr/>
        </p:nvSpPr>
        <p:spPr>
          <a:xfrm>
            <a:off x="2573068" y="2105997"/>
            <a:ext cx="7707728" cy="1769715"/>
          </a:xfrm>
          <a:prstGeom prst="rect">
            <a:avLst/>
          </a:prstGeom>
          <a:noFill/>
        </p:spPr>
        <p:txBody>
          <a:bodyPr wrap="square" rtlCol="0">
            <a:spAutoFit/>
          </a:bodyPr>
          <a:lstStyle/>
          <a:p>
            <a:pPr algn="ctr"/>
            <a:r>
              <a:rPr lang="en-VN" sz="5900" b="1" dirty="0">
                <a:solidFill>
                  <a:schemeClr val="bg1"/>
                </a:solidFill>
                <a:latin typeface="Chalkduster" panose="03050602040202020205" pitchFamily="66" charset="77"/>
              </a:rPr>
              <a:t>TRÒ CHƠI</a:t>
            </a:r>
          </a:p>
          <a:p>
            <a:r>
              <a:rPr lang="en-VN" sz="5000" b="1" dirty="0">
                <a:solidFill>
                  <a:srgbClr val="FFFF00"/>
                </a:solidFill>
                <a:latin typeface="Chalkduster" panose="03050602040202020205" pitchFamily="66" charset="77"/>
              </a:rPr>
              <a:t>   </a:t>
            </a:r>
            <a:r>
              <a:rPr lang="en-VN" sz="4000" b="1" dirty="0">
                <a:solidFill>
                  <a:srgbClr val="FFFF00"/>
                </a:solidFill>
                <a:latin typeface="Chalkduster" panose="03050602040202020205" pitchFamily="66" charset="77"/>
              </a:rPr>
              <a:t>ĐOÁN Ý ĐỒNG ĐỘI</a:t>
            </a:r>
          </a:p>
        </p:txBody>
      </p:sp>
      <p:pic>
        <p:nvPicPr>
          <p:cNvPr id="5" name="retro-and-modern-quirky-129655.mp3" descr="retro-and-modern-quirky-129655.mp3">
            <a:hlinkClick r:id="" action="ppaction://media"/>
            <a:extLst>
              <a:ext uri="{FF2B5EF4-FFF2-40B4-BE49-F238E27FC236}">
                <a16:creationId xmlns:a16="http://schemas.microsoft.com/office/drawing/2014/main" id="{FBBC5A5B-FF62-E444-8319-E03BA55585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21441775">
            <a:off x="11379200" y="7185428"/>
            <a:ext cx="812800" cy="812800"/>
          </a:xfrm>
          <a:prstGeom prst="rect">
            <a:avLst/>
          </a:prstGeom>
        </p:spPr>
      </p:pic>
    </p:spTree>
    <p:extLst>
      <p:ext uri="{BB962C8B-B14F-4D97-AF65-F5344CB8AC3E}">
        <p14:creationId xmlns:p14="http://schemas.microsoft.com/office/powerpoint/2010/main" val="3196020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7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077"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7077"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7077"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3251200" y="968532"/>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51200" y="2667001"/>
            <a:ext cx="7356477" cy="1426587"/>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23"/>
          <a:stretch>
            <a:fillRect/>
          </a:stretch>
        </p:blipFill>
        <p:spPr>
          <a:xfrm>
            <a:off x="6148402" y="3629924"/>
            <a:ext cx="235326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5644" y="0"/>
            <a:ext cx="12694887"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sp>
      <p:grpSp>
        <p:nvGrpSpPr>
          <p:cNvPr id="3" name="Group 3"/>
          <p:cNvGrpSpPr/>
          <p:nvPr/>
        </p:nvGrpSpPr>
        <p:grpSpPr>
          <a:xfrm>
            <a:off x="78087" y="2504430"/>
            <a:ext cx="4709160" cy="1491664"/>
            <a:chOff x="0" y="0"/>
            <a:chExt cx="9418320" cy="2983328"/>
          </a:xfrm>
        </p:grpSpPr>
        <p:grpSp>
          <p:nvGrpSpPr>
            <p:cNvPr id="4" name="Group 4"/>
            <p:cNvGrpSpPr/>
            <p:nvPr/>
          </p:nvGrpSpPr>
          <p:grpSpPr>
            <a:xfrm>
              <a:off x="0" y="0"/>
              <a:ext cx="9418320" cy="2983328"/>
              <a:chOff x="0" y="0"/>
              <a:chExt cx="1860409" cy="589299"/>
            </a:xfrm>
          </p:grpSpPr>
          <p:sp>
            <p:nvSpPr>
              <p:cNvPr id="5" name="Freeform 5"/>
              <p:cNvSpPr/>
              <p:nvPr/>
            </p:nvSpPr>
            <p:spPr>
              <a:xfrm>
                <a:off x="0" y="0"/>
                <a:ext cx="1860409" cy="589299"/>
              </a:xfrm>
              <a:custGeom>
                <a:avLst/>
                <a:gdLst/>
                <a:ahLst/>
                <a:cxnLst/>
                <a:rect l="l" t="t" r="r" b="b"/>
                <a:pathLst>
                  <a:path w="1860409" h="589299">
                    <a:moveTo>
                      <a:pt x="55896" y="0"/>
                    </a:moveTo>
                    <a:lnTo>
                      <a:pt x="1804513" y="0"/>
                    </a:lnTo>
                    <a:cubicBezTo>
                      <a:pt x="1835383" y="0"/>
                      <a:pt x="1860409" y="25026"/>
                      <a:pt x="1860409" y="55896"/>
                    </a:cubicBezTo>
                    <a:lnTo>
                      <a:pt x="1860409" y="533403"/>
                    </a:lnTo>
                    <a:cubicBezTo>
                      <a:pt x="1860409" y="564274"/>
                      <a:pt x="1835383" y="589299"/>
                      <a:pt x="1804513" y="589299"/>
                    </a:cubicBezTo>
                    <a:lnTo>
                      <a:pt x="55896" y="589299"/>
                    </a:lnTo>
                    <a:cubicBezTo>
                      <a:pt x="25026" y="589299"/>
                      <a:pt x="0" y="564274"/>
                      <a:pt x="0" y="533403"/>
                    </a:cubicBezTo>
                    <a:lnTo>
                      <a:pt x="0" y="55896"/>
                    </a:lnTo>
                    <a:cubicBezTo>
                      <a:pt x="0" y="25026"/>
                      <a:pt x="25026" y="0"/>
                      <a:pt x="55896" y="0"/>
                    </a:cubicBezTo>
                    <a:close/>
                  </a:path>
                </a:pathLst>
              </a:custGeom>
              <a:solidFill>
                <a:srgbClr val="054E7F"/>
              </a:solidFill>
              <a:ln w="38100" cap="rnd">
                <a:solidFill>
                  <a:srgbClr val="000000"/>
                </a:solidFill>
                <a:prstDash val="lgDash"/>
                <a:round/>
              </a:ln>
            </p:spPr>
          </p:sp>
          <p:sp>
            <p:nvSpPr>
              <p:cNvPr id="6" name="TextBox 6"/>
              <p:cNvSpPr txBox="1"/>
              <p:nvPr/>
            </p:nvSpPr>
            <p:spPr>
              <a:xfrm>
                <a:off x="0" y="-104775"/>
                <a:ext cx="1860409" cy="694074"/>
              </a:xfrm>
              <a:prstGeom prst="rect">
                <a:avLst/>
              </a:prstGeom>
            </p:spPr>
            <p:txBody>
              <a:bodyPr lIns="33867" tIns="33867" rIns="33867" bIns="33867" rtlCol="0" anchor="ctr"/>
              <a:lstStyle/>
              <a:p>
                <a:pPr algn="ctr">
                  <a:lnSpc>
                    <a:spcPts val="1919"/>
                  </a:lnSpc>
                </a:pPr>
                <a:endParaRPr sz="1200"/>
              </a:p>
            </p:txBody>
          </p:sp>
        </p:grpSp>
        <p:sp>
          <p:nvSpPr>
            <p:cNvPr id="7" name="TextBox 7"/>
            <p:cNvSpPr txBox="1"/>
            <p:nvPr/>
          </p:nvSpPr>
          <p:spPr>
            <a:xfrm>
              <a:off x="395532" y="1077942"/>
              <a:ext cx="8349748" cy="1512722"/>
            </a:xfrm>
            <a:prstGeom prst="rect">
              <a:avLst/>
            </a:prstGeom>
          </p:spPr>
          <p:txBody>
            <a:bodyPr lIns="0" tIns="0" rIns="0" bIns="0" rtlCol="0" anchor="t">
              <a:spAutoFit/>
            </a:bodyPr>
            <a:lstStyle/>
            <a:p>
              <a:pPr algn="ctr">
                <a:lnSpc>
                  <a:spcPts val="5422"/>
                </a:lnSpc>
              </a:pPr>
              <a:r>
                <a:rPr lang="en-US" sz="7000" b="1" dirty="0">
                  <a:ln w="28575">
                    <a:solidFill>
                      <a:schemeClr val="bg1"/>
                    </a:solidFill>
                  </a:ln>
                  <a:solidFill>
                    <a:srgbClr val="FFFF00"/>
                  </a:solidFill>
                  <a:latin typeface="1FTV VIP Super Boys"/>
                  <a:ea typeface="1FTV VIP Super Boys"/>
                  <a:cs typeface="1FTV VIP Super Boys"/>
                  <a:sym typeface="1FTV VIP Super Boys"/>
                </a:rPr>
                <a:t>MỤC TIÊU</a:t>
              </a:r>
            </a:p>
          </p:txBody>
        </p:sp>
      </p:grpSp>
      <p:grpSp>
        <p:nvGrpSpPr>
          <p:cNvPr id="14" name="Group 14"/>
          <p:cNvGrpSpPr/>
          <p:nvPr/>
        </p:nvGrpSpPr>
        <p:grpSpPr>
          <a:xfrm>
            <a:off x="4736646" y="4960781"/>
            <a:ext cx="6548125" cy="1190862"/>
            <a:chOff x="0" y="0"/>
            <a:chExt cx="1110060" cy="616396"/>
          </a:xfrm>
        </p:grpSpPr>
        <p:sp>
          <p:nvSpPr>
            <p:cNvPr id="15" name="Freeform 15"/>
            <p:cNvSpPr/>
            <p:nvPr/>
          </p:nvSpPr>
          <p:spPr>
            <a:xfrm>
              <a:off x="0" y="0"/>
              <a:ext cx="1110061" cy="616396"/>
            </a:xfrm>
            <a:custGeom>
              <a:avLst/>
              <a:gdLst/>
              <a:ahLst/>
              <a:cxnLst/>
              <a:rect l="l" t="t" r="r" b="b"/>
              <a:pathLst>
                <a:path w="1110061" h="616396">
                  <a:moveTo>
                    <a:pt x="93680" y="0"/>
                  </a:moveTo>
                  <a:lnTo>
                    <a:pt x="1016381" y="0"/>
                  </a:lnTo>
                  <a:cubicBezTo>
                    <a:pt x="1068119" y="0"/>
                    <a:pt x="1110061" y="41942"/>
                    <a:pt x="1110061" y="93680"/>
                  </a:cubicBezTo>
                  <a:lnTo>
                    <a:pt x="1110061" y="522716"/>
                  </a:lnTo>
                  <a:cubicBezTo>
                    <a:pt x="1110061" y="574454"/>
                    <a:pt x="1068119" y="616396"/>
                    <a:pt x="1016381" y="616396"/>
                  </a:cubicBezTo>
                  <a:lnTo>
                    <a:pt x="93680" y="616396"/>
                  </a:lnTo>
                  <a:cubicBezTo>
                    <a:pt x="41942" y="616396"/>
                    <a:pt x="0" y="574454"/>
                    <a:pt x="0" y="522716"/>
                  </a:cubicBezTo>
                  <a:lnTo>
                    <a:pt x="0" y="93680"/>
                  </a:lnTo>
                  <a:cubicBezTo>
                    <a:pt x="0" y="41942"/>
                    <a:pt x="41942" y="0"/>
                    <a:pt x="93680" y="0"/>
                  </a:cubicBezTo>
                  <a:close/>
                </a:path>
              </a:pathLst>
            </a:custGeom>
            <a:solidFill>
              <a:srgbClr val="EDB0CE"/>
            </a:solidFill>
            <a:ln w="38100" cap="rnd">
              <a:solidFill>
                <a:srgbClr val="000000"/>
              </a:solidFill>
              <a:prstDash val="lgDash"/>
              <a:round/>
            </a:ln>
          </p:spPr>
        </p:sp>
        <p:sp>
          <p:nvSpPr>
            <p:cNvPr id="16" name="TextBox 16"/>
            <p:cNvSpPr txBox="1"/>
            <p:nvPr/>
          </p:nvSpPr>
          <p:spPr>
            <a:xfrm>
              <a:off x="0" y="-47625"/>
              <a:ext cx="1110060" cy="664021"/>
            </a:xfrm>
            <a:prstGeom prst="rect">
              <a:avLst/>
            </a:prstGeom>
          </p:spPr>
          <p:txBody>
            <a:bodyPr lIns="33867" tIns="33867" rIns="33867" bIns="33867" rtlCol="0" anchor="ctr"/>
            <a:lstStyle/>
            <a:p>
              <a:pPr algn="ctr">
                <a:lnSpc>
                  <a:spcPts val="2147"/>
                </a:lnSpc>
              </a:pPr>
              <a:endParaRPr sz="1200"/>
            </a:p>
          </p:txBody>
        </p:sp>
      </p:grpSp>
      <p:grpSp>
        <p:nvGrpSpPr>
          <p:cNvPr id="23" name="Group 23"/>
          <p:cNvGrpSpPr/>
          <p:nvPr/>
        </p:nvGrpSpPr>
        <p:grpSpPr>
          <a:xfrm>
            <a:off x="4598168" y="121415"/>
            <a:ext cx="6902213" cy="1786135"/>
            <a:chOff x="-123819" y="-241101"/>
            <a:chExt cx="6867891" cy="3572269"/>
          </a:xfrm>
        </p:grpSpPr>
        <p:grpSp>
          <p:nvGrpSpPr>
            <p:cNvPr id="24" name="Group 24"/>
            <p:cNvGrpSpPr/>
            <p:nvPr/>
          </p:nvGrpSpPr>
          <p:grpSpPr>
            <a:xfrm>
              <a:off x="0" y="-241101"/>
              <a:ext cx="6620254" cy="3572269"/>
              <a:chOff x="0" y="-47625"/>
              <a:chExt cx="1307704" cy="705634"/>
            </a:xfrm>
          </p:grpSpPr>
          <p:sp>
            <p:nvSpPr>
              <p:cNvPr id="25" name="Freeform 25"/>
              <p:cNvSpPr/>
              <p:nvPr/>
            </p:nvSpPr>
            <p:spPr>
              <a:xfrm>
                <a:off x="0" y="120143"/>
                <a:ext cx="1307704" cy="537866"/>
              </a:xfrm>
              <a:custGeom>
                <a:avLst/>
                <a:gdLst/>
                <a:ahLst/>
                <a:cxnLst/>
                <a:rect l="l" t="t" r="r" b="b"/>
                <a:pathLst>
                  <a:path w="1110061" h="616396">
                    <a:moveTo>
                      <a:pt x="93680" y="0"/>
                    </a:moveTo>
                    <a:lnTo>
                      <a:pt x="1016381" y="0"/>
                    </a:lnTo>
                    <a:cubicBezTo>
                      <a:pt x="1068119" y="0"/>
                      <a:pt x="1110061" y="41942"/>
                      <a:pt x="1110061" y="93680"/>
                    </a:cubicBezTo>
                    <a:lnTo>
                      <a:pt x="1110061" y="522716"/>
                    </a:lnTo>
                    <a:cubicBezTo>
                      <a:pt x="1110061" y="574454"/>
                      <a:pt x="1068119" y="616396"/>
                      <a:pt x="1016381" y="616396"/>
                    </a:cubicBezTo>
                    <a:lnTo>
                      <a:pt x="93680" y="616396"/>
                    </a:lnTo>
                    <a:cubicBezTo>
                      <a:pt x="41942" y="616396"/>
                      <a:pt x="0" y="574454"/>
                      <a:pt x="0" y="522716"/>
                    </a:cubicBezTo>
                    <a:lnTo>
                      <a:pt x="0" y="93680"/>
                    </a:lnTo>
                    <a:cubicBezTo>
                      <a:pt x="0" y="41942"/>
                      <a:pt x="41942" y="0"/>
                      <a:pt x="93680" y="0"/>
                    </a:cubicBezTo>
                    <a:close/>
                  </a:path>
                </a:pathLst>
              </a:custGeom>
              <a:solidFill>
                <a:srgbClr val="FFA751"/>
              </a:solidFill>
              <a:ln w="38100" cap="rnd">
                <a:solidFill>
                  <a:srgbClr val="000000"/>
                </a:solidFill>
                <a:prstDash val="lgDash"/>
                <a:round/>
              </a:ln>
            </p:spPr>
          </p:sp>
          <p:sp>
            <p:nvSpPr>
              <p:cNvPr id="26" name="TextBox 26"/>
              <p:cNvSpPr txBox="1"/>
              <p:nvPr/>
            </p:nvSpPr>
            <p:spPr>
              <a:xfrm>
                <a:off x="0" y="-47625"/>
                <a:ext cx="1110060" cy="664021"/>
              </a:xfrm>
              <a:prstGeom prst="rect">
                <a:avLst/>
              </a:prstGeom>
            </p:spPr>
            <p:txBody>
              <a:bodyPr lIns="33867" tIns="33867" rIns="33867" bIns="33867" rtlCol="0" anchor="ctr"/>
              <a:lstStyle/>
              <a:p>
                <a:pPr algn="ctr">
                  <a:lnSpc>
                    <a:spcPts val="2147"/>
                  </a:lnSpc>
                </a:pPr>
                <a:endParaRPr sz="1200"/>
              </a:p>
            </p:txBody>
          </p:sp>
        </p:grpSp>
        <p:sp>
          <p:nvSpPr>
            <p:cNvPr id="27" name="TextBox 27"/>
            <p:cNvSpPr txBox="1"/>
            <p:nvPr/>
          </p:nvSpPr>
          <p:spPr>
            <a:xfrm>
              <a:off x="-123819" y="1169415"/>
              <a:ext cx="6867891" cy="2052613"/>
            </a:xfrm>
            <a:prstGeom prst="rect">
              <a:avLst/>
            </a:prstGeom>
          </p:spPr>
          <p:txBody>
            <a:bodyPr wrap="square" lIns="0" tIns="0" rIns="0" bIns="0" rtlCol="0" anchor="t">
              <a:spAutoFit/>
            </a:bodyPr>
            <a:lstStyle/>
            <a:p>
              <a:pPr algn="ctr">
                <a:lnSpc>
                  <a:spcPts val="4022"/>
                </a:lnSpc>
              </a:pPr>
              <a:r>
                <a:rPr lang="en-US" sz="3800" b="1" dirty="0" err="1">
                  <a:solidFill>
                    <a:srgbClr val="000000"/>
                  </a:solidFill>
                  <a:latin typeface="Calistoga"/>
                  <a:ea typeface="Calistoga"/>
                  <a:cs typeface="Calistoga"/>
                  <a:sym typeface="Calistoga"/>
                </a:rPr>
                <a:t>Nêu</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được</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một</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số</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đức</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tính</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cần</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có</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để</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trở</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thành</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nhà</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sáng</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chế</a:t>
              </a:r>
              <a:endParaRPr lang="en-US" sz="3800" b="1" dirty="0">
                <a:solidFill>
                  <a:srgbClr val="000000"/>
                </a:solidFill>
                <a:latin typeface="Calistoga"/>
                <a:ea typeface="Calistoga"/>
                <a:cs typeface="Calistoga"/>
                <a:sym typeface="Calistoga"/>
              </a:endParaRPr>
            </a:p>
          </p:txBody>
        </p:sp>
      </p:grpSp>
      <p:grpSp>
        <p:nvGrpSpPr>
          <p:cNvPr id="29" name="Group 29"/>
          <p:cNvGrpSpPr/>
          <p:nvPr/>
        </p:nvGrpSpPr>
        <p:grpSpPr>
          <a:xfrm>
            <a:off x="5321172" y="2634071"/>
            <a:ext cx="5780495" cy="1680802"/>
            <a:chOff x="0" y="-47625"/>
            <a:chExt cx="1110061" cy="664021"/>
          </a:xfrm>
        </p:grpSpPr>
        <p:sp>
          <p:nvSpPr>
            <p:cNvPr id="30" name="Freeform 30"/>
            <p:cNvSpPr/>
            <p:nvPr/>
          </p:nvSpPr>
          <p:spPr>
            <a:xfrm>
              <a:off x="0" y="0"/>
              <a:ext cx="1110061" cy="495838"/>
            </a:xfrm>
            <a:custGeom>
              <a:avLst/>
              <a:gdLst/>
              <a:ahLst/>
              <a:cxnLst/>
              <a:rect l="l" t="t" r="r" b="b"/>
              <a:pathLst>
                <a:path w="1110061" h="616396">
                  <a:moveTo>
                    <a:pt x="93680" y="0"/>
                  </a:moveTo>
                  <a:lnTo>
                    <a:pt x="1016381" y="0"/>
                  </a:lnTo>
                  <a:cubicBezTo>
                    <a:pt x="1068119" y="0"/>
                    <a:pt x="1110061" y="41942"/>
                    <a:pt x="1110061" y="93680"/>
                  </a:cubicBezTo>
                  <a:lnTo>
                    <a:pt x="1110061" y="522716"/>
                  </a:lnTo>
                  <a:cubicBezTo>
                    <a:pt x="1110061" y="574454"/>
                    <a:pt x="1068119" y="616396"/>
                    <a:pt x="1016381" y="616396"/>
                  </a:cubicBezTo>
                  <a:lnTo>
                    <a:pt x="93680" y="616396"/>
                  </a:lnTo>
                  <a:cubicBezTo>
                    <a:pt x="41942" y="616396"/>
                    <a:pt x="0" y="574454"/>
                    <a:pt x="0" y="522716"/>
                  </a:cubicBezTo>
                  <a:lnTo>
                    <a:pt x="0" y="93680"/>
                  </a:lnTo>
                  <a:cubicBezTo>
                    <a:pt x="0" y="41942"/>
                    <a:pt x="41942" y="0"/>
                    <a:pt x="93680" y="0"/>
                  </a:cubicBezTo>
                  <a:close/>
                </a:path>
              </a:pathLst>
            </a:custGeom>
            <a:solidFill>
              <a:srgbClr val="5CE1E6"/>
            </a:solidFill>
            <a:ln w="38100" cap="rnd">
              <a:solidFill>
                <a:srgbClr val="000000"/>
              </a:solidFill>
              <a:prstDash val="lgDash"/>
              <a:round/>
            </a:ln>
          </p:spPr>
        </p:sp>
        <p:sp>
          <p:nvSpPr>
            <p:cNvPr id="31" name="TextBox 31"/>
            <p:cNvSpPr txBox="1"/>
            <p:nvPr/>
          </p:nvSpPr>
          <p:spPr>
            <a:xfrm>
              <a:off x="0" y="-47625"/>
              <a:ext cx="1110060" cy="664021"/>
            </a:xfrm>
            <a:prstGeom prst="rect">
              <a:avLst/>
            </a:prstGeom>
          </p:spPr>
          <p:txBody>
            <a:bodyPr lIns="33867" tIns="33867" rIns="33867" bIns="33867" rtlCol="0" anchor="ctr"/>
            <a:lstStyle/>
            <a:p>
              <a:pPr algn="ctr">
                <a:lnSpc>
                  <a:spcPts val="2147"/>
                </a:lnSpc>
              </a:pPr>
              <a:endParaRPr sz="1200"/>
            </a:p>
          </p:txBody>
        </p:sp>
      </p:grpSp>
      <p:sp>
        <p:nvSpPr>
          <p:cNvPr id="39" name="Freeform 39"/>
          <p:cNvSpPr/>
          <p:nvPr/>
        </p:nvSpPr>
        <p:spPr>
          <a:xfrm rot="6491638" flipV="1">
            <a:off x="3325496" y="1529833"/>
            <a:ext cx="1392424" cy="707716"/>
          </a:xfrm>
          <a:custGeom>
            <a:avLst/>
            <a:gdLst/>
            <a:ahLst/>
            <a:cxnLst/>
            <a:rect l="l" t="t" r="r" b="b"/>
            <a:pathLst>
              <a:path w="2088636" h="1049540">
                <a:moveTo>
                  <a:pt x="0" y="1049539"/>
                </a:moveTo>
                <a:lnTo>
                  <a:pt x="2088637" y="1049539"/>
                </a:lnTo>
                <a:lnTo>
                  <a:pt x="2088637" y="0"/>
                </a:lnTo>
                <a:lnTo>
                  <a:pt x="0" y="0"/>
                </a:lnTo>
                <a:lnTo>
                  <a:pt x="0" y="104953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1" name="Freeform 41"/>
          <p:cNvSpPr/>
          <p:nvPr/>
        </p:nvSpPr>
        <p:spPr>
          <a:xfrm rot="8884564" flipV="1">
            <a:off x="4326997" y="2970683"/>
            <a:ext cx="781023" cy="392464"/>
          </a:xfrm>
          <a:custGeom>
            <a:avLst/>
            <a:gdLst/>
            <a:ahLst/>
            <a:cxnLst/>
            <a:rect l="l" t="t" r="r" b="b"/>
            <a:pathLst>
              <a:path w="1171535" h="588696">
                <a:moveTo>
                  <a:pt x="0" y="588696"/>
                </a:moveTo>
                <a:lnTo>
                  <a:pt x="1171535" y="588696"/>
                </a:lnTo>
                <a:lnTo>
                  <a:pt x="1171535" y="0"/>
                </a:lnTo>
                <a:lnTo>
                  <a:pt x="0" y="0"/>
                </a:lnTo>
                <a:lnTo>
                  <a:pt x="0" y="58869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2" name="Freeform 42"/>
          <p:cNvSpPr/>
          <p:nvPr/>
        </p:nvSpPr>
        <p:spPr>
          <a:xfrm rot="-5896973">
            <a:off x="3139589" y="4324449"/>
            <a:ext cx="1392424" cy="699693"/>
          </a:xfrm>
          <a:custGeom>
            <a:avLst/>
            <a:gdLst/>
            <a:ahLst/>
            <a:cxnLst/>
            <a:rect l="l" t="t" r="r" b="b"/>
            <a:pathLst>
              <a:path w="2088636" h="1049540">
                <a:moveTo>
                  <a:pt x="0" y="0"/>
                </a:moveTo>
                <a:lnTo>
                  <a:pt x="2088637" y="0"/>
                </a:lnTo>
                <a:lnTo>
                  <a:pt x="2088637" y="1049540"/>
                </a:lnTo>
                <a:lnTo>
                  <a:pt x="0" y="10495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4" name="TextBox 27"/>
          <p:cNvSpPr txBox="1"/>
          <p:nvPr/>
        </p:nvSpPr>
        <p:spPr>
          <a:xfrm>
            <a:off x="5435882" y="2925977"/>
            <a:ext cx="5630604" cy="1026307"/>
          </a:xfrm>
          <a:prstGeom prst="rect">
            <a:avLst/>
          </a:prstGeom>
        </p:spPr>
        <p:txBody>
          <a:bodyPr wrap="square" lIns="0" tIns="0" rIns="0" bIns="0" rtlCol="0" anchor="t">
            <a:spAutoFit/>
          </a:bodyPr>
          <a:lstStyle/>
          <a:p>
            <a:pPr algn="ctr">
              <a:lnSpc>
                <a:spcPts val="4022"/>
              </a:lnSpc>
            </a:pPr>
            <a:r>
              <a:rPr lang="en-US" sz="3800" b="1" dirty="0" err="1">
                <a:solidFill>
                  <a:srgbClr val="000000"/>
                </a:solidFill>
                <a:latin typeface="Calistoga"/>
                <a:ea typeface="Calistoga"/>
                <a:cs typeface="Calistoga"/>
                <a:sym typeface="Calistoga"/>
              </a:rPr>
              <a:t>Lập</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kế</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hoạch</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rèn</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luyện</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một</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trong</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những</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đức</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tính</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đó</a:t>
            </a:r>
            <a:endParaRPr lang="en-US" sz="3800" b="1" dirty="0">
              <a:solidFill>
                <a:srgbClr val="000000"/>
              </a:solidFill>
              <a:latin typeface="Calistoga"/>
              <a:ea typeface="Calistoga"/>
              <a:cs typeface="Calistoga"/>
              <a:sym typeface="Calistoga"/>
            </a:endParaRPr>
          </a:p>
        </p:txBody>
      </p:sp>
      <p:sp>
        <p:nvSpPr>
          <p:cNvPr id="45" name="TextBox 27"/>
          <p:cNvSpPr txBox="1"/>
          <p:nvPr/>
        </p:nvSpPr>
        <p:spPr>
          <a:xfrm>
            <a:off x="4959484" y="5263824"/>
            <a:ext cx="6142178" cy="584775"/>
          </a:xfrm>
          <a:prstGeom prst="rect">
            <a:avLst/>
          </a:prstGeom>
        </p:spPr>
        <p:txBody>
          <a:bodyPr wrap="square" lIns="0" tIns="0" rIns="0" bIns="0" rtlCol="0" anchor="t">
            <a:spAutoFit/>
          </a:bodyPr>
          <a:lstStyle/>
          <a:p>
            <a:pPr algn="ctr"/>
            <a:r>
              <a:rPr lang="en-US" sz="3800" b="1" dirty="0" err="1">
                <a:solidFill>
                  <a:srgbClr val="000000"/>
                </a:solidFill>
                <a:latin typeface="Calistoga"/>
                <a:ea typeface="Calistoga"/>
                <a:cs typeface="Calistoga"/>
                <a:sym typeface="Calistoga"/>
              </a:rPr>
              <a:t>Trưng</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bày</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sản</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phẩm</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sáng</a:t>
            </a:r>
            <a:r>
              <a:rPr lang="en-US" sz="3800" b="1" dirty="0">
                <a:solidFill>
                  <a:srgbClr val="000000"/>
                </a:solidFill>
                <a:latin typeface="Calistoga"/>
                <a:ea typeface="Calistoga"/>
                <a:cs typeface="Calistoga"/>
                <a:sym typeface="Calistoga"/>
              </a:rPr>
              <a:t> </a:t>
            </a:r>
            <a:r>
              <a:rPr lang="en-US" sz="3800" b="1" dirty="0" err="1">
                <a:solidFill>
                  <a:srgbClr val="000000"/>
                </a:solidFill>
                <a:latin typeface="Calistoga"/>
                <a:ea typeface="Calistoga"/>
                <a:cs typeface="Calistoga"/>
                <a:sym typeface="Calistoga"/>
              </a:rPr>
              <a:t>chế</a:t>
            </a:r>
            <a:endParaRPr lang="en-US" sz="3800" b="1" dirty="0">
              <a:solidFill>
                <a:srgbClr val="000000"/>
              </a:solidFill>
              <a:latin typeface="Calistoga"/>
              <a:ea typeface="Calistoga"/>
              <a:cs typeface="Calistoga"/>
              <a:sym typeface="Calistog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6">
              <a:extLst>
                <a:ext uri="{96DAC541-7B7A-43D3-8B79-37D633B846F1}">
                  <asvg:svgBlip xmlns:asvg="http://schemas.microsoft.com/office/drawing/2016/SVG/main" r:embed="rId7"/>
                </a:ext>
              </a:extLst>
            </a:blip>
            <a:stretch>
              <a:fillRect l="-19507" r="-79400" b="-163867"/>
            </a:stretch>
          </a:blipFill>
        </p:spPr>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0" name="Picture 9">
            <a:extLst>
              <a:ext uri="{FF2B5EF4-FFF2-40B4-BE49-F238E27FC236}">
                <a16:creationId xmlns:a16="http://schemas.microsoft.com/office/drawing/2014/main" id="{FD7E2DBF-CD61-3D42-AA67-4848EF32C790}"/>
              </a:ext>
            </a:extLst>
          </p:cNvPr>
          <p:cNvPicPr>
            <a:picLocks noChangeAspect="1"/>
          </p:cNvPicPr>
          <p:nvPr/>
        </p:nvPicPr>
        <p:blipFill>
          <a:blip r:embed="rId12"/>
          <a:stretch>
            <a:fillRect/>
          </a:stretch>
        </p:blipFill>
        <p:spPr>
          <a:xfrm>
            <a:off x="-1218921" y="48505"/>
            <a:ext cx="13410921" cy="7301162"/>
          </a:xfrm>
          <a:prstGeom prst="rect">
            <a:avLst/>
          </a:prstGeom>
        </p:spPr>
      </p:pic>
      <p:sp>
        <p:nvSpPr>
          <p:cNvPr id="4" name="Freeform 4"/>
          <p:cNvSpPr/>
          <p:nvPr/>
        </p:nvSpPr>
        <p:spPr>
          <a:xfrm>
            <a:off x="6816058" y="-14218"/>
            <a:ext cx="5971912" cy="2462729"/>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5879433" y="678537"/>
            <a:ext cx="7294464" cy="1138773"/>
          </a:xfrm>
          <a:prstGeom prst="rect">
            <a:avLst/>
          </a:prstGeom>
        </p:spPr>
        <p:txBody>
          <a:bodyPr wrap="square" lIns="0" tIns="0" rIns="0" bIns="0" rtlCol="0" anchor="t">
            <a:spAutoFit/>
          </a:bodyPr>
          <a:lstStyle/>
          <a:p>
            <a:pPr lvl="0" algn="ctr" defTabSz="609630"/>
            <a:r>
              <a:rPr lang="en-US" sz="3700" b="1" i="1" dirty="0">
                <a:solidFill>
                  <a:srgbClr val="002060"/>
                </a:solidFill>
              </a:rPr>
              <a:t>MỘT SỐ ĐỨC TÍNH CẦN CÓ </a:t>
            </a:r>
          </a:p>
          <a:p>
            <a:pPr lvl="0" algn="ctr" defTabSz="609630"/>
            <a:r>
              <a:rPr lang="en-US" sz="3700" b="1" i="1" dirty="0">
                <a:solidFill>
                  <a:srgbClr val="002060"/>
                </a:solidFill>
              </a:rPr>
              <a:t>CỦA MỘT NHÀ SÁNG CHẾ</a:t>
            </a:r>
            <a:endParaRPr kumimoji="0" lang="en-US" sz="3700" b="1" i="1" u="none" strike="noStrike" kern="1200" cap="none" spc="0" normalizeH="0" baseline="0" noProof="0" dirty="0">
              <a:ln>
                <a:noFill/>
              </a:ln>
              <a:solidFill>
                <a:srgbClr val="002060"/>
              </a:solidFill>
              <a:effectLst/>
              <a:uLnTx/>
              <a:uFillTx/>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59910" y="183705"/>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253224"/>
            <a:ext cx="11023600" cy="1330639"/>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27284" y="224243"/>
            <a:ext cx="11897958" cy="1528560"/>
          </a:xfrm>
          <a:prstGeom prst="rect">
            <a:avLst/>
          </a:prstGeom>
          <a:noFill/>
        </p:spPr>
        <p:txBody>
          <a:bodyPr wrap="square" rtlCol="0">
            <a:spAutoFit/>
          </a:bodyPr>
          <a:lstStyle/>
          <a:p>
            <a:pPr lvl="0" algn="ctr" defTabSz="609630"/>
            <a:r>
              <a:rPr lang="vi-VN" sz="3000" b="1" dirty="0">
                <a:solidFill>
                  <a:srgbClr val="FFFF00"/>
                </a:solidFill>
                <a:latin typeface="Calibri" panose="020F0502020204030204" pitchFamily="34" charset="0"/>
                <a:cs typeface="Calibri" panose="020F0502020204030204" pitchFamily="34" charset="0"/>
              </a:rPr>
              <a:t>THẢO LUẬN NHÓM 6</a:t>
            </a:r>
          </a:p>
          <a:p>
            <a:pPr lvl="0" algn="ctr" defTabSz="609630"/>
            <a:r>
              <a:rPr lang="vi-VN" sz="3000" b="1" dirty="0">
                <a:solidFill>
                  <a:prstClr val="white"/>
                </a:solidFill>
                <a:latin typeface="Calibri" panose="020F0502020204030204" pitchFamily="34" charset="0"/>
                <a:cs typeface="Calibri" panose="020F0502020204030204" pitchFamily="34" charset="0"/>
              </a:rPr>
              <a:t>Khoanh tròn trước những thẻ mô tả đức tính cần có để trở thành </a:t>
            </a:r>
          </a:p>
          <a:p>
            <a:pPr lvl="0" algn="ctr" defTabSz="609630"/>
            <a:r>
              <a:rPr lang="vi-VN" sz="3000" b="1" dirty="0">
                <a:solidFill>
                  <a:prstClr val="white"/>
                </a:solidFill>
                <a:latin typeface="Calibri" panose="020F0502020204030204" pitchFamily="34" charset="0"/>
                <a:cs typeface="Calibri" panose="020F0502020204030204" pitchFamily="34" charset="0"/>
              </a:rPr>
              <a:t>nhà sáng chế trong các thẻ dưới đây.</a:t>
            </a:r>
            <a:endParaRPr kumimoji="0" lang="en-US" sz="3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8" name="Rounded Rectangle 17">
            <a:extLst>
              <a:ext uri="{FF2B5EF4-FFF2-40B4-BE49-F238E27FC236}">
                <a16:creationId xmlns:a16="http://schemas.microsoft.com/office/drawing/2014/main" id="{D3001B47-AE57-6A4B-AD36-21E6DC6D86A6}"/>
              </a:ext>
            </a:extLst>
          </p:cNvPr>
          <p:cNvSpPr/>
          <p:nvPr/>
        </p:nvSpPr>
        <p:spPr>
          <a:xfrm>
            <a:off x="381867" y="2915438"/>
            <a:ext cx="3523160" cy="5878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ounded Rectangle 19">
            <a:extLst>
              <a:ext uri="{FF2B5EF4-FFF2-40B4-BE49-F238E27FC236}">
                <a16:creationId xmlns:a16="http://schemas.microsoft.com/office/drawing/2014/main" id="{4182DA03-0D77-864C-BA24-3F04FF607142}"/>
              </a:ext>
            </a:extLst>
          </p:cNvPr>
          <p:cNvSpPr/>
          <p:nvPr/>
        </p:nvSpPr>
        <p:spPr>
          <a:xfrm>
            <a:off x="382918" y="4055050"/>
            <a:ext cx="3522110" cy="5878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ounded Rectangle 20">
            <a:extLst>
              <a:ext uri="{FF2B5EF4-FFF2-40B4-BE49-F238E27FC236}">
                <a16:creationId xmlns:a16="http://schemas.microsoft.com/office/drawing/2014/main" id="{60F8DB4D-806F-4245-A171-A4FA72A0E042}"/>
              </a:ext>
            </a:extLst>
          </p:cNvPr>
          <p:cNvSpPr/>
          <p:nvPr/>
        </p:nvSpPr>
        <p:spPr>
          <a:xfrm>
            <a:off x="362356" y="5240360"/>
            <a:ext cx="3542671" cy="58781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2FC75693-03D8-904C-98A6-F61339CCE8AF}"/>
              </a:ext>
            </a:extLst>
          </p:cNvPr>
          <p:cNvSpPr txBox="1"/>
          <p:nvPr/>
        </p:nvSpPr>
        <p:spPr>
          <a:xfrm>
            <a:off x="679459" y="4053528"/>
            <a:ext cx="3168002" cy="553998"/>
          </a:xfrm>
          <a:prstGeom prst="rect">
            <a:avLst/>
          </a:prstGeom>
          <a:noFill/>
        </p:spPr>
        <p:txBody>
          <a:bodyPr wrap="square" rtlCol="0">
            <a:spAutoFit/>
          </a:bodyPr>
          <a:lstStyle/>
          <a:p>
            <a:r>
              <a:rPr lang="en-VN" sz="3000" b="1" dirty="0"/>
              <a:t>C</a:t>
            </a:r>
            <a:r>
              <a:rPr lang="en-US" sz="3000" b="1" dirty="0"/>
              <a:t>h</a:t>
            </a:r>
            <a:r>
              <a:rPr lang="en-VN" sz="3000" b="1" dirty="0"/>
              <a:t>ịu khó quan sát</a:t>
            </a:r>
          </a:p>
        </p:txBody>
      </p:sp>
      <p:sp>
        <p:nvSpPr>
          <p:cNvPr id="27" name="TextBox 26">
            <a:extLst>
              <a:ext uri="{FF2B5EF4-FFF2-40B4-BE49-F238E27FC236}">
                <a16:creationId xmlns:a16="http://schemas.microsoft.com/office/drawing/2014/main" id="{8E465773-A061-954C-A2E8-CCD2E5FF20D4}"/>
              </a:ext>
            </a:extLst>
          </p:cNvPr>
          <p:cNvSpPr txBox="1"/>
          <p:nvPr/>
        </p:nvSpPr>
        <p:spPr>
          <a:xfrm>
            <a:off x="549690" y="2915438"/>
            <a:ext cx="3168002" cy="553998"/>
          </a:xfrm>
          <a:prstGeom prst="rect">
            <a:avLst/>
          </a:prstGeom>
          <a:noFill/>
        </p:spPr>
        <p:txBody>
          <a:bodyPr wrap="square" rtlCol="0">
            <a:spAutoFit/>
          </a:bodyPr>
          <a:lstStyle/>
          <a:p>
            <a:r>
              <a:rPr lang="vi-VN" sz="3000" b="1" dirty="0"/>
              <a:t>Tò mò khoa học</a:t>
            </a:r>
            <a:endParaRPr lang="en-VN" sz="3000" b="1" dirty="0"/>
          </a:p>
        </p:txBody>
      </p:sp>
      <p:sp>
        <p:nvSpPr>
          <p:cNvPr id="28" name="TextBox 27">
            <a:extLst>
              <a:ext uri="{FF2B5EF4-FFF2-40B4-BE49-F238E27FC236}">
                <a16:creationId xmlns:a16="http://schemas.microsoft.com/office/drawing/2014/main" id="{636D1932-D68E-234C-9E86-823534F3BF6F}"/>
              </a:ext>
            </a:extLst>
          </p:cNvPr>
          <p:cNvSpPr txBox="1"/>
          <p:nvPr/>
        </p:nvSpPr>
        <p:spPr>
          <a:xfrm>
            <a:off x="1268362" y="5271112"/>
            <a:ext cx="3168002" cy="553998"/>
          </a:xfrm>
          <a:prstGeom prst="rect">
            <a:avLst/>
          </a:prstGeom>
          <a:noFill/>
        </p:spPr>
        <p:txBody>
          <a:bodyPr wrap="square" rtlCol="0">
            <a:spAutoFit/>
          </a:bodyPr>
          <a:lstStyle/>
          <a:p>
            <a:r>
              <a:rPr lang="en-VN" sz="3000" b="1" dirty="0"/>
              <a:t>C</a:t>
            </a:r>
            <a:r>
              <a:rPr lang="en-US" sz="3000" b="1" dirty="0"/>
              <a:t>h</a:t>
            </a:r>
            <a:r>
              <a:rPr lang="en-VN" sz="3000" b="1" dirty="0"/>
              <a:t>ăm chỉ</a:t>
            </a:r>
          </a:p>
        </p:txBody>
      </p:sp>
      <p:sp>
        <p:nvSpPr>
          <p:cNvPr id="30" name="Rounded Rectangle 29">
            <a:extLst>
              <a:ext uri="{FF2B5EF4-FFF2-40B4-BE49-F238E27FC236}">
                <a16:creationId xmlns:a16="http://schemas.microsoft.com/office/drawing/2014/main" id="{B518A283-5A96-3049-B433-7D33F6324914}"/>
              </a:ext>
            </a:extLst>
          </p:cNvPr>
          <p:cNvSpPr/>
          <p:nvPr/>
        </p:nvSpPr>
        <p:spPr>
          <a:xfrm>
            <a:off x="4118752" y="2369769"/>
            <a:ext cx="3523160" cy="58781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TextBox 28">
            <a:extLst>
              <a:ext uri="{FF2B5EF4-FFF2-40B4-BE49-F238E27FC236}">
                <a16:creationId xmlns:a16="http://schemas.microsoft.com/office/drawing/2014/main" id="{D1497738-C9E3-1D48-A55A-C70F5F18AB29}"/>
              </a:ext>
            </a:extLst>
          </p:cNvPr>
          <p:cNvSpPr txBox="1"/>
          <p:nvPr/>
        </p:nvSpPr>
        <p:spPr>
          <a:xfrm>
            <a:off x="5030903" y="2384189"/>
            <a:ext cx="3168002" cy="553998"/>
          </a:xfrm>
          <a:prstGeom prst="rect">
            <a:avLst/>
          </a:prstGeom>
          <a:noFill/>
        </p:spPr>
        <p:txBody>
          <a:bodyPr wrap="square" rtlCol="0">
            <a:spAutoFit/>
          </a:bodyPr>
          <a:lstStyle/>
          <a:p>
            <a:r>
              <a:rPr lang="vi-VN" sz="3000" b="1" dirty="0"/>
              <a:t>Đam mê</a:t>
            </a:r>
            <a:endParaRPr lang="en-VN" sz="3000" b="1" dirty="0"/>
          </a:p>
        </p:txBody>
      </p:sp>
      <p:sp>
        <p:nvSpPr>
          <p:cNvPr id="31" name="Rounded Rectangle 30">
            <a:extLst>
              <a:ext uri="{FF2B5EF4-FFF2-40B4-BE49-F238E27FC236}">
                <a16:creationId xmlns:a16="http://schemas.microsoft.com/office/drawing/2014/main" id="{EF36705C-529C-A14A-B524-C2676DB7BF90}"/>
              </a:ext>
            </a:extLst>
          </p:cNvPr>
          <p:cNvSpPr/>
          <p:nvPr/>
        </p:nvSpPr>
        <p:spPr>
          <a:xfrm>
            <a:off x="4132869" y="3553363"/>
            <a:ext cx="3523160" cy="587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TextBox 31">
            <a:extLst>
              <a:ext uri="{FF2B5EF4-FFF2-40B4-BE49-F238E27FC236}">
                <a16:creationId xmlns:a16="http://schemas.microsoft.com/office/drawing/2014/main" id="{6F51D443-83C3-E841-A9D2-88CE3834A65A}"/>
              </a:ext>
            </a:extLst>
          </p:cNvPr>
          <p:cNvSpPr txBox="1"/>
          <p:nvPr/>
        </p:nvSpPr>
        <p:spPr>
          <a:xfrm>
            <a:off x="4077526" y="3557183"/>
            <a:ext cx="3935822" cy="553998"/>
          </a:xfrm>
          <a:prstGeom prst="rect">
            <a:avLst/>
          </a:prstGeom>
          <a:noFill/>
        </p:spPr>
        <p:txBody>
          <a:bodyPr wrap="square" rtlCol="0">
            <a:spAutoFit/>
          </a:bodyPr>
          <a:lstStyle/>
          <a:p>
            <a:r>
              <a:rPr lang="vi-VN" sz="2900" b="1" dirty="0"/>
              <a:t>Không ngại thất bại</a:t>
            </a:r>
            <a:endParaRPr lang="en-VN" sz="2900" b="1" dirty="0"/>
          </a:p>
        </p:txBody>
      </p:sp>
      <p:sp>
        <p:nvSpPr>
          <p:cNvPr id="34" name="Rounded Rectangle 33">
            <a:extLst>
              <a:ext uri="{FF2B5EF4-FFF2-40B4-BE49-F238E27FC236}">
                <a16:creationId xmlns:a16="http://schemas.microsoft.com/office/drawing/2014/main" id="{B7502255-2670-734C-B689-3BFEBF40D4D4}"/>
              </a:ext>
            </a:extLst>
          </p:cNvPr>
          <p:cNvSpPr/>
          <p:nvPr/>
        </p:nvSpPr>
        <p:spPr>
          <a:xfrm>
            <a:off x="4145576" y="4758663"/>
            <a:ext cx="3523160" cy="587815"/>
          </a:xfrm>
          <a:prstGeom prst="roundRect">
            <a:avLst/>
          </a:prstGeom>
          <a:solidFill>
            <a:srgbClr val="E86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TextBox 32">
            <a:extLst>
              <a:ext uri="{FF2B5EF4-FFF2-40B4-BE49-F238E27FC236}">
                <a16:creationId xmlns:a16="http://schemas.microsoft.com/office/drawing/2014/main" id="{2BC7ACCF-41DC-2246-BA42-CAACCFDC6079}"/>
              </a:ext>
            </a:extLst>
          </p:cNvPr>
          <p:cNvSpPr txBox="1"/>
          <p:nvPr/>
        </p:nvSpPr>
        <p:spPr>
          <a:xfrm>
            <a:off x="5029152" y="4775571"/>
            <a:ext cx="3168002" cy="553998"/>
          </a:xfrm>
          <a:prstGeom prst="rect">
            <a:avLst/>
          </a:prstGeom>
          <a:noFill/>
        </p:spPr>
        <p:txBody>
          <a:bodyPr wrap="square" rtlCol="0">
            <a:spAutoFit/>
          </a:bodyPr>
          <a:lstStyle/>
          <a:p>
            <a:r>
              <a:rPr lang="vi-VN" sz="3000" b="1" dirty="0"/>
              <a:t>Nóng vội</a:t>
            </a:r>
            <a:endParaRPr lang="en-VN" sz="3000" b="1" dirty="0"/>
          </a:p>
        </p:txBody>
      </p:sp>
      <p:sp>
        <p:nvSpPr>
          <p:cNvPr id="35" name="Rounded Rectangle 34">
            <a:extLst>
              <a:ext uri="{FF2B5EF4-FFF2-40B4-BE49-F238E27FC236}">
                <a16:creationId xmlns:a16="http://schemas.microsoft.com/office/drawing/2014/main" id="{82284850-B4B5-2842-ACE3-FFE040C0D6F0}"/>
              </a:ext>
            </a:extLst>
          </p:cNvPr>
          <p:cNvSpPr/>
          <p:nvPr/>
        </p:nvSpPr>
        <p:spPr>
          <a:xfrm>
            <a:off x="7965278" y="1731631"/>
            <a:ext cx="3523160" cy="58781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Rounded Rectangle 35">
            <a:extLst>
              <a:ext uri="{FF2B5EF4-FFF2-40B4-BE49-F238E27FC236}">
                <a16:creationId xmlns:a16="http://schemas.microsoft.com/office/drawing/2014/main" id="{7F237813-E9F4-DF49-B0C8-A274EF977A97}"/>
              </a:ext>
            </a:extLst>
          </p:cNvPr>
          <p:cNvSpPr/>
          <p:nvPr/>
        </p:nvSpPr>
        <p:spPr>
          <a:xfrm>
            <a:off x="7952013" y="2841185"/>
            <a:ext cx="3523160" cy="58781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7" name="Rounded Rectangle 36">
            <a:extLst>
              <a:ext uri="{FF2B5EF4-FFF2-40B4-BE49-F238E27FC236}">
                <a16:creationId xmlns:a16="http://schemas.microsoft.com/office/drawing/2014/main" id="{A00ACC3F-BFA2-E648-8014-E69863427F83}"/>
              </a:ext>
            </a:extLst>
          </p:cNvPr>
          <p:cNvSpPr/>
          <p:nvPr/>
        </p:nvSpPr>
        <p:spPr>
          <a:xfrm>
            <a:off x="7952013" y="4019711"/>
            <a:ext cx="3523160" cy="587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8" name="Rounded Rectangle 37">
            <a:extLst>
              <a:ext uri="{FF2B5EF4-FFF2-40B4-BE49-F238E27FC236}">
                <a16:creationId xmlns:a16="http://schemas.microsoft.com/office/drawing/2014/main" id="{D1687DC5-3625-1A42-9B65-9178C12BFAFF}"/>
              </a:ext>
            </a:extLst>
          </p:cNvPr>
          <p:cNvSpPr/>
          <p:nvPr/>
        </p:nvSpPr>
        <p:spPr>
          <a:xfrm>
            <a:off x="7943439" y="5186277"/>
            <a:ext cx="3523160" cy="5878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0" name="TextBox 39">
            <a:extLst>
              <a:ext uri="{FF2B5EF4-FFF2-40B4-BE49-F238E27FC236}">
                <a16:creationId xmlns:a16="http://schemas.microsoft.com/office/drawing/2014/main" id="{455F6CFE-BDFB-6F49-AAD5-9F9211CC6FD8}"/>
              </a:ext>
            </a:extLst>
          </p:cNvPr>
          <p:cNvSpPr txBox="1"/>
          <p:nvPr/>
        </p:nvSpPr>
        <p:spPr>
          <a:xfrm>
            <a:off x="8783557" y="2875002"/>
            <a:ext cx="3168002" cy="553998"/>
          </a:xfrm>
          <a:prstGeom prst="rect">
            <a:avLst/>
          </a:prstGeom>
          <a:noFill/>
        </p:spPr>
        <p:txBody>
          <a:bodyPr wrap="square" rtlCol="0">
            <a:spAutoFit/>
          </a:bodyPr>
          <a:lstStyle/>
          <a:p>
            <a:r>
              <a:rPr lang="vi-VN" sz="3000" b="1" dirty="0"/>
              <a:t>Sáng tạo</a:t>
            </a:r>
            <a:endParaRPr lang="en-VN" sz="3000" b="1" dirty="0"/>
          </a:p>
        </p:txBody>
      </p:sp>
      <p:sp>
        <p:nvSpPr>
          <p:cNvPr id="41" name="TextBox 40">
            <a:extLst>
              <a:ext uri="{FF2B5EF4-FFF2-40B4-BE49-F238E27FC236}">
                <a16:creationId xmlns:a16="http://schemas.microsoft.com/office/drawing/2014/main" id="{B9081227-7DD6-4844-8E86-806947F1A917}"/>
              </a:ext>
            </a:extLst>
          </p:cNvPr>
          <p:cNvSpPr txBox="1"/>
          <p:nvPr/>
        </p:nvSpPr>
        <p:spPr>
          <a:xfrm>
            <a:off x="8896174" y="4050442"/>
            <a:ext cx="3935822" cy="553998"/>
          </a:xfrm>
          <a:prstGeom prst="rect">
            <a:avLst/>
          </a:prstGeom>
          <a:noFill/>
        </p:spPr>
        <p:txBody>
          <a:bodyPr wrap="square" rtlCol="0">
            <a:spAutoFit/>
          </a:bodyPr>
          <a:lstStyle/>
          <a:p>
            <a:r>
              <a:rPr lang="vi-VN" sz="2900" b="1" dirty="0"/>
              <a:t>Nghị lực</a:t>
            </a:r>
            <a:endParaRPr lang="en-VN" sz="2900" b="1" dirty="0"/>
          </a:p>
        </p:txBody>
      </p:sp>
      <p:sp>
        <p:nvSpPr>
          <p:cNvPr id="42" name="TextBox 41">
            <a:extLst>
              <a:ext uri="{FF2B5EF4-FFF2-40B4-BE49-F238E27FC236}">
                <a16:creationId xmlns:a16="http://schemas.microsoft.com/office/drawing/2014/main" id="{3785BAE9-4078-F44A-94BE-F93FEC8DE491}"/>
              </a:ext>
            </a:extLst>
          </p:cNvPr>
          <p:cNvSpPr txBox="1"/>
          <p:nvPr/>
        </p:nvSpPr>
        <p:spPr>
          <a:xfrm>
            <a:off x="8502672" y="5240360"/>
            <a:ext cx="3168002" cy="553998"/>
          </a:xfrm>
          <a:prstGeom prst="rect">
            <a:avLst/>
          </a:prstGeom>
          <a:noFill/>
        </p:spPr>
        <p:txBody>
          <a:bodyPr wrap="square" rtlCol="0">
            <a:spAutoFit/>
          </a:bodyPr>
          <a:lstStyle/>
          <a:p>
            <a:r>
              <a:rPr lang="vi-VN" sz="3000" b="1" dirty="0"/>
              <a:t>Ham học hỏi</a:t>
            </a:r>
            <a:endParaRPr lang="en-VN" sz="3000" b="1" dirty="0"/>
          </a:p>
        </p:txBody>
      </p:sp>
      <p:sp>
        <p:nvSpPr>
          <p:cNvPr id="43" name="TextBox 42">
            <a:extLst>
              <a:ext uri="{FF2B5EF4-FFF2-40B4-BE49-F238E27FC236}">
                <a16:creationId xmlns:a16="http://schemas.microsoft.com/office/drawing/2014/main" id="{141A4BC0-DB18-9749-97C8-C9CA8E411162}"/>
              </a:ext>
            </a:extLst>
          </p:cNvPr>
          <p:cNvSpPr txBox="1"/>
          <p:nvPr/>
        </p:nvSpPr>
        <p:spPr>
          <a:xfrm>
            <a:off x="8561264" y="1783876"/>
            <a:ext cx="3168002" cy="553998"/>
          </a:xfrm>
          <a:prstGeom prst="rect">
            <a:avLst/>
          </a:prstGeom>
          <a:noFill/>
        </p:spPr>
        <p:txBody>
          <a:bodyPr wrap="square" rtlCol="0">
            <a:spAutoFit/>
          </a:bodyPr>
          <a:lstStyle/>
          <a:p>
            <a:r>
              <a:rPr lang="vi-VN" sz="3000" b="1" dirty="0"/>
              <a:t>Thông minh</a:t>
            </a:r>
            <a:endParaRPr lang="en-VN" sz="3000" b="1" dirty="0"/>
          </a:p>
        </p:txBody>
      </p:sp>
      <p:sp>
        <p:nvSpPr>
          <p:cNvPr id="44" name="Rounded Rectangle 43">
            <a:extLst>
              <a:ext uri="{FF2B5EF4-FFF2-40B4-BE49-F238E27FC236}">
                <a16:creationId xmlns:a16="http://schemas.microsoft.com/office/drawing/2014/main" id="{E1C9D715-5629-6344-9193-4E0193AD6A71}"/>
              </a:ext>
            </a:extLst>
          </p:cNvPr>
          <p:cNvSpPr/>
          <p:nvPr/>
        </p:nvSpPr>
        <p:spPr>
          <a:xfrm>
            <a:off x="362356" y="1730022"/>
            <a:ext cx="3523160" cy="587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5" name="TextBox 24">
            <a:extLst>
              <a:ext uri="{FF2B5EF4-FFF2-40B4-BE49-F238E27FC236}">
                <a16:creationId xmlns:a16="http://schemas.microsoft.com/office/drawing/2014/main" id="{9BD60668-E872-E64C-B695-04C3ADCBB2CB}"/>
              </a:ext>
            </a:extLst>
          </p:cNvPr>
          <p:cNvSpPr txBox="1"/>
          <p:nvPr/>
        </p:nvSpPr>
        <p:spPr>
          <a:xfrm>
            <a:off x="1417113" y="1769208"/>
            <a:ext cx="3168002" cy="553998"/>
          </a:xfrm>
          <a:prstGeom prst="rect">
            <a:avLst/>
          </a:prstGeom>
          <a:noFill/>
        </p:spPr>
        <p:txBody>
          <a:bodyPr wrap="square" rtlCol="0">
            <a:spAutoFit/>
          </a:bodyPr>
          <a:lstStyle/>
          <a:p>
            <a:r>
              <a:rPr lang="vi-VN" sz="3000" b="1" dirty="0"/>
              <a:t>Kiên trì</a:t>
            </a:r>
            <a:endParaRPr lang="en-VN" sz="3000" b="1" dirty="0"/>
          </a:p>
        </p:txBody>
      </p:sp>
      <p:cxnSp>
        <p:nvCxnSpPr>
          <p:cNvPr id="15" name="Straight Connector 14">
            <a:extLst>
              <a:ext uri="{FF2B5EF4-FFF2-40B4-BE49-F238E27FC236}">
                <a16:creationId xmlns:a16="http://schemas.microsoft.com/office/drawing/2014/main" id="{EDC93AE0-D7BE-B64E-B36F-5CD2640ADF02}"/>
              </a:ext>
            </a:extLst>
          </p:cNvPr>
          <p:cNvCxnSpPr>
            <a:cxnSpLocks/>
          </p:cNvCxnSpPr>
          <p:nvPr/>
        </p:nvCxnSpPr>
        <p:spPr>
          <a:xfrm>
            <a:off x="639011" y="1206979"/>
            <a:ext cx="195981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0077A6AC-E69D-9F4B-8D5D-9949E37EE308}"/>
              </a:ext>
            </a:extLst>
          </p:cNvPr>
          <p:cNvCxnSpPr>
            <a:cxnSpLocks/>
          </p:cNvCxnSpPr>
          <p:nvPr/>
        </p:nvCxnSpPr>
        <p:spPr>
          <a:xfrm>
            <a:off x="6306740" y="1181135"/>
            <a:ext cx="1383298" cy="178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2DCA6054-EE15-9C4C-AB9A-F37B5F17C3EB}"/>
              </a:ext>
            </a:extLst>
          </p:cNvPr>
          <p:cNvCxnSpPr>
            <a:cxnSpLocks/>
          </p:cNvCxnSpPr>
          <p:nvPr/>
        </p:nvCxnSpPr>
        <p:spPr>
          <a:xfrm>
            <a:off x="2861953" y="1631355"/>
            <a:ext cx="1984224" cy="21263"/>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59910" y="183705"/>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492372"/>
            <a:ext cx="11023600" cy="959684"/>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27284" y="658566"/>
            <a:ext cx="11897958" cy="707886"/>
          </a:xfrm>
          <a:prstGeom prst="rect">
            <a:avLst/>
          </a:prstGeom>
          <a:noFill/>
        </p:spPr>
        <p:txBody>
          <a:bodyPr wrap="square" rtlCol="0">
            <a:spAutoFit/>
          </a:bodyPr>
          <a:lstStyle/>
          <a:p>
            <a:pPr lvl="0" algn="ctr" defTabSz="609630"/>
            <a:r>
              <a:rPr lang="vi-VN" sz="4000" b="1" i="1" dirty="0">
                <a:solidFill>
                  <a:prstClr val="white"/>
                </a:solidFill>
                <a:latin typeface="Calibri" panose="020F0502020204030204" pitchFamily="34" charset="0"/>
                <a:cs typeface="Calibri" panose="020F0502020204030204" pitchFamily="34" charset="0"/>
              </a:rPr>
              <a:t>Những đức tính cần có để trở thành nhà sáng chế</a:t>
            </a:r>
            <a:endParaRPr kumimoji="0" lang="en-US" sz="4000" b="1"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8" name="Rounded Rectangle 17">
            <a:extLst>
              <a:ext uri="{FF2B5EF4-FFF2-40B4-BE49-F238E27FC236}">
                <a16:creationId xmlns:a16="http://schemas.microsoft.com/office/drawing/2014/main" id="{D3001B47-AE57-6A4B-AD36-21E6DC6D86A6}"/>
              </a:ext>
            </a:extLst>
          </p:cNvPr>
          <p:cNvSpPr/>
          <p:nvPr/>
        </p:nvSpPr>
        <p:spPr>
          <a:xfrm>
            <a:off x="381867" y="2915438"/>
            <a:ext cx="3523160" cy="5878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ounded Rectangle 19">
            <a:extLst>
              <a:ext uri="{FF2B5EF4-FFF2-40B4-BE49-F238E27FC236}">
                <a16:creationId xmlns:a16="http://schemas.microsoft.com/office/drawing/2014/main" id="{4182DA03-0D77-864C-BA24-3F04FF607142}"/>
              </a:ext>
            </a:extLst>
          </p:cNvPr>
          <p:cNvSpPr/>
          <p:nvPr/>
        </p:nvSpPr>
        <p:spPr>
          <a:xfrm>
            <a:off x="382918" y="4055050"/>
            <a:ext cx="3522110" cy="5878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ounded Rectangle 20">
            <a:extLst>
              <a:ext uri="{FF2B5EF4-FFF2-40B4-BE49-F238E27FC236}">
                <a16:creationId xmlns:a16="http://schemas.microsoft.com/office/drawing/2014/main" id="{60F8DB4D-806F-4245-A171-A4FA72A0E042}"/>
              </a:ext>
            </a:extLst>
          </p:cNvPr>
          <p:cNvSpPr/>
          <p:nvPr/>
        </p:nvSpPr>
        <p:spPr>
          <a:xfrm>
            <a:off x="362356" y="5240360"/>
            <a:ext cx="3542671" cy="58781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2FC75693-03D8-904C-98A6-F61339CCE8AF}"/>
              </a:ext>
            </a:extLst>
          </p:cNvPr>
          <p:cNvSpPr txBox="1"/>
          <p:nvPr/>
        </p:nvSpPr>
        <p:spPr>
          <a:xfrm>
            <a:off x="679459" y="4053528"/>
            <a:ext cx="3168002" cy="553998"/>
          </a:xfrm>
          <a:prstGeom prst="rect">
            <a:avLst/>
          </a:prstGeom>
          <a:noFill/>
        </p:spPr>
        <p:txBody>
          <a:bodyPr wrap="square" rtlCol="0">
            <a:spAutoFit/>
          </a:bodyPr>
          <a:lstStyle/>
          <a:p>
            <a:r>
              <a:rPr lang="en-VN" sz="3000" b="1" dirty="0"/>
              <a:t>C</a:t>
            </a:r>
            <a:r>
              <a:rPr lang="en-US" sz="3000" b="1" dirty="0"/>
              <a:t>h</a:t>
            </a:r>
            <a:r>
              <a:rPr lang="en-VN" sz="3000" b="1" dirty="0"/>
              <a:t>ịu khó quan sát</a:t>
            </a:r>
          </a:p>
        </p:txBody>
      </p:sp>
      <p:sp>
        <p:nvSpPr>
          <p:cNvPr id="27" name="TextBox 26">
            <a:extLst>
              <a:ext uri="{FF2B5EF4-FFF2-40B4-BE49-F238E27FC236}">
                <a16:creationId xmlns:a16="http://schemas.microsoft.com/office/drawing/2014/main" id="{8E465773-A061-954C-A2E8-CCD2E5FF20D4}"/>
              </a:ext>
            </a:extLst>
          </p:cNvPr>
          <p:cNvSpPr txBox="1"/>
          <p:nvPr/>
        </p:nvSpPr>
        <p:spPr>
          <a:xfrm>
            <a:off x="549690" y="2915438"/>
            <a:ext cx="3168002" cy="553998"/>
          </a:xfrm>
          <a:prstGeom prst="rect">
            <a:avLst/>
          </a:prstGeom>
          <a:noFill/>
        </p:spPr>
        <p:txBody>
          <a:bodyPr wrap="square" rtlCol="0">
            <a:spAutoFit/>
          </a:bodyPr>
          <a:lstStyle/>
          <a:p>
            <a:r>
              <a:rPr lang="vi-VN" sz="3000" b="1" dirty="0"/>
              <a:t>Tò mò khoa học</a:t>
            </a:r>
            <a:endParaRPr lang="en-VN" sz="3000" b="1" dirty="0"/>
          </a:p>
        </p:txBody>
      </p:sp>
      <p:sp>
        <p:nvSpPr>
          <p:cNvPr id="28" name="TextBox 27">
            <a:extLst>
              <a:ext uri="{FF2B5EF4-FFF2-40B4-BE49-F238E27FC236}">
                <a16:creationId xmlns:a16="http://schemas.microsoft.com/office/drawing/2014/main" id="{636D1932-D68E-234C-9E86-823534F3BF6F}"/>
              </a:ext>
            </a:extLst>
          </p:cNvPr>
          <p:cNvSpPr txBox="1"/>
          <p:nvPr/>
        </p:nvSpPr>
        <p:spPr>
          <a:xfrm>
            <a:off x="1268362" y="5271112"/>
            <a:ext cx="3168002" cy="553998"/>
          </a:xfrm>
          <a:prstGeom prst="rect">
            <a:avLst/>
          </a:prstGeom>
          <a:noFill/>
        </p:spPr>
        <p:txBody>
          <a:bodyPr wrap="square" rtlCol="0">
            <a:spAutoFit/>
          </a:bodyPr>
          <a:lstStyle/>
          <a:p>
            <a:r>
              <a:rPr lang="en-VN" sz="3000" b="1" dirty="0"/>
              <a:t>C</a:t>
            </a:r>
            <a:r>
              <a:rPr lang="en-US" sz="3000" b="1" dirty="0"/>
              <a:t>h</a:t>
            </a:r>
            <a:r>
              <a:rPr lang="en-VN" sz="3000" b="1" dirty="0"/>
              <a:t>ăm chỉ</a:t>
            </a:r>
          </a:p>
        </p:txBody>
      </p:sp>
      <p:sp>
        <p:nvSpPr>
          <p:cNvPr id="30" name="Rounded Rectangle 29">
            <a:extLst>
              <a:ext uri="{FF2B5EF4-FFF2-40B4-BE49-F238E27FC236}">
                <a16:creationId xmlns:a16="http://schemas.microsoft.com/office/drawing/2014/main" id="{B518A283-5A96-3049-B433-7D33F6324914}"/>
              </a:ext>
            </a:extLst>
          </p:cNvPr>
          <p:cNvSpPr/>
          <p:nvPr/>
        </p:nvSpPr>
        <p:spPr>
          <a:xfrm>
            <a:off x="4118752" y="2369769"/>
            <a:ext cx="3523160" cy="58781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TextBox 28">
            <a:extLst>
              <a:ext uri="{FF2B5EF4-FFF2-40B4-BE49-F238E27FC236}">
                <a16:creationId xmlns:a16="http://schemas.microsoft.com/office/drawing/2014/main" id="{D1497738-C9E3-1D48-A55A-C70F5F18AB29}"/>
              </a:ext>
            </a:extLst>
          </p:cNvPr>
          <p:cNvSpPr txBox="1"/>
          <p:nvPr/>
        </p:nvSpPr>
        <p:spPr>
          <a:xfrm>
            <a:off x="5030903" y="2384189"/>
            <a:ext cx="3168002" cy="553998"/>
          </a:xfrm>
          <a:prstGeom prst="rect">
            <a:avLst/>
          </a:prstGeom>
          <a:noFill/>
        </p:spPr>
        <p:txBody>
          <a:bodyPr wrap="square" rtlCol="0">
            <a:spAutoFit/>
          </a:bodyPr>
          <a:lstStyle/>
          <a:p>
            <a:r>
              <a:rPr lang="vi-VN" sz="3000" b="1" dirty="0"/>
              <a:t>Đam mê</a:t>
            </a:r>
            <a:endParaRPr lang="en-VN" sz="3000" b="1" dirty="0"/>
          </a:p>
        </p:txBody>
      </p:sp>
      <p:sp>
        <p:nvSpPr>
          <p:cNvPr id="31" name="Rounded Rectangle 30">
            <a:extLst>
              <a:ext uri="{FF2B5EF4-FFF2-40B4-BE49-F238E27FC236}">
                <a16:creationId xmlns:a16="http://schemas.microsoft.com/office/drawing/2014/main" id="{EF36705C-529C-A14A-B524-C2676DB7BF90}"/>
              </a:ext>
            </a:extLst>
          </p:cNvPr>
          <p:cNvSpPr/>
          <p:nvPr/>
        </p:nvSpPr>
        <p:spPr>
          <a:xfrm>
            <a:off x="4132869" y="3553363"/>
            <a:ext cx="3523160" cy="587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TextBox 31">
            <a:extLst>
              <a:ext uri="{FF2B5EF4-FFF2-40B4-BE49-F238E27FC236}">
                <a16:creationId xmlns:a16="http://schemas.microsoft.com/office/drawing/2014/main" id="{6F51D443-83C3-E841-A9D2-88CE3834A65A}"/>
              </a:ext>
            </a:extLst>
          </p:cNvPr>
          <p:cNvSpPr txBox="1"/>
          <p:nvPr/>
        </p:nvSpPr>
        <p:spPr>
          <a:xfrm>
            <a:off x="4077526" y="3557183"/>
            <a:ext cx="3935822" cy="553998"/>
          </a:xfrm>
          <a:prstGeom prst="rect">
            <a:avLst/>
          </a:prstGeom>
          <a:noFill/>
        </p:spPr>
        <p:txBody>
          <a:bodyPr wrap="square" rtlCol="0">
            <a:spAutoFit/>
          </a:bodyPr>
          <a:lstStyle/>
          <a:p>
            <a:r>
              <a:rPr lang="vi-VN" sz="2900" b="1" dirty="0"/>
              <a:t>Không ngại thất bại</a:t>
            </a:r>
            <a:endParaRPr lang="en-VN" sz="2900" b="1" dirty="0"/>
          </a:p>
        </p:txBody>
      </p:sp>
      <p:sp>
        <p:nvSpPr>
          <p:cNvPr id="35" name="Rounded Rectangle 34">
            <a:extLst>
              <a:ext uri="{FF2B5EF4-FFF2-40B4-BE49-F238E27FC236}">
                <a16:creationId xmlns:a16="http://schemas.microsoft.com/office/drawing/2014/main" id="{82284850-B4B5-2842-ACE3-FFE040C0D6F0}"/>
              </a:ext>
            </a:extLst>
          </p:cNvPr>
          <p:cNvSpPr/>
          <p:nvPr/>
        </p:nvSpPr>
        <p:spPr>
          <a:xfrm>
            <a:off x="7965278" y="1731631"/>
            <a:ext cx="3523160" cy="58781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Rounded Rectangle 35">
            <a:extLst>
              <a:ext uri="{FF2B5EF4-FFF2-40B4-BE49-F238E27FC236}">
                <a16:creationId xmlns:a16="http://schemas.microsoft.com/office/drawing/2014/main" id="{7F237813-E9F4-DF49-B0C8-A274EF977A97}"/>
              </a:ext>
            </a:extLst>
          </p:cNvPr>
          <p:cNvSpPr/>
          <p:nvPr/>
        </p:nvSpPr>
        <p:spPr>
          <a:xfrm>
            <a:off x="7952013" y="2841185"/>
            <a:ext cx="3523160" cy="58781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7" name="Rounded Rectangle 36">
            <a:extLst>
              <a:ext uri="{FF2B5EF4-FFF2-40B4-BE49-F238E27FC236}">
                <a16:creationId xmlns:a16="http://schemas.microsoft.com/office/drawing/2014/main" id="{A00ACC3F-BFA2-E648-8014-E69863427F83}"/>
              </a:ext>
            </a:extLst>
          </p:cNvPr>
          <p:cNvSpPr/>
          <p:nvPr/>
        </p:nvSpPr>
        <p:spPr>
          <a:xfrm>
            <a:off x="7952013" y="4019711"/>
            <a:ext cx="3523160" cy="587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8" name="Rounded Rectangle 37">
            <a:extLst>
              <a:ext uri="{FF2B5EF4-FFF2-40B4-BE49-F238E27FC236}">
                <a16:creationId xmlns:a16="http://schemas.microsoft.com/office/drawing/2014/main" id="{D1687DC5-3625-1A42-9B65-9178C12BFAFF}"/>
              </a:ext>
            </a:extLst>
          </p:cNvPr>
          <p:cNvSpPr/>
          <p:nvPr/>
        </p:nvSpPr>
        <p:spPr>
          <a:xfrm>
            <a:off x="7943439" y="5186277"/>
            <a:ext cx="3523160" cy="5878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0" name="TextBox 39">
            <a:extLst>
              <a:ext uri="{FF2B5EF4-FFF2-40B4-BE49-F238E27FC236}">
                <a16:creationId xmlns:a16="http://schemas.microsoft.com/office/drawing/2014/main" id="{455F6CFE-BDFB-6F49-AAD5-9F9211CC6FD8}"/>
              </a:ext>
            </a:extLst>
          </p:cNvPr>
          <p:cNvSpPr txBox="1"/>
          <p:nvPr/>
        </p:nvSpPr>
        <p:spPr>
          <a:xfrm>
            <a:off x="8783557" y="2875002"/>
            <a:ext cx="3168002" cy="553998"/>
          </a:xfrm>
          <a:prstGeom prst="rect">
            <a:avLst/>
          </a:prstGeom>
          <a:noFill/>
        </p:spPr>
        <p:txBody>
          <a:bodyPr wrap="square" rtlCol="0">
            <a:spAutoFit/>
          </a:bodyPr>
          <a:lstStyle/>
          <a:p>
            <a:r>
              <a:rPr lang="vi-VN" sz="3000" b="1" dirty="0"/>
              <a:t>Sáng tạo</a:t>
            </a:r>
            <a:endParaRPr lang="en-VN" sz="3000" b="1" dirty="0"/>
          </a:p>
        </p:txBody>
      </p:sp>
      <p:sp>
        <p:nvSpPr>
          <p:cNvPr id="41" name="TextBox 40">
            <a:extLst>
              <a:ext uri="{FF2B5EF4-FFF2-40B4-BE49-F238E27FC236}">
                <a16:creationId xmlns:a16="http://schemas.microsoft.com/office/drawing/2014/main" id="{B9081227-7DD6-4844-8E86-806947F1A917}"/>
              </a:ext>
            </a:extLst>
          </p:cNvPr>
          <p:cNvSpPr txBox="1"/>
          <p:nvPr/>
        </p:nvSpPr>
        <p:spPr>
          <a:xfrm>
            <a:off x="8896174" y="4050442"/>
            <a:ext cx="3935822" cy="553998"/>
          </a:xfrm>
          <a:prstGeom prst="rect">
            <a:avLst/>
          </a:prstGeom>
          <a:noFill/>
        </p:spPr>
        <p:txBody>
          <a:bodyPr wrap="square" rtlCol="0">
            <a:spAutoFit/>
          </a:bodyPr>
          <a:lstStyle/>
          <a:p>
            <a:r>
              <a:rPr lang="vi-VN" sz="2900" b="1" dirty="0"/>
              <a:t>Nghị lực</a:t>
            </a:r>
            <a:endParaRPr lang="en-VN" sz="2900" b="1" dirty="0"/>
          </a:p>
        </p:txBody>
      </p:sp>
      <p:sp>
        <p:nvSpPr>
          <p:cNvPr id="42" name="TextBox 41">
            <a:extLst>
              <a:ext uri="{FF2B5EF4-FFF2-40B4-BE49-F238E27FC236}">
                <a16:creationId xmlns:a16="http://schemas.microsoft.com/office/drawing/2014/main" id="{3785BAE9-4078-F44A-94BE-F93FEC8DE491}"/>
              </a:ext>
            </a:extLst>
          </p:cNvPr>
          <p:cNvSpPr txBox="1"/>
          <p:nvPr/>
        </p:nvSpPr>
        <p:spPr>
          <a:xfrm>
            <a:off x="8502672" y="5240360"/>
            <a:ext cx="3168002" cy="553998"/>
          </a:xfrm>
          <a:prstGeom prst="rect">
            <a:avLst/>
          </a:prstGeom>
          <a:noFill/>
        </p:spPr>
        <p:txBody>
          <a:bodyPr wrap="square" rtlCol="0">
            <a:spAutoFit/>
          </a:bodyPr>
          <a:lstStyle/>
          <a:p>
            <a:r>
              <a:rPr lang="vi-VN" sz="3000" b="1" dirty="0"/>
              <a:t>Ham học hỏi</a:t>
            </a:r>
            <a:endParaRPr lang="en-VN" sz="3000" b="1" dirty="0"/>
          </a:p>
        </p:txBody>
      </p:sp>
      <p:sp>
        <p:nvSpPr>
          <p:cNvPr id="43" name="TextBox 42">
            <a:extLst>
              <a:ext uri="{FF2B5EF4-FFF2-40B4-BE49-F238E27FC236}">
                <a16:creationId xmlns:a16="http://schemas.microsoft.com/office/drawing/2014/main" id="{141A4BC0-DB18-9749-97C8-C9CA8E411162}"/>
              </a:ext>
            </a:extLst>
          </p:cNvPr>
          <p:cNvSpPr txBox="1"/>
          <p:nvPr/>
        </p:nvSpPr>
        <p:spPr>
          <a:xfrm>
            <a:off x="8561264" y="1783876"/>
            <a:ext cx="3168002" cy="553998"/>
          </a:xfrm>
          <a:prstGeom prst="rect">
            <a:avLst/>
          </a:prstGeom>
          <a:noFill/>
        </p:spPr>
        <p:txBody>
          <a:bodyPr wrap="square" rtlCol="0">
            <a:spAutoFit/>
          </a:bodyPr>
          <a:lstStyle/>
          <a:p>
            <a:r>
              <a:rPr lang="vi-VN" sz="3000" b="1" dirty="0"/>
              <a:t>Thông minh</a:t>
            </a:r>
            <a:endParaRPr lang="en-VN" sz="3000" b="1" dirty="0"/>
          </a:p>
        </p:txBody>
      </p:sp>
      <p:sp>
        <p:nvSpPr>
          <p:cNvPr id="44" name="Rounded Rectangle 43">
            <a:extLst>
              <a:ext uri="{FF2B5EF4-FFF2-40B4-BE49-F238E27FC236}">
                <a16:creationId xmlns:a16="http://schemas.microsoft.com/office/drawing/2014/main" id="{E1C9D715-5629-6344-9193-4E0193AD6A71}"/>
              </a:ext>
            </a:extLst>
          </p:cNvPr>
          <p:cNvSpPr/>
          <p:nvPr/>
        </p:nvSpPr>
        <p:spPr>
          <a:xfrm>
            <a:off x="362356" y="1730022"/>
            <a:ext cx="3523160" cy="587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5" name="TextBox 24">
            <a:extLst>
              <a:ext uri="{FF2B5EF4-FFF2-40B4-BE49-F238E27FC236}">
                <a16:creationId xmlns:a16="http://schemas.microsoft.com/office/drawing/2014/main" id="{9BD60668-E872-E64C-B695-04C3ADCBB2CB}"/>
              </a:ext>
            </a:extLst>
          </p:cNvPr>
          <p:cNvSpPr txBox="1"/>
          <p:nvPr/>
        </p:nvSpPr>
        <p:spPr>
          <a:xfrm>
            <a:off x="1417113" y="1769208"/>
            <a:ext cx="3168002" cy="553998"/>
          </a:xfrm>
          <a:prstGeom prst="rect">
            <a:avLst/>
          </a:prstGeom>
          <a:noFill/>
        </p:spPr>
        <p:txBody>
          <a:bodyPr wrap="square" rtlCol="0">
            <a:spAutoFit/>
          </a:bodyPr>
          <a:lstStyle/>
          <a:p>
            <a:r>
              <a:rPr lang="vi-VN" sz="3000" b="1" dirty="0"/>
              <a:t>Kiên trì</a:t>
            </a:r>
            <a:endParaRPr lang="en-VN" sz="3000" b="1" dirty="0"/>
          </a:p>
        </p:txBody>
      </p:sp>
    </p:spTree>
    <p:extLst>
      <p:ext uri="{BB962C8B-B14F-4D97-AF65-F5344CB8AC3E}">
        <p14:creationId xmlns:p14="http://schemas.microsoft.com/office/powerpoint/2010/main" val="35071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3943</TotalTime>
  <Words>677</Words>
  <Application>Microsoft Macintosh PowerPoint</Application>
  <PresentationFormat>Widescreen</PresentationFormat>
  <Paragraphs>96</Paragraphs>
  <Slides>23</Slides>
  <Notes>4</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1FTV VIP Super Boys</vt:lpstr>
      <vt:lpstr>American Typewriter</vt:lpstr>
      <vt:lpstr>Arial</vt:lpstr>
      <vt:lpstr>Calibri</vt:lpstr>
      <vt:lpstr>Calibri Light</vt:lpstr>
      <vt:lpstr>Calistoga</vt:lpstr>
      <vt:lpstr>Cambria</vt:lpstr>
      <vt:lpstr>Chalkduster</vt:lpstr>
      <vt:lpstr>Georgia</vt:lpstr>
      <vt:lpstr>iCiel Cadena</vt:lpstr>
      <vt:lpstr>Tahoma</vt:lpstr>
      <vt:lpstr>Times New Roman</vt:lpstr>
      <vt:lpstr>1_Office Theme</vt:lpstr>
      <vt:lpstr>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101</cp:revision>
  <dcterms:created xsi:type="dcterms:W3CDTF">2024-07-24T01:17:51Z</dcterms:created>
  <dcterms:modified xsi:type="dcterms:W3CDTF">2024-11-15T08:30:40Z</dcterms:modified>
</cp:coreProperties>
</file>