
<file path=[Content_Types].xml><?xml version="1.0" encoding="utf-8"?>
<Types xmlns="http://schemas.openxmlformats.org/package/2006/content-types"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306" r:id="rId3"/>
    <p:sldId id="257" r:id="rId4"/>
    <p:sldId id="301" r:id="rId5"/>
    <p:sldId id="340" r:id="rId6"/>
    <p:sldId id="343" r:id="rId7"/>
    <p:sldId id="346" r:id="rId8"/>
    <p:sldId id="344" r:id="rId9"/>
    <p:sldId id="345" r:id="rId10"/>
    <p:sldId id="341" r:id="rId11"/>
    <p:sldId id="285" r:id="rId12"/>
    <p:sldId id="342" r:id="rId13"/>
    <p:sldId id="265" r:id="rId14"/>
    <p:sldId id="319" r:id="rId15"/>
    <p:sldId id="32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1E9"/>
    <a:srgbClr val="FCEBE0"/>
    <a:srgbClr val="3333CC"/>
    <a:srgbClr val="FF0066"/>
    <a:srgbClr val="3333FF"/>
    <a:srgbClr val="FF00FF"/>
    <a:srgbClr val="FFCCFF"/>
    <a:srgbClr val="CC00CC"/>
    <a:srgbClr val="CC0066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9" autoAdjust="0"/>
    <p:restoredTop sz="91725" autoAdjust="0"/>
  </p:normalViewPr>
  <p:slideViewPr>
    <p:cSldViewPr snapToGrid="0">
      <p:cViewPr varScale="1">
        <p:scale>
          <a:sx n="66" d="100"/>
          <a:sy n="66" d="100"/>
        </p:scale>
        <p:origin x="677" y="62"/>
      </p:cViewPr>
      <p:guideLst/>
    </p:cSldViewPr>
  </p:slideViewPr>
  <p:outlineViewPr>
    <p:cViewPr>
      <p:scale>
        <a:sx n="66" d="100"/>
        <a:sy n="66" d="100"/>
      </p:scale>
      <p:origin x="0" y="-48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13-Nov-24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5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5320" y="2305845"/>
            <a:ext cx="809512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CHỨC LƯU TRỮ, TÌM KIẾM VÀ TRAO ĐỔI THÔNG TIN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81693" y="434842"/>
            <a:ext cx="1902382" cy="1871003"/>
            <a:chOff x="5106573" y="1041009"/>
            <a:chExt cx="1902382" cy="1871003"/>
          </a:xfrm>
        </p:grpSpPr>
        <p:sp>
          <p:nvSpPr>
            <p:cNvPr id="5" name="MH_Other_2"/>
            <p:cNvSpPr/>
            <p:nvPr>
              <p:custDataLst>
                <p:tags r:id="rId1"/>
              </p:custDataLst>
            </p:nvPr>
          </p:nvSpPr>
          <p:spPr>
            <a:xfrm>
              <a:off x="5106573" y="1041009"/>
              <a:ext cx="1902382" cy="1871003"/>
            </a:xfrm>
            <a:prstGeom prst="ellipse">
              <a:avLst/>
            </a:prstGeom>
            <a:solidFill>
              <a:srgbClr val="0070C0"/>
            </a:solidFill>
            <a:ln w="571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94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zh-CN" alt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224526" y="1624346"/>
              <a:ext cx="1666475" cy="10780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800" b="1" cap="none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01205" y="1779095"/>
              <a:ext cx="5131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40" t="27335" r="4564" b="12333"/>
          <a:stretch/>
        </p:blipFill>
        <p:spPr>
          <a:xfrm>
            <a:off x="0" y="1427230"/>
            <a:ext cx="5709589" cy="272808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ContrastingRightFacing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2" name="TextBox 21"/>
          <p:cNvSpPr txBox="1"/>
          <p:nvPr/>
        </p:nvSpPr>
        <p:spPr>
          <a:xfrm>
            <a:off x="4732147" y="1084387"/>
            <a:ext cx="7074029" cy="4346383"/>
          </a:xfrm>
          <a:prstGeom prst="rect">
            <a:avLst/>
          </a:prstGeom>
          <a:solidFill>
            <a:srgbClr val="FDF1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google.com.vn, bing.com, ask.com,… </a:t>
            </a:r>
            <a:b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0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57737" y="232057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572" y="258979"/>
            <a:ext cx="695325" cy="647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02026" y="1165121"/>
            <a:ext cx="11503739" cy="5309419"/>
            <a:chOff x="427706" y="1165121"/>
            <a:chExt cx="11503739" cy="5309419"/>
          </a:xfrm>
        </p:grpSpPr>
        <p:sp>
          <p:nvSpPr>
            <p:cNvPr id="14" name="Rounded Rectangle 13"/>
            <p:cNvSpPr/>
            <p:nvPr/>
          </p:nvSpPr>
          <p:spPr>
            <a:xfrm>
              <a:off x="427706" y="1165121"/>
              <a:ext cx="11297264" cy="53094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dirty="0"/>
                <a:t>Sắp xếp các thao tác sau theo thứ tự đúng để tìm kiếm thông tin trên Internet.</a:t>
              </a:r>
            </a:p>
            <a:p>
              <a:r>
                <a:rPr lang="vi-VN" dirty="0"/>
                <a:t>a. Quan sát kết quả tìm được, nháy chuột vào kết quả phù hợp.</a:t>
              </a:r>
            </a:p>
            <a:p>
              <a:r>
                <a:rPr lang="vi-VN" dirty="0"/>
                <a:t>b. Xác định từ khoá tìm kiếm.</a:t>
              </a:r>
            </a:p>
            <a:p>
              <a:r>
                <a:rPr lang="vi-VN" dirty="0"/>
                <a:t>c. Kích hoạt trình duyệt web </a:t>
              </a:r>
              <a:r>
                <a:rPr lang="vi-VN" b="1" dirty="0"/>
                <a:t>Google Chrome</a:t>
              </a:r>
              <a:r>
                <a:rPr lang="vi-VN" dirty="0"/>
                <a:t>, truy cập địa chỉ </a:t>
              </a:r>
              <a:r>
                <a:rPr lang="vi-VN" b="1" dirty="0"/>
                <a:t>google.com.vn</a:t>
              </a:r>
              <a:r>
                <a:rPr lang="vi-VN" dirty="0"/>
                <a:t>.</a:t>
              </a:r>
            </a:p>
            <a:p>
              <a:r>
                <a:rPr lang="vi-VN" dirty="0"/>
                <a:t>d. Nhập từ khoá vào ô tìm kiếm rồi gõ phím </a:t>
              </a:r>
              <a:r>
                <a:rPr lang="vi-VN" b="1" dirty="0"/>
                <a:t>Enter</a:t>
              </a:r>
              <a:r>
                <a:rPr lang="vi-VN" dirty="0"/>
                <a:t> </a:t>
              </a:r>
              <a:br>
                <a:rPr lang="vi-VN" dirty="0"/>
              </a:b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8654" y="1371606"/>
              <a:ext cx="11202791" cy="4566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en-US" sz="3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</a:t>
              </a:r>
              <a:r>
                <a:rPr lang="en-US" sz="30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0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Sắp xếp các thao tác sau theo thứ tự đúng để tìm kiếm thông tin trên Internet.</a:t>
              </a:r>
            </a:p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vi-VN" sz="30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Quan sát kết quả tìm được, nháy chuột vào kết quả phù hợp.</a:t>
              </a:r>
            </a:p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vi-VN" sz="30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Xác định từ khoá tìm kiếm.</a:t>
              </a:r>
            </a:p>
            <a:p>
              <a:pPr marL="398463" indent="-398463">
                <a:lnSpc>
                  <a:spcPct val="114000"/>
                </a:lnSpc>
                <a:spcAft>
                  <a:spcPts val="600"/>
                </a:spcAft>
              </a:pPr>
              <a:r>
                <a:rPr lang="vi-VN" sz="30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Kích hoạt trình duyệt web </a:t>
              </a:r>
              <a:r>
                <a:rPr lang="vi-VN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Google Chrome</a:t>
              </a:r>
              <a:r>
                <a:rPr lang="vi-VN" sz="30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truy cập địa chỉ </a:t>
              </a:r>
              <a:r>
                <a:rPr lang="vi-VN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google.com.vn</a:t>
              </a:r>
              <a:r>
                <a:rPr lang="vi-VN" sz="30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14000"/>
                </a:lnSpc>
                <a:spcAft>
                  <a:spcPts val="600"/>
                </a:spcAft>
              </a:pPr>
              <a:r>
                <a:rPr lang="vi-VN" sz="30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Nhập từ khoá vào ô tìm kiếm rồi gõ phím </a:t>
              </a:r>
              <a:r>
                <a:rPr lang="vi-VN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</a:t>
              </a:r>
              <a:r>
                <a:rPr lang="vi-VN" sz="30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vi-VN" sz="3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77307" y="5510812"/>
            <a:ext cx="4925437" cy="715089"/>
          </a:xfrm>
          <a:prstGeom prst="round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c – b – d – a </a:t>
            </a:r>
          </a:p>
        </p:txBody>
      </p:sp>
    </p:spTree>
    <p:extLst>
      <p:ext uri="{BB962C8B-B14F-4D97-AF65-F5344CB8AC3E}">
        <p14:creationId xmlns:p14="http://schemas.microsoft.com/office/powerpoint/2010/main" val="9856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57737" y="232057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572" y="258979"/>
            <a:ext cx="695325" cy="647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65450" y="1209365"/>
            <a:ext cx="11558603" cy="4953691"/>
            <a:chOff x="427706" y="1209365"/>
            <a:chExt cx="11558603" cy="4953691"/>
          </a:xfrm>
        </p:grpSpPr>
        <p:sp>
          <p:nvSpPr>
            <p:cNvPr id="14" name="Rounded Rectangle 13"/>
            <p:cNvSpPr/>
            <p:nvPr/>
          </p:nvSpPr>
          <p:spPr>
            <a:xfrm>
              <a:off x="427706" y="1209365"/>
              <a:ext cx="11297264" cy="495369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dirty="0"/>
                <a:t>Sắp xếp các thao tác sau theo thứ tự đúng để tìm kiếm thông tin trên Internet.</a:t>
              </a:r>
            </a:p>
            <a:p>
              <a:r>
                <a:rPr lang="vi-VN" dirty="0"/>
                <a:t>a. Quan sát kết quả tìm được, nháy chuột vào kết quả phù hợp.</a:t>
              </a:r>
            </a:p>
            <a:p>
              <a:r>
                <a:rPr lang="vi-VN" dirty="0"/>
                <a:t>b. Xác định từ khoá tìm kiếm.</a:t>
              </a:r>
            </a:p>
            <a:p>
              <a:r>
                <a:rPr lang="vi-VN" dirty="0"/>
                <a:t>c. Kích hoạt trình duyệt web </a:t>
              </a:r>
              <a:r>
                <a:rPr lang="vi-VN" b="1" dirty="0"/>
                <a:t>Google Chrome</a:t>
              </a:r>
              <a:r>
                <a:rPr lang="vi-VN" dirty="0"/>
                <a:t>, truy cập địa chỉ </a:t>
              </a:r>
              <a:r>
                <a:rPr lang="vi-VN" b="1" dirty="0"/>
                <a:t>google.com.vn</a:t>
              </a:r>
              <a:r>
                <a:rPr lang="vi-VN" dirty="0"/>
                <a:t>.</a:t>
              </a:r>
            </a:p>
            <a:p>
              <a:r>
                <a:rPr lang="vi-VN" dirty="0"/>
                <a:t>d. Nhập từ khoá vào ô tìm kiếm rồi gõ phím </a:t>
              </a:r>
              <a:r>
                <a:rPr lang="vi-VN" b="1" dirty="0"/>
                <a:t>Enter</a:t>
              </a:r>
              <a:r>
                <a:rPr lang="vi-VN" dirty="0"/>
                <a:t> </a:t>
              </a:r>
              <a:br>
                <a:rPr lang="vi-VN" dirty="0"/>
              </a:b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3518" y="1581030"/>
              <a:ext cx="11202791" cy="42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800"/>
                </a:spcAft>
              </a:pP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</a:t>
              </a:r>
              <a:r>
                <a:rPr lang="en-US" sz="3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khoá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indent="855663">
                <a:lnSpc>
                  <a:spcPct val="114000"/>
                </a:lnSpc>
                <a:spcAft>
                  <a:spcPts val="800"/>
                </a:spcAft>
              </a:pP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indent="855663">
                <a:lnSpc>
                  <a:spcPct val="114000"/>
                </a:lnSpc>
                <a:spcAft>
                  <a:spcPts val="800"/>
                </a:spcAft>
              </a:pP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phủ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tịch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indent="855663">
                <a:lnSpc>
                  <a:spcPct val="114000"/>
                </a:lnSpc>
                <a:spcAft>
                  <a:spcPts val="800"/>
                </a:spcAft>
              </a:pP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indent="855663">
                <a:lnSpc>
                  <a:spcPct val="114000"/>
                </a:lnSpc>
                <a:spcAft>
                  <a:spcPts val="800"/>
                </a:spcAft>
              </a:pP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Di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Nam.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459530" y="4010378"/>
            <a:ext cx="2832064" cy="783193"/>
          </a:xfrm>
          <a:prstGeom prst="round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c </a:t>
            </a:r>
          </a:p>
        </p:txBody>
      </p:sp>
    </p:spTree>
    <p:extLst>
      <p:ext uri="{BB962C8B-B14F-4D97-AF65-F5344CB8AC3E}">
        <p14:creationId xmlns:p14="http://schemas.microsoft.com/office/powerpoint/2010/main" val="18607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7233" y="128822"/>
            <a:ext cx="3994882" cy="608600"/>
            <a:chOff x="4057737" y="187813"/>
            <a:chExt cx="3994882" cy="701545"/>
          </a:xfrm>
        </p:grpSpPr>
        <p:sp>
          <p:nvSpPr>
            <p:cNvPr id="7" name="Rounded Rectangle 6"/>
            <p:cNvSpPr/>
            <p:nvPr/>
          </p:nvSpPr>
          <p:spPr>
            <a:xfrm>
              <a:off x="4057737" y="187813"/>
              <a:ext cx="3994882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7479" y="194033"/>
              <a:ext cx="643957" cy="69532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96" y="1687026"/>
            <a:ext cx="6598037" cy="4173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/>
          <p:cNvGrpSpPr/>
          <p:nvPr/>
        </p:nvGrpSpPr>
        <p:grpSpPr>
          <a:xfrm>
            <a:off x="6671777" y="1583790"/>
            <a:ext cx="5471652" cy="4454012"/>
            <a:chOff x="519056" y="1116693"/>
            <a:chExt cx="11297264" cy="7608343"/>
          </a:xfrm>
        </p:grpSpPr>
        <p:sp>
          <p:nvSpPr>
            <p:cNvPr id="15" name="Rounded Rectangle 14"/>
            <p:cNvSpPr/>
            <p:nvPr/>
          </p:nvSpPr>
          <p:spPr>
            <a:xfrm>
              <a:off x="519056" y="1116693"/>
              <a:ext cx="11297264" cy="760834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dirty="0"/>
                <a:t>Sắp xếp các thao tác sau theo thứ tự đúng để tìm kiếm thông tin trên Internet.</a:t>
              </a:r>
            </a:p>
            <a:p>
              <a:r>
                <a:rPr lang="vi-VN" dirty="0"/>
                <a:t>a. Quan sát kết quả tìm được, nháy chuột vào kết quả phù hợp.</a:t>
              </a:r>
            </a:p>
            <a:p>
              <a:r>
                <a:rPr lang="vi-VN" dirty="0"/>
                <a:t>b. Xác định từ khoá tìm kiếm.</a:t>
              </a:r>
            </a:p>
            <a:p>
              <a:r>
                <a:rPr lang="vi-VN" dirty="0"/>
                <a:t>c. Kích hoạt trình duyệt web </a:t>
              </a:r>
              <a:r>
                <a:rPr lang="vi-VN" b="1" dirty="0"/>
                <a:t>Google Chrome</a:t>
              </a:r>
              <a:r>
                <a:rPr lang="vi-VN" dirty="0"/>
                <a:t>, truy cập địa chỉ </a:t>
              </a:r>
              <a:r>
                <a:rPr lang="vi-VN" b="1" dirty="0"/>
                <a:t>google.com.vn</a:t>
              </a:r>
              <a:r>
                <a:rPr lang="vi-VN" dirty="0"/>
                <a:t>.</a:t>
              </a:r>
            </a:p>
            <a:p>
              <a:r>
                <a:rPr lang="vi-VN" dirty="0"/>
                <a:t>d. Nhập từ khoá vào ô tìm kiếm rồi gõ phím </a:t>
              </a:r>
              <a:r>
                <a:rPr lang="vi-VN" b="1" dirty="0"/>
                <a:t>Enter</a:t>
              </a:r>
              <a:r>
                <a:rPr lang="vi-VN" dirty="0"/>
                <a:t> </a:t>
              </a:r>
              <a:br>
                <a:rPr lang="vi-VN" dirty="0"/>
              </a:b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0240" y="1596711"/>
              <a:ext cx="10862023" cy="686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vi-VN" sz="3000" b="1" dirty="0">
                  <a:solidFill>
                    <a:srgbClr val="3333CC"/>
                  </a:solidFill>
                </a:rPr>
                <a:t>Em cùng bạn thảo luận và thực hiện:</a:t>
              </a:r>
            </a:p>
            <a:p>
              <a:pPr marL="855663" indent="-457200" algn="just">
                <a:spcAft>
                  <a:spcPts val="600"/>
                </a:spcAft>
              </a:pPr>
              <a:r>
                <a:rPr lang="vi-VN" sz="3000" dirty="0">
                  <a:solidFill>
                    <a:srgbClr val="3333CC"/>
                  </a:solidFill>
                </a:rPr>
                <a:t>1. Tìm kiếm thông tin về </a:t>
              </a:r>
              <a:r>
                <a:rPr lang="vi-VN" sz="3000" dirty="0">
                  <a:solidFill>
                    <a:srgbClr val="FF0000"/>
                  </a:solidFill>
                </a:rPr>
                <a:t>Lăng Chủ tịch Hồ Chí Minh </a:t>
              </a:r>
              <a:r>
                <a:rPr lang="vi-VN" sz="3000" dirty="0">
                  <a:solidFill>
                    <a:srgbClr val="3333CC"/>
                  </a:solidFill>
                </a:rPr>
                <a:t>bằng máy tìm kiếm.</a:t>
              </a:r>
            </a:p>
            <a:p>
              <a:pPr marL="855663" indent="-457200" algn="just">
                <a:spcAft>
                  <a:spcPts val="600"/>
                </a:spcAft>
              </a:pPr>
              <a:r>
                <a:rPr lang="vi-VN" sz="3000" dirty="0">
                  <a:solidFill>
                    <a:srgbClr val="3333CC"/>
                  </a:solidFill>
                </a:rPr>
                <a:t>2. Trình bày với thông tin em tìm hiểu được. 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1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352715" y="143570"/>
            <a:ext cx="3596676" cy="579102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 NHỚ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5019" y="781664"/>
            <a:ext cx="11479161" cy="5679853"/>
          </a:xfrm>
          <a:prstGeom prst="roundRect">
            <a:avLst/>
          </a:prstGeom>
          <a:solidFill>
            <a:srgbClr val="FDF1E9"/>
          </a:solidFill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tìm kiếm thông tin trên Internet:</a:t>
            </a:r>
          </a:p>
          <a:p>
            <a:pPr marL="1031875" indent="-515938" algn="just">
              <a:lnSpc>
                <a:spcPct val="130000"/>
              </a:lnSpc>
            </a:pP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Kích hoạt trình duyệt web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Chrome</a:t>
            </a: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031875" algn="just">
              <a:lnSpc>
                <a:spcPct val="130000"/>
              </a:lnSpc>
            </a:pP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 cập địa chỉ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google.com.vn</a:t>
            </a: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031875" indent="-515938" algn="just">
              <a:lnSpc>
                <a:spcPct val="130000"/>
              </a:lnSpc>
            </a:pP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Xác định từ khoá tìm kiếm;</a:t>
            </a:r>
          </a:p>
          <a:p>
            <a:pPr marL="1031875" indent="-515938" algn="just">
              <a:lnSpc>
                <a:spcPct val="130000"/>
              </a:lnSpc>
            </a:pP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Nhập từ khoá vào ô tìm kiếm rồi gõ phím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031875" indent="-515938" algn="just">
              <a:lnSpc>
                <a:spcPct val="130000"/>
              </a:lnSpc>
            </a:pP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Quan sát kết quả tìm được, nháy chuột vào</a:t>
            </a:r>
          </a:p>
          <a:p>
            <a:pPr marL="1031875" indent="-58738" algn="just">
              <a:lnSpc>
                <a:spcPct val="130000"/>
              </a:lnSpc>
            </a:pP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phù hợp </a:t>
            </a:r>
            <a:endParaRPr lang="en-US" sz="36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8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3838"/>
            <a:ext cx="121920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62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47127">
            <a:off x="7794080" y="1635864"/>
            <a:ext cx="1674595" cy="189454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494294" y="0"/>
            <a:ext cx="3327521" cy="626201"/>
            <a:chOff x="3865174" y="249383"/>
            <a:chExt cx="4353220" cy="626201"/>
          </a:xfrm>
        </p:grpSpPr>
        <p:sp>
          <p:nvSpPr>
            <p:cNvPr id="7" name="Rounded Rectangle 6"/>
            <p:cNvSpPr/>
            <p:nvPr/>
          </p:nvSpPr>
          <p:spPr>
            <a:xfrm>
              <a:off x="3865174" y="249383"/>
              <a:ext cx="4353220" cy="626201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33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MỞ ĐẦU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8621" y="249783"/>
              <a:ext cx="633088" cy="60089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2885" y="1973294"/>
            <a:ext cx="2406571" cy="1550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46542" y="1490126"/>
            <a:ext cx="2516366" cy="251636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51789" y="88017"/>
            <a:ext cx="9340211" cy="1554935"/>
            <a:chOff x="165461" y="4424678"/>
            <a:chExt cx="9877672" cy="1306063"/>
          </a:xfrm>
        </p:grpSpPr>
        <p:sp>
          <p:nvSpPr>
            <p:cNvPr id="11" name="Rounded Rectangle 10"/>
            <p:cNvSpPr/>
            <p:nvPr/>
          </p:nvSpPr>
          <p:spPr>
            <a:xfrm>
              <a:off x="252005" y="4466049"/>
              <a:ext cx="9791128" cy="125559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>
              <a:extrusionClr>
                <a:schemeClr val="accent4">
                  <a:lumMod val="40000"/>
                  <a:lumOff val="6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5461" y="4424678"/>
              <a:ext cx="9216951" cy="1306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hãy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lắng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tình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huống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̣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đoán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nội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học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nay là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nhe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́!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A0CCDC4-409D-1D17-DB84-9F7DC15CC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712" t="39953" r="78365" b="19274"/>
          <a:stretch/>
        </p:blipFill>
        <p:spPr>
          <a:xfrm>
            <a:off x="2752748" y="2817426"/>
            <a:ext cx="2112707" cy="2378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D99AAA-F6FF-DBC9-5274-7DFDCD8326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6205" y="2835643"/>
            <a:ext cx="2805239" cy="2449644"/>
          </a:xfrm>
          <a:prstGeom prst="rect">
            <a:avLst/>
          </a:prstGeom>
        </p:spPr>
      </p:pic>
      <p:pic>
        <p:nvPicPr>
          <p:cNvPr id="8" name="khoi dong- BINH hoi1">
            <a:hlinkClick r:id="" action="ppaction://media"/>
            <a:extLst>
              <a:ext uri="{FF2B5EF4-FFF2-40B4-BE49-F238E27FC236}">
                <a16:creationId xmlns:a16="http://schemas.microsoft.com/office/drawing/2014/main" id="{A2782B1D-CF74-6A26-4242-065C5A7D5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3" name="khoi dong Binh hoi2">
            <a:hlinkClick r:id="" action="ppaction://media"/>
            <a:extLst>
              <a:ext uri="{FF2B5EF4-FFF2-40B4-BE49-F238E27FC236}">
                <a16:creationId xmlns:a16="http://schemas.microsoft.com/office/drawing/2014/main" id="{FC6F9F6F-4B43-8EC9-9B59-73EFD62CAF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4" name="khoi dong Binh hoi2">
            <a:hlinkClick r:id="" action="ppaction://media"/>
            <a:extLst>
              <a:ext uri="{FF2B5EF4-FFF2-40B4-BE49-F238E27FC236}">
                <a16:creationId xmlns:a16="http://schemas.microsoft.com/office/drawing/2014/main" id="{04C41540-7F99-73DB-BEEF-B7E87F7448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5" name="khoi dong- BINH hoi1">
            <a:hlinkClick r:id="" action="ppaction://media"/>
            <a:extLst>
              <a:ext uri="{FF2B5EF4-FFF2-40B4-BE49-F238E27FC236}">
                <a16:creationId xmlns:a16="http://schemas.microsoft.com/office/drawing/2014/main" id="{3EB039DD-1464-4A9A-18E7-EF4770313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6" name="Khoi dong- chi binh dap1">
            <a:hlinkClick r:id="" action="ppaction://media"/>
            <a:extLst>
              <a:ext uri="{FF2B5EF4-FFF2-40B4-BE49-F238E27FC236}">
                <a16:creationId xmlns:a16="http://schemas.microsoft.com/office/drawing/2014/main" id="{7F839FA7-D21C-0693-40D3-A2CD2D4903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71107" y="5243609"/>
            <a:ext cx="487363" cy="487363"/>
          </a:xfrm>
          <a:prstGeom prst="rect">
            <a:avLst/>
          </a:prstGeom>
        </p:spPr>
      </p:pic>
      <p:pic>
        <p:nvPicPr>
          <p:cNvPr id="19" name="khoi dong Binh hoi2">
            <a:hlinkClick r:id="" action="ppaction://media"/>
            <a:extLst>
              <a:ext uri="{FF2B5EF4-FFF2-40B4-BE49-F238E27FC236}">
                <a16:creationId xmlns:a16="http://schemas.microsoft.com/office/drawing/2014/main" id="{1B69C5D7-7518-873F-E194-6BE153BE44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69160" y="4311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31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928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928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5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44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3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940440" y="1944865"/>
            <a:ext cx="8930954" cy="1854097"/>
          </a:xfrm>
          <a:prstGeom prst="rect">
            <a:avLst/>
          </a:prstGeom>
          <a:noFill/>
          <a:ln>
            <a:noFill/>
          </a:ln>
          <a:effectLst>
            <a:outerShdw blurRad="406400" dist="1308100" dir="11940000" sx="153000" sy="153000" algn="ctr" rotWithShape="0">
              <a:srgbClr val="000000">
                <a:alpha val="57000"/>
              </a:srgbClr>
            </a:outerShdw>
          </a:effectLst>
          <a:scene3d>
            <a:camera prst="orthographicFront"/>
            <a:lightRig rig="threePt" dir="t"/>
          </a:scene3d>
          <a:sp3d>
            <a:bevelT w="190500" prst="angle"/>
          </a:sp3d>
        </p:spPr>
        <p:txBody>
          <a:bodyPr wrap="square" lIns="0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120000"/>
              </a:lnSpc>
            </a:pPr>
            <a:r>
              <a:rPr lang="en-US" sz="5000" b="1" dirty="0">
                <a:ln w="0"/>
                <a:solidFill>
                  <a:schemeClr val="accent1"/>
                </a:solidFill>
                <a:effectLst>
                  <a:outerShdw blurRad="50800" dist="266700" dir="5400000" sx="90000" sy="9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TÌM THÔNG TIN TRÊN INTERNET THEO TỪ KHOÁ</a:t>
            </a:r>
            <a:endParaRPr lang="vi-VN" sz="5000" b="1" dirty="0">
              <a:ln w="0"/>
              <a:solidFill>
                <a:schemeClr val="accent1"/>
              </a:solidFill>
              <a:effectLst>
                <a:outerShdw blurRad="50800" dist="266700" dir="5400000" sx="90000" sy="9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27131" y="983168"/>
            <a:ext cx="2406278" cy="6320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BÀI 7</a:t>
            </a: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72486" y="143568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40" r="4564"/>
          <a:stretch/>
        </p:blipFill>
        <p:spPr>
          <a:xfrm>
            <a:off x="7085927" y="1711387"/>
            <a:ext cx="5236885" cy="44383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4748" y="962526"/>
            <a:ext cx="6795126" cy="540532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kiếm thông tin trên Internet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1175" indent="-511175" algn="just">
              <a:lnSpc>
                <a:spcPct val="114000"/>
              </a:lnSpc>
              <a:spcAft>
                <a:spcPts val="1000"/>
              </a:spcAft>
            </a:pP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Chrome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google.com.vn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1175" indent="-511175" algn="just">
              <a:lnSpc>
                <a:spcPct val="114000"/>
              </a:lnSpc>
              <a:spcAft>
                <a:spcPts val="1000"/>
              </a:spcAft>
            </a:pP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511175" indent="-511175" algn="just">
              <a:lnSpc>
                <a:spcPct val="114000"/>
              </a:lnSpc>
              <a:spcAft>
                <a:spcPts val="1000"/>
              </a:spcAft>
            </a:pP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77C1C7-CF41-CCD0-77C1-A8D4AE76EFD9}"/>
              </a:ext>
            </a:extLst>
          </p:cNvPr>
          <p:cNvSpPr/>
          <p:nvPr/>
        </p:nvSpPr>
        <p:spPr>
          <a:xfrm>
            <a:off x="5425731" y="2393964"/>
            <a:ext cx="1299922" cy="4450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517D02-F6A6-7975-AEAE-B9C979470695}"/>
              </a:ext>
            </a:extLst>
          </p:cNvPr>
          <p:cNvSpPr/>
          <p:nvPr/>
        </p:nvSpPr>
        <p:spPr>
          <a:xfrm>
            <a:off x="550531" y="2931382"/>
            <a:ext cx="1310640" cy="4450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65425E-3D5D-FEF0-5155-69EDCAA94270}"/>
              </a:ext>
            </a:extLst>
          </p:cNvPr>
          <p:cNvSpPr/>
          <p:nvPr/>
        </p:nvSpPr>
        <p:spPr>
          <a:xfrm>
            <a:off x="3707594" y="2931382"/>
            <a:ext cx="2303930" cy="4450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8BF4E-F50D-ADC5-4384-314FB520575C}"/>
              </a:ext>
            </a:extLst>
          </p:cNvPr>
          <p:cNvSpPr/>
          <p:nvPr/>
        </p:nvSpPr>
        <p:spPr>
          <a:xfrm>
            <a:off x="3707594" y="3411988"/>
            <a:ext cx="1133856" cy="390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EC2F42-5833-158F-F3E7-687157DC44A3}"/>
              </a:ext>
            </a:extLst>
          </p:cNvPr>
          <p:cNvSpPr/>
          <p:nvPr/>
        </p:nvSpPr>
        <p:spPr>
          <a:xfrm>
            <a:off x="431212" y="4328212"/>
            <a:ext cx="1133856" cy="3901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E</a:t>
            </a:r>
          </a:p>
        </p:txBody>
      </p:sp>
      <p:pic>
        <p:nvPicPr>
          <p:cNvPr id="14" name="Dân vũ Trung Tự vang mãi bài ca (Hoài Mỹ-30-3) - Trim">
            <a:hlinkClick r:id="" action="ppaction://media"/>
            <a:extLst>
              <a:ext uri="{FF2B5EF4-FFF2-40B4-BE49-F238E27FC236}">
                <a16:creationId xmlns:a16="http://schemas.microsoft.com/office/drawing/2014/main" id="{514CA5FC-D6C2-3706-ABE4-619087D348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6200" y="613610"/>
            <a:ext cx="2440664" cy="1577508"/>
          </a:xfrm>
          <a:prstGeom prst="rect">
            <a:avLst/>
          </a:prstGeom>
        </p:spPr>
      </p:pic>
      <p:pic>
        <p:nvPicPr>
          <p:cNvPr id="15" name="tieng-chuong-het-gio-reng-www.tiengdong.com">
            <a:hlinkClick r:id="" action="ppaction://media"/>
            <a:extLst>
              <a:ext uri="{FF2B5EF4-FFF2-40B4-BE49-F238E27FC236}">
                <a16:creationId xmlns:a16="http://schemas.microsoft.com/office/drawing/2014/main" id="{168FA62A-8314-825A-C926-7C6BB5891B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72736" y="822803"/>
            <a:ext cx="487363" cy="48736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04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1338C-7F67-8A07-EDB7-84A6E3052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936" y="202429"/>
            <a:ext cx="10243296" cy="587351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0" y="1276876"/>
            <a:ext cx="2959768" cy="11053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đê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̀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web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7BB07C1-2DA7-3FE3-6964-BA148F45B3CC}"/>
              </a:ext>
            </a:extLst>
          </p:cNvPr>
          <p:cNvCxnSpPr>
            <a:cxnSpLocks/>
          </p:cNvCxnSpPr>
          <p:nvPr/>
        </p:nvCxnSpPr>
        <p:spPr>
          <a:xfrm flipH="1">
            <a:off x="3267351" y="1276875"/>
            <a:ext cx="1100112" cy="491252"/>
          </a:xfrm>
          <a:prstGeom prst="straightConnector1">
            <a:avLst/>
          </a:prstGeom>
          <a:ln>
            <a:noFill/>
            <a:tailEnd type="triangl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081887-4FD4-4428-686C-9151941DEF4C}"/>
              </a:ext>
            </a:extLst>
          </p:cNvPr>
          <p:cNvCxnSpPr>
            <a:cxnSpLocks/>
          </p:cNvCxnSpPr>
          <p:nvPr/>
        </p:nvCxnSpPr>
        <p:spPr>
          <a:xfrm flipV="1">
            <a:off x="3056020" y="1522501"/>
            <a:ext cx="1227221" cy="614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F88978-BE4A-F830-0E5A-AEC6604C696C}"/>
              </a:ext>
            </a:extLst>
          </p:cNvPr>
          <p:cNvCxnSpPr>
            <a:cxnSpLocks/>
          </p:cNvCxnSpPr>
          <p:nvPr/>
        </p:nvCxnSpPr>
        <p:spPr>
          <a:xfrm>
            <a:off x="2550695" y="2405801"/>
            <a:ext cx="1732546" cy="29296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973240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012984-756C-3F61-AB6C-E92BE83BE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F74B3C-5E22-7676-D46F-7D26C5BC0295}"/>
              </a:ext>
            </a:extLst>
          </p:cNvPr>
          <p:cNvGrpSpPr/>
          <p:nvPr/>
        </p:nvGrpSpPr>
        <p:grpSpPr>
          <a:xfrm>
            <a:off x="4072486" y="143568"/>
            <a:ext cx="4353220" cy="701545"/>
            <a:chOff x="4168573" y="1295284"/>
            <a:chExt cx="4353220" cy="701545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8A39600-EDC3-E88C-C456-ECCE9733C9F9}"/>
                </a:ext>
              </a:extLst>
            </p:cNvPr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98904F9-F3B1-E610-0D4D-61D27897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80F638-2821-4871-2454-6AA0B19B1E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40" r="4564"/>
          <a:stretch/>
        </p:blipFill>
        <p:spPr>
          <a:xfrm>
            <a:off x="9119936" y="1120579"/>
            <a:ext cx="3239595" cy="27455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66B5C4-F9C2-07F2-BC05-38EC90967FA8}"/>
              </a:ext>
            </a:extLst>
          </p:cNvPr>
          <p:cNvSpPr txBox="1"/>
          <p:nvPr/>
        </p:nvSpPr>
        <p:spPr>
          <a:xfrm>
            <a:off x="2224597" y="858969"/>
            <a:ext cx="4597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TRẢI NGHIỆM THỰC TẾ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CCFF52-D5AA-438A-FA56-4FBA91845DA7}"/>
              </a:ext>
            </a:extLst>
          </p:cNvPr>
          <p:cNvSpPr txBox="1"/>
          <p:nvPr/>
        </p:nvSpPr>
        <p:spPr>
          <a:xfrm>
            <a:off x="661206" y="1502189"/>
            <a:ext cx="8458729" cy="3770263"/>
          </a:xfrm>
          <a:prstGeom prst="rect">
            <a:avLst/>
          </a:prstGeom>
          <a:gradFill>
            <a:gsLst>
              <a:gs pos="0">
                <a:srgbClr val="FFFF00">
                  <a:lumMod val="97000"/>
                  <a:lumOff val="3000"/>
                </a:srgbClr>
              </a:gs>
              <a:gs pos="7400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 w="57150">
            <a:solidFill>
              <a:schemeClr val="accent5">
                <a:lumMod val="75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/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Bước</a:t>
            </a:r>
            <a:r>
              <a:rPr lang="en-US" sz="3200" b="1" dirty="0">
                <a:solidFill>
                  <a:srgbClr val="FF0000"/>
                </a:solidFill>
              </a:rPr>
              <a:t> 1:</a:t>
            </a:r>
          </a:p>
          <a:p>
            <a:pPr>
              <a:spcBef>
                <a:spcPts val="600"/>
              </a:spcBef>
            </a:pPr>
            <a:r>
              <a:rPr lang="en-US" sz="3200" dirty="0" err="1"/>
              <a:t>Tô</a:t>
            </a:r>
            <a:r>
              <a:rPr lang="en-US" sz="3200" dirty="0"/>
              <a:t>̉ 1 </a:t>
            </a:r>
            <a:r>
              <a:rPr lang="en-US" sz="3200" dirty="0" err="1"/>
              <a:t>va</a:t>
            </a:r>
            <a:r>
              <a:rPr lang="en-US" sz="3200" dirty="0"/>
              <a:t>̀ 2: </a:t>
            </a:r>
            <a:r>
              <a:rPr lang="en-US" sz="3200" dirty="0" err="1"/>
              <a:t>Tìm</a:t>
            </a:r>
            <a:r>
              <a:rPr lang="en-US" sz="3200" dirty="0"/>
              <a:t> </a:t>
            </a:r>
            <a:r>
              <a:rPr lang="en-US" sz="3200" dirty="0" err="1"/>
              <a:t>kiếm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tin </a:t>
            </a:r>
            <a:r>
              <a:rPr lang="en-US" sz="3200" dirty="0" err="1"/>
              <a:t>vê</a:t>
            </a:r>
            <a:r>
              <a:rPr lang="en-US" sz="3200" dirty="0"/>
              <a:t>̀ </a:t>
            </a:r>
            <a:r>
              <a:rPr lang="en-US" sz="3200" dirty="0" err="1"/>
              <a:t>Đa</a:t>
            </a:r>
            <a:r>
              <a:rPr lang="en-US" sz="3200" dirty="0"/>
              <a:t>̀ </a:t>
            </a:r>
            <a:r>
              <a:rPr lang="en-US" sz="3200" dirty="0" err="1"/>
              <a:t>Lạt</a:t>
            </a:r>
            <a:r>
              <a:rPr lang="en-US" sz="3200" dirty="0"/>
              <a:t> </a:t>
            </a:r>
            <a:r>
              <a:rPr lang="en-US" sz="3200" dirty="0" err="1"/>
              <a:t>với</a:t>
            </a:r>
            <a:r>
              <a:rPr lang="en-US" sz="3200" dirty="0"/>
              <a:t> </a:t>
            </a:r>
            <a:r>
              <a:rPr lang="en-US" sz="3200" dirty="0" err="1"/>
              <a:t>việc</a:t>
            </a:r>
            <a:r>
              <a:rPr lang="en-US" sz="3200" dirty="0"/>
              <a:t> gõ </a:t>
            </a:r>
            <a:r>
              <a:rPr lang="en-US" sz="3200" dirty="0" err="1"/>
              <a:t>tư</a:t>
            </a:r>
            <a:r>
              <a:rPr lang="en-US" sz="3200" dirty="0"/>
              <a:t>̀ “Da Lat”</a:t>
            </a:r>
          </a:p>
          <a:p>
            <a:pPr>
              <a:spcBef>
                <a:spcPts val="600"/>
              </a:spcBef>
            </a:pPr>
            <a:r>
              <a:rPr lang="en-US" sz="3200" dirty="0" err="1"/>
              <a:t>Tô</a:t>
            </a:r>
            <a:r>
              <a:rPr lang="en-US" sz="3200" dirty="0"/>
              <a:t>̉ 3 </a:t>
            </a:r>
            <a:r>
              <a:rPr lang="en-US" sz="3200" dirty="0" err="1"/>
              <a:t>va</a:t>
            </a:r>
            <a:r>
              <a:rPr lang="en-US" sz="3200" dirty="0"/>
              <a:t>̀ 4: </a:t>
            </a:r>
            <a:r>
              <a:rPr lang="en-US" sz="3200" dirty="0" err="1"/>
              <a:t>Tìm</a:t>
            </a:r>
            <a:r>
              <a:rPr lang="en-US" sz="3200" dirty="0"/>
              <a:t> </a:t>
            </a:r>
            <a:r>
              <a:rPr lang="en-US" sz="3200" dirty="0" err="1"/>
              <a:t>kiếm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tin </a:t>
            </a:r>
            <a:r>
              <a:rPr lang="en-US" sz="3200" dirty="0" err="1"/>
              <a:t>vê</a:t>
            </a:r>
            <a:r>
              <a:rPr lang="en-US" sz="3200" dirty="0"/>
              <a:t>̀ </a:t>
            </a:r>
            <a:r>
              <a:rPr lang="en-US" sz="3200" dirty="0" err="1"/>
              <a:t>Đa</a:t>
            </a:r>
            <a:r>
              <a:rPr lang="en-US" sz="3200" dirty="0"/>
              <a:t>̀ </a:t>
            </a:r>
            <a:r>
              <a:rPr lang="en-US" sz="3200" dirty="0" err="1"/>
              <a:t>Lạt</a:t>
            </a:r>
            <a:r>
              <a:rPr lang="en-US" sz="3200" dirty="0"/>
              <a:t> </a:t>
            </a:r>
            <a:r>
              <a:rPr lang="en-US" sz="3200" dirty="0" err="1"/>
              <a:t>với</a:t>
            </a:r>
            <a:r>
              <a:rPr lang="en-US" sz="3200" dirty="0"/>
              <a:t> </a:t>
            </a:r>
            <a:r>
              <a:rPr lang="en-US" sz="3200" dirty="0" err="1"/>
              <a:t>việc</a:t>
            </a:r>
            <a:r>
              <a:rPr lang="en-US" sz="3200" dirty="0"/>
              <a:t> gõ “rung thong Da Lat”</a:t>
            </a:r>
          </a:p>
          <a:p>
            <a:pPr>
              <a:spcBef>
                <a:spcPts val="600"/>
              </a:spcBef>
            </a:pPr>
            <a:r>
              <a:rPr lang="en-US" sz="3200" dirty="0"/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Bước</a:t>
            </a:r>
            <a:r>
              <a:rPr lang="en-US" sz="3200" b="1" dirty="0">
                <a:solidFill>
                  <a:srgbClr val="FF0000"/>
                </a:solidFill>
              </a:rPr>
              <a:t> 2: </a:t>
            </a:r>
            <a:r>
              <a:rPr lang="en-US" sz="3200" dirty="0"/>
              <a:t>So </a:t>
            </a:r>
            <a:r>
              <a:rPr lang="en-US" sz="3200" dirty="0" err="1"/>
              <a:t>sánh</a:t>
            </a:r>
            <a:r>
              <a:rPr lang="en-US" sz="3200" dirty="0"/>
              <a:t>, </a:t>
            </a:r>
            <a:r>
              <a:rPr lang="en-US" sz="3200" dirty="0" err="1"/>
              <a:t>nhận</a:t>
            </a:r>
            <a:r>
              <a:rPr lang="en-US" sz="3200" dirty="0"/>
              <a:t> </a:t>
            </a:r>
            <a:r>
              <a:rPr lang="en-US" sz="3200" dirty="0" err="1"/>
              <a:t>xét</a:t>
            </a:r>
            <a:r>
              <a:rPr lang="en-US" sz="3200" dirty="0"/>
              <a:t> </a:t>
            </a:r>
            <a:r>
              <a:rPr lang="en-US" sz="3200" dirty="0" err="1"/>
              <a:t>vê</a:t>
            </a:r>
            <a:r>
              <a:rPr lang="en-US" sz="3200" dirty="0"/>
              <a:t>̀ </a:t>
            </a:r>
            <a:r>
              <a:rPr lang="en-US" sz="3200" dirty="0" err="1"/>
              <a:t>thông</a:t>
            </a:r>
            <a:r>
              <a:rPr lang="en-US" sz="3200" dirty="0"/>
              <a:t> tin </a:t>
            </a:r>
            <a:r>
              <a:rPr lang="en-US" sz="3200" dirty="0" err="1"/>
              <a:t>tìm</a:t>
            </a:r>
            <a:r>
              <a:rPr lang="en-US" sz="3200" dirty="0"/>
              <a:t> </a:t>
            </a:r>
            <a:r>
              <a:rPr lang="en-US" sz="3200" dirty="0" err="1"/>
              <a:t>kiếm</a:t>
            </a:r>
            <a:r>
              <a:rPr lang="en-US" sz="3200" dirty="0"/>
              <a:t> </a:t>
            </a:r>
            <a:r>
              <a:rPr lang="en-US" sz="3200" dirty="0" err="1"/>
              <a:t>được</a:t>
            </a:r>
            <a:r>
              <a:rPr lang="en-US" sz="3200" dirty="0"/>
              <a:t> ở </a:t>
            </a:r>
            <a:r>
              <a:rPr lang="en-US" sz="3200" dirty="0" err="1"/>
              <a:t>mỗi</a:t>
            </a:r>
            <a:r>
              <a:rPr lang="en-US" sz="3200" dirty="0"/>
              <a:t> </a:t>
            </a:r>
            <a:r>
              <a:rPr lang="en-US" sz="3200" dirty="0" err="1"/>
              <a:t>cách</a:t>
            </a:r>
            <a:r>
              <a:rPr lang="en-US" sz="3200" dirty="0"/>
              <a:t> </a:t>
            </a:r>
            <a:r>
              <a:rPr lang="en-US" sz="3200" dirty="0" err="1"/>
              <a:t>đưa</a:t>
            </a:r>
            <a:r>
              <a:rPr lang="en-US" sz="3200" dirty="0"/>
              <a:t> </a:t>
            </a:r>
            <a:r>
              <a:rPr lang="en-US" sz="3200" dirty="0" err="1"/>
              <a:t>tư</a:t>
            </a:r>
            <a:r>
              <a:rPr lang="en-US" sz="3200" dirty="0"/>
              <a:t>̀ </a:t>
            </a:r>
            <a:r>
              <a:rPr lang="en-US" sz="3200" dirty="0" err="1"/>
              <a:t>vào</a:t>
            </a:r>
            <a:r>
              <a:rPr lang="en-US" sz="3200" dirty="0"/>
              <a:t> ô </a:t>
            </a:r>
            <a:r>
              <a:rPr lang="en-US" sz="3200" dirty="0" err="1"/>
              <a:t>tìm</a:t>
            </a:r>
            <a:r>
              <a:rPr lang="en-US" sz="3200" dirty="0"/>
              <a:t> </a:t>
            </a:r>
            <a:r>
              <a:rPr lang="en-US" sz="3200" dirty="0" err="1"/>
              <a:t>kiếm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06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0E18E7-3F81-A46E-DCF6-1A2F8972F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C7F045-C402-B669-F65C-4B6F3D5EC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40" y="933602"/>
            <a:ext cx="11404848" cy="5728829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19D8CB2-8DC8-5060-6D3A-D75F3B5544AF}"/>
              </a:ext>
            </a:extLst>
          </p:cNvPr>
          <p:cNvSpPr/>
          <p:nvPr/>
        </p:nvSpPr>
        <p:spPr>
          <a:xfrm>
            <a:off x="3746090" y="128821"/>
            <a:ext cx="5574891" cy="70154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sổ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98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540E-01CD-2864-D61C-87018B939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0AA72F-1208-233D-1EA4-8BE3C0B04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676" y="796258"/>
            <a:ext cx="10591537" cy="4982750"/>
          </a:xfrm>
        </p:spPr>
      </p:pic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9E4A1726-008D-4F41-AF86-E558AFF770BB}"/>
              </a:ext>
            </a:extLst>
          </p:cNvPr>
          <p:cNvSpPr/>
          <p:nvPr/>
        </p:nvSpPr>
        <p:spPr>
          <a:xfrm>
            <a:off x="3746090" y="128821"/>
            <a:ext cx="5574891" cy="70154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sổ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kiếm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09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2FF85-1AEB-8B9B-15E0-83A066D0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Nhận</a:t>
            </a:r>
            <a:r>
              <a:rPr lang="en-US" dirty="0"/>
              <a:t> </a:t>
            </a:r>
            <a:r>
              <a:rPr lang="en-US" dirty="0" err="1"/>
              <a:t>xét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97F3F-5E94-88C1-6D13-EDD704EDB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11097"/>
            <a:ext cx="10515600" cy="2112391"/>
          </a:xfrm>
        </p:spPr>
        <p:txBody>
          <a:bodyPr/>
          <a:lstStyle/>
          <a:p>
            <a:r>
              <a:rPr lang="en-US" dirty="0" err="1"/>
              <a:t>Mỗi</a:t>
            </a:r>
            <a:r>
              <a:rPr lang="en-US" dirty="0"/>
              <a:t> </a:t>
            </a:r>
            <a:r>
              <a:rPr lang="en-US" dirty="0" err="1"/>
              <a:t>cách</a:t>
            </a:r>
            <a:r>
              <a:rPr lang="en-US" dirty="0"/>
              <a:t> gõ </a:t>
            </a:r>
            <a:r>
              <a:rPr lang="en-US" dirty="0" err="1"/>
              <a:t>tư</a:t>
            </a:r>
            <a:r>
              <a:rPr lang="en-US" dirty="0"/>
              <a:t>̀ </a:t>
            </a:r>
            <a:r>
              <a:rPr lang="en-US" dirty="0" err="1"/>
              <a:t>vào</a:t>
            </a:r>
            <a:r>
              <a:rPr lang="en-US" dirty="0"/>
              <a:t> ô </a:t>
            </a:r>
            <a:r>
              <a:rPr lang="en-US" dirty="0" err="1"/>
              <a:t>tìm</a:t>
            </a:r>
            <a:r>
              <a:rPr lang="en-US" dirty="0"/>
              <a:t> </a:t>
            </a:r>
            <a:r>
              <a:rPr lang="en-US" dirty="0" err="1"/>
              <a:t>kiếm</a:t>
            </a:r>
            <a:r>
              <a:rPr lang="en-US" dirty="0"/>
              <a:t> </a:t>
            </a:r>
            <a:r>
              <a:rPr lang="en-US" dirty="0" err="1"/>
              <a:t>lại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những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khác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  <a:p>
            <a:pPr>
              <a:buFont typeface="Wingdings" panose="05000000000000000000" pitchFamily="2" charset="2"/>
              <a:buChar char="è"/>
            </a:pPr>
            <a:r>
              <a:rPr lang="en-US" dirty="0" err="1"/>
              <a:t>Giúp</a:t>
            </a:r>
            <a:r>
              <a:rPr lang="en-US" dirty="0"/>
              <a:t> </a:t>
            </a:r>
            <a:r>
              <a:rPr lang="en-US" dirty="0" err="1"/>
              <a:t>Bình</a:t>
            </a:r>
            <a:r>
              <a:rPr lang="en-US" dirty="0"/>
              <a:t> </a:t>
            </a:r>
            <a:r>
              <a:rPr lang="en-US" dirty="0" err="1"/>
              <a:t>giải</a:t>
            </a:r>
            <a:r>
              <a:rPr lang="en-US" dirty="0"/>
              <a:t> </a:t>
            </a:r>
            <a:r>
              <a:rPr lang="en-US" dirty="0" err="1"/>
              <a:t>đáp</a:t>
            </a:r>
            <a:r>
              <a:rPr lang="en-US" dirty="0"/>
              <a:t> </a:t>
            </a:r>
            <a:r>
              <a:rPr lang="en-US" dirty="0" err="1"/>
              <a:t>thắc</a:t>
            </a:r>
            <a:r>
              <a:rPr lang="en-US" dirty="0"/>
              <a:t> </a:t>
            </a:r>
            <a:r>
              <a:rPr lang="en-US" dirty="0" err="1"/>
              <a:t>mắc</a:t>
            </a: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dirty="0"/>
              <a:t>Trang web Google </a:t>
            </a:r>
            <a:r>
              <a:rPr lang="en-US" dirty="0" err="1"/>
              <a:t>được</a:t>
            </a:r>
            <a:r>
              <a:rPr lang="en-US" dirty="0"/>
              <a:t> </a:t>
            </a:r>
            <a:r>
              <a:rPr lang="en-US" dirty="0" err="1"/>
              <a:t>gọi</a:t>
            </a:r>
            <a:r>
              <a:rPr lang="en-US" dirty="0"/>
              <a:t> là </a:t>
            </a:r>
            <a:r>
              <a:rPr lang="en-US" dirty="0" err="1"/>
              <a:t>máy</a:t>
            </a:r>
            <a:r>
              <a:rPr lang="en-US" dirty="0"/>
              <a:t> </a:t>
            </a:r>
            <a:r>
              <a:rPr lang="en-US" dirty="0" err="1"/>
              <a:t>tìm</a:t>
            </a:r>
            <a:r>
              <a:rPr lang="en-US" dirty="0"/>
              <a:t> </a:t>
            </a:r>
            <a:r>
              <a:rPr lang="en-US" dirty="0" err="1"/>
              <a:t>kiếm</a:t>
            </a:r>
            <a:endParaRPr lang="en-US" dirty="0"/>
          </a:p>
          <a:p>
            <a:pPr>
              <a:buFont typeface="Wingdings" panose="05000000000000000000" pitchFamily="2" charset="2"/>
              <a:buChar char="è"/>
            </a:pPr>
            <a:r>
              <a:rPr lang="en-US" dirty="0" err="1"/>
              <a:t>Tư</a:t>
            </a:r>
            <a:r>
              <a:rPr lang="en-US" dirty="0"/>
              <a:t>̀ “Da Lat”, “rung thong Da Lat” </a:t>
            </a:r>
            <a:r>
              <a:rPr lang="en-US" dirty="0" err="1"/>
              <a:t>được</a:t>
            </a:r>
            <a:r>
              <a:rPr lang="en-US" dirty="0"/>
              <a:t> </a:t>
            </a:r>
            <a:r>
              <a:rPr lang="en-US" dirty="0" err="1"/>
              <a:t>gọi</a:t>
            </a:r>
            <a:r>
              <a:rPr lang="en-US" dirty="0"/>
              <a:t> là </a:t>
            </a:r>
            <a:r>
              <a:rPr lang="en-US" dirty="0" err="1"/>
              <a:t>tư</a:t>
            </a:r>
            <a:r>
              <a:rPr lang="en-US" dirty="0"/>
              <a:t>̀ </a:t>
            </a:r>
            <a:r>
              <a:rPr lang="en-US" dirty="0" err="1"/>
              <a:t>khóa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73E936-C6DA-554C-FCA9-40BEF6FDEC18}"/>
              </a:ext>
            </a:extLst>
          </p:cNvPr>
          <p:cNvSpPr/>
          <p:nvPr/>
        </p:nvSpPr>
        <p:spPr>
          <a:xfrm>
            <a:off x="2987040" y="3655060"/>
            <a:ext cx="621792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2">
                    <a:lumMod val="50000"/>
                  </a:schemeClr>
                </a:solidFill>
              </a:rPr>
              <a:t>Vậy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máy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tìm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kiếm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là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</a:rPr>
              <a:t>gi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̀? </a:t>
            </a:r>
          </a:p>
          <a:p>
            <a:pPr algn="ctr"/>
            <a:r>
              <a:rPr lang="en-US" sz="2800" dirty="0" err="1">
                <a:solidFill>
                  <a:schemeClr val="tx2">
                    <a:lumMod val="50000"/>
                  </a:schemeClr>
                </a:solidFill>
              </a:rPr>
              <a:t>Thê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́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</a:rPr>
              <a:t>nào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là </a:t>
            </a:r>
            <a:r>
              <a:rPr lang="en-US" sz="2800" b="1" dirty="0" err="1">
                <a:solidFill>
                  <a:srgbClr val="FF0000"/>
                </a:solidFill>
              </a:rPr>
              <a:t>tư</a:t>
            </a:r>
            <a:r>
              <a:rPr lang="en-US" sz="2800" b="1" dirty="0">
                <a:solidFill>
                  <a:srgbClr val="FF0000"/>
                </a:solidFill>
              </a:rPr>
              <a:t>̀ </a:t>
            </a:r>
            <a:r>
              <a:rPr lang="en-US" sz="2800" b="1" dirty="0" err="1">
                <a:solidFill>
                  <a:srgbClr val="FF0000"/>
                </a:solidFill>
              </a:rPr>
              <a:t>khóa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1531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864</Words>
  <Application>Microsoft Office PowerPoint</Application>
  <PresentationFormat>Widescreen</PresentationFormat>
  <Paragraphs>77</Paragraphs>
  <Slides>15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Nhận xét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Phuong Pham</cp:lastModifiedBy>
  <cp:revision>437</cp:revision>
  <dcterms:created xsi:type="dcterms:W3CDTF">2022-01-27T15:18:21Z</dcterms:created>
  <dcterms:modified xsi:type="dcterms:W3CDTF">2024-11-13T07:41:27Z</dcterms:modified>
</cp:coreProperties>
</file>