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0" r:id="rId2"/>
    <p:sldMasterId id="2147483706" r:id="rId3"/>
    <p:sldMasterId id="2147483718" r:id="rId4"/>
  </p:sldMasterIdLst>
  <p:notesMasterIdLst>
    <p:notesMasterId r:id="rId33"/>
  </p:notesMasterIdLst>
  <p:sldIdLst>
    <p:sldId id="341" r:id="rId5"/>
    <p:sldId id="323" r:id="rId6"/>
    <p:sldId id="325" r:id="rId7"/>
    <p:sldId id="357" r:id="rId8"/>
    <p:sldId id="331" r:id="rId9"/>
    <p:sldId id="303" r:id="rId10"/>
    <p:sldId id="332" r:id="rId11"/>
    <p:sldId id="354" r:id="rId12"/>
    <p:sldId id="333" r:id="rId13"/>
    <p:sldId id="327" r:id="rId14"/>
    <p:sldId id="263" r:id="rId15"/>
    <p:sldId id="334" r:id="rId16"/>
    <p:sldId id="335" r:id="rId17"/>
    <p:sldId id="328" r:id="rId18"/>
    <p:sldId id="304" r:id="rId19"/>
    <p:sldId id="336" r:id="rId20"/>
    <p:sldId id="350" r:id="rId21"/>
    <p:sldId id="358" r:id="rId22"/>
    <p:sldId id="347" r:id="rId23"/>
    <p:sldId id="330" r:id="rId24"/>
    <p:sldId id="353" r:id="rId25"/>
    <p:sldId id="329" r:id="rId26"/>
    <p:sldId id="321" r:id="rId27"/>
    <p:sldId id="343" r:id="rId28"/>
    <p:sldId id="257" r:id="rId29"/>
    <p:sldId id="283" r:id="rId30"/>
    <p:sldId id="317" r:id="rId31"/>
    <p:sldId id="281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AvantGarde-Demi" panose="0202050000000000000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HP001 4 hàng" panose="020B0603050302020204"/>
      <p:regular r:id="rId44"/>
      <p:bold r:id="rId45"/>
    </p:embeddedFont>
    <p:embeddedFont>
      <p:font typeface="Prompt Bold"/>
      <p:bold r:id="rId46"/>
    </p:embeddedFont>
    <p:embeddedFont>
      <p:font typeface="Prompt Light" panose="00000400000000000000" pitchFamily="2" charset="-34"/>
      <p:regular r:id="rId47"/>
      <p:italic r:id="rId48"/>
    </p:embeddedFont>
    <p:embeddedFont>
      <p:font typeface="Prompt Medium" panose="00000600000000000000" pitchFamily="2" charset="-34"/>
      <p:regular r:id="rId49"/>
      <p:italic r:id="rId50"/>
    </p:embeddedFont>
    <p:embeddedFont>
      <p:font typeface="Sitka Subheading" panose="02000505000000020004" pitchFamily="2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FFFF"/>
    <a:srgbClr val="FFCCFF"/>
    <a:srgbClr val="99FFCC"/>
    <a:srgbClr val="CCFFCC"/>
    <a:srgbClr val="FF9999"/>
    <a:srgbClr val="99CCFF"/>
    <a:srgbClr val="92D050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robot </a:t>
            </a:r>
            <a:r>
              <a:rPr lang="en-US" baseline="0" dirty="0" err="1"/>
              <a:t>thông</a:t>
            </a:r>
            <a:r>
              <a:rPr lang="en-US" baseline="0" dirty="0"/>
              <a:t> minh, a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1 </a:t>
            </a:r>
            <a:r>
              <a:rPr lang="en-US" baseline="0" dirty="0" err="1"/>
              <a:t>đoạn</a:t>
            </a:r>
            <a:r>
              <a:rPr lang="en-US" baseline="0" dirty="0"/>
              <a:t> clip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3D9EB-C5B1-4832-B81B-6DA8AFDD7F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5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3D9EB-C5B1-4832-B81B-6DA8AFDD7F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8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3D9EB-C5B1-4832-B81B-6DA8AFDD7F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1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41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3D9EB-C5B1-4832-B81B-6DA8AFDD7F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2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76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4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46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39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3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04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10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33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5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81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86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58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67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0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9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8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20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7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48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84DD-92DC-407E-B09C-96FF5C35470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8AB13-4BA6-4AE4-80C7-CD4EC3AEB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3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9.wav"/><Relationship Id="rId7" Type="http://schemas.openxmlformats.org/officeDocument/2006/relationships/image" Target="../media/image3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9.wav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9.wav"/><Relationship Id="rId7" Type="http://schemas.openxmlformats.org/officeDocument/2006/relationships/image" Target="../media/image26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9.wav"/><Relationship Id="rId7" Type="http://schemas.openxmlformats.org/officeDocument/2006/relationships/image" Target="../media/image26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7.png"/><Relationship Id="rId5" Type="http://schemas.openxmlformats.org/officeDocument/2006/relationships/image" Target="../media/image460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gif"/><Relationship Id="rId5" Type="http://schemas.openxmlformats.org/officeDocument/2006/relationships/image" Target="../media/image530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6.gif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55.gif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7643">
            <a:off x="1952534" y="269532"/>
            <a:ext cx="7507492" cy="55475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345313">
            <a:off x="4308025" y="3930919"/>
            <a:ext cx="265813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0"/>
              </a:lnSpc>
            </a:pPr>
            <a:r>
              <a:rPr lang="en-US" sz="1450" dirty="0" err="1">
                <a:solidFill>
                  <a:srgbClr val="000000"/>
                </a:solidFill>
                <a:latin typeface="Prompt Light"/>
              </a:rPr>
              <a:t>Ngày</a:t>
            </a:r>
            <a:r>
              <a:rPr lang="en-US" sz="1450" dirty="0">
                <a:solidFill>
                  <a:srgbClr val="000000"/>
                </a:solidFill>
                <a:latin typeface="Prompt Light"/>
              </a:rPr>
              <a:t> 24 </a:t>
            </a:r>
            <a:r>
              <a:rPr lang="en-US" sz="1450" dirty="0" err="1">
                <a:solidFill>
                  <a:srgbClr val="000000"/>
                </a:solidFill>
                <a:latin typeface="Prompt Light"/>
              </a:rPr>
              <a:t>tháng</a:t>
            </a:r>
            <a:r>
              <a:rPr lang="en-US" sz="1450" dirty="0">
                <a:solidFill>
                  <a:srgbClr val="000000"/>
                </a:solidFill>
                <a:latin typeface="Prompt Light"/>
              </a:rPr>
              <a:t> 10 </a:t>
            </a:r>
            <a:r>
              <a:rPr lang="en-US" sz="1450" dirty="0" err="1">
                <a:solidFill>
                  <a:srgbClr val="000000"/>
                </a:solidFill>
                <a:latin typeface="Prompt Light"/>
              </a:rPr>
              <a:t>năm</a:t>
            </a:r>
            <a:r>
              <a:rPr lang="en-US" sz="1450" dirty="0">
                <a:solidFill>
                  <a:srgbClr val="000000"/>
                </a:solidFill>
                <a:latin typeface="Prompt Light"/>
              </a:rPr>
              <a:t> 2024</a:t>
            </a:r>
          </a:p>
        </p:txBody>
      </p:sp>
      <p:sp>
        <p:nvSpPr>
          <p:cNvPr id="4" name="TextBox 4"/>
          <p:cNvSpPr txBox="1"/>
          <p:nvPr/>
        </p:nvSpPr>
        <p:spPr>
          <a:xfrm rot="-364670">
            <a:off x="2784961" y="1622677"/>
            <a:ext cx="5654677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3600" b="1" dirty="0">
                <a:solidFill>
                  <a:srgbClr val="000000"/>
                </a:solidFill>
                <a:latin typeface="Prompt Bold"/>
              </a:rPr>
              <a:t>CHÀO MỪNG CÁC THẦY CÔ GIÁO TỚI DỰ GIỜ </a:t>
            </a:r>
          </a:p>
        </p:txBody>
      </p:sp>
      <p:sp>
        <p:nvSpPr>
          <p:cNvPr id="5" name="TextBox 5"/>
          <p:cNvSpPr txBox="1"/>
          <p:nvPr/>
        </p:nvSpPr>
        <p:spPr>
          <a:xfrm rot="-333068">
            <a:off x="3021633" y="3278125"/>
            <a:ext cx="4996111" cy="278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000" dirty="0" err="1">
                <a:solidFill>
                  <a:srgbClr val="000000"/>
                </a:solidFill>
                <a:latin typeface="Prompt Medium"/>
              </a:rPr>
              <a:t>Lớp</a:t>
            </a:r>
            <a:r>
              <a:rPr lang="en-US" sz="2000" dirty="0">
                <a:solidFill>
                  <a:srgbClr val="000000"/>
                </a:solidFill>
                <a:latin typeface="Prompt Medium"/>
              </a:rPr>
              <a:t> 5G – </a:t>
            </a:r>
            <a:r>
              <a:rPr lang="en-US" sz="2000" dirty="0" err="1">
                <a:solidFill>
                  <a:srgbClr val="000000"/>
                </a:solidFill>
                <a:latin typeface="Prompt Medium"/>
              </a:rPr>
              <a:t>Giáo</a:t>
            </a:r>
            <a:r>
              <a:rPr lang="en-US" sz="2000" dirty="0">
                <a:solidFill>
                  <a:srgbClr val="000000"/>
                </a:solidFill>
                <a:latin typeface="Promp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rompt Medium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Prompt Medium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Sitka Subheading" panose="02000505000000020004" pitchFamily="2" charset="0"/>
              </a:rPr>
              <a:t>Phạm</a:t>
            </a:r>
            <a:r>
              <a:rPr lang="en-US" sz="2000" b="1" dirty="0">
                <a:solidFill>
                  <a:srgbClr val="000000"/>
                </a:solidFill>
                <a:latin typeface="Sitka Subheading" panose="02000505000000020004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itka Subheading" panose="02000505000000020004" pitchFamily="2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Sitka Subheading" panose="02000505000000020004" pitchFamily="2" charset="0"/>
              </a:rPr>
              <a:t> Quỳnh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7541" y="341270"/>
            <a:ext cx="2031436" cy="1876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698580">
            <a:off x="1906091" y="3656199"/>
            <a:ext cx="1586304" cy="29868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42696">
            <a:off x="6852491" y="251099"/>
            <a:ext cx="2218146" cy="12224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22919" y="486090"/>
            <a:ext cx="714127" cy="7934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30716">
            <a:off x="5113964" y="4393136"/>
            <a:ext cx="1588848" cy="1583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799" r="89950">
                        <a14:foregroundMark x1="43970" y1="60302" x2="43970" y2="60302"/>
                        <a14:foregroundMark x1="47487" y1="60553" x2="47487" y2="60553"/>
                        <a14:foregroundMark x1="57789" y1="60050" x2="57789" y2="60050"/>
                        <a14:foregroundMark x1="62312" y1="62060" x2="62312" y2="62060"/>
                        <a14:foregroundMark x1="57286" y1="58040" x2="57286" y2="58040"/>
                        <a14:foregroundMark x1="48995" y1="59548" x2="48995" y2="59548"/>
                        <a14:foregroundMark x1="43216" y1="59045" x2="43216" y2="59045"/>
                        <a14:foregroundMark x1="40704" y1="59045" x2="40704" y2="59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078" y="1760265"/>
            <a:ext cx="5111723" cy="51117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600525" y="2607667"/>
            <a:ext cx="1233417" cy="7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Khởi động Đường lên đỉnh Olympia (25-10-2021 - na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153" y="228600"/>
            <a:ext cx="11797554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114A-32C5-13E4-27C1-49CCE36C9FAE}"/>
              </a:ext>
            </a:extLst>
          </p:cNvPr>
          <p:cNvSpPr txBox="1"/>
          <p:nvPr/>
        </p:nvSpPr>
        <p:spPr>
          <a:xfrm>
            <a:off x="682388" y="400160"/>
            <a:ext cx="109045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Cuộc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thi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Đường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lên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đỉnh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Olympia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phiên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bản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5G TH Trung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Tự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567" y="497610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3086662" y="542031"/>
            <a:ext cx="8538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22" y="1676667"/>
            <a:ext cx="5335015" cy="28983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46" y="1450522"/>
            <a:ext cx="3476199" cy="3224528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1138725" y="5347635"/>
            <a:ext cx="2105193" cy="10549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991822" y="5257890"/>
            <a:ext cx="2350673" cy="1135599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7263742" y="5394242"/>
            <a:ext cx="2186474" cy="989722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32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5" y="175936"/>
            <a:ext cx="1774825" cy="1774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51697" y="4200741"/>
            <a:ext cx="2089034" cy="80021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THẢO LUẬN</a:t>
            </a:r>
          </a:p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NHÓM ĐÔI</a:t>
            </a:r>
          </a:p>
        </p:txBody>
      </p:sp>
      <p:pic>
        <p:nvPicPr>
          <p:cNvPr id="3" name="Khoi dong">
            <a:hlinkClick r:id="" action="ppaction://media"/>
            <a:extLst>
              <a:ext uri="{FF2B5EF4-FFF2-40B4-BE49-F238E27FC236}">
                <a16:creationId xmlns:a16="http://schemas.microsoft.com/office/drawing/2014/main" id="{EA8F9D2C-11BB-4643-A082-E26E9C263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43204" y="1260474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0159" y="4931852"/>
            <a:ext cx="2743977" cy="15573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9AB866-D042-B5F1-9B65-28038AA409F9}"/>
              </a:ext>
            </a:extLst>
          </p:cNvPr>
          <p:cNvCxnSpPr>
            <a:cxnSpLocks/>
          </p:cNvCxnSpPr>
          <p:nvPr/>
        </p:nvCxnSpPr>
        <p:spPr>
          <a:xfrm>
            <a:off x="3367017" y="1080154"/>
            <a:ext cx="807727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4535AA-B6FD-8DEC-1F08-2C1E24456391}"/>
              </a:ext>
            </a:extLst>
          </p:cNvPr>
          <p:cNvCxnSpPr>
            <a:cxnSpLocks/>
          </p:cNvCxnSpPr>
          <p:nvPr/>
        </p:nvCxnSpPr>
        <p:spPr>
          <a:xfrm>
            <a:off x="3086662" y="1510365"/>
            <a:ext cx="147105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huong">
            <a:hlinkClick r:id="" action="ppaction://media"/>
            <a:extLst>
              <a:ext uri="{FF2B5EF4-FFF2-40B4-BE49-F238E27FC236}">
                <a16:creationId xmlns:a16="http://schemas.microsoft.com/office/drawing/2014/main" id="{661B7AD8-FF7A-710E-3B4D-920829D9A7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131" y="5653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69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90" y="54203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532965" y="542031"/>
            <a:ext cx="1036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71" y="1307496"/>
            <a:ext cx="6839984" cy="3373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829" y="1107769"/>
            <a:ext cx="3852314" cy="3573413"/>
          </a:xfrm>
          <a:prstGeom prst="rect">
            <a:avLst/>
          </a:prstGeom>
        </p:spPr>
      </p:pic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1541559" y="5186149"/>
            <a:ext cx="2156981" cy="11112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/>
          </a:p>
        </p:txBody>
      </p:sp>
      <p:sp>
        <p:nvSpPr>
          <p:cNvPr id="7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4599297" y="5160730"/>
            <a:ext cx="2317560" cy="11112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/>
          </a:p>
        </p:txBody>
      </p:sp>
      <p:sp>
        <p:nvSpPr>
          <p:cNvPr id="8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7936251" y="5195674"/>
            <a:ext cx="2449697" cy="11112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32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89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6986"/>
          <a:stretch/>
        </p:blipFill>
        <p:spPr>
          <a:xfrm>
            <a:off x="1998615" y="472045"/>
            <a:ext cx="7699287" cy="592875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321594" y="2599212"/>
            <a:ext cx="635069" cy="771005"/>
          </a:xfrm>
          <a:custGeom>
            <a:avLst/>
            <a:gdLst>
              <a:gd name="connsiteX0" fmla="*/ 99492 w 635069"/>
              <a:gd name="connsiteY0" fmla="*/ 104799 h 771005"/>
              <a:gd name="connsiteX1" fmla="*/ 164806 w 635069"/>
              <a:gd name="connsiteY1" fmla="*/ 157051 h 771005"/>
              <a:gd name="connsiteX2" fmla="*/ 177869 w 635069"/>
              <a:gd name="connsiteY2" fmla="*/ 196239 h 771005"/>
              <a:gd name="connsiteX3" fmla="*/ 321560 w 635069"/>
              <a:gd name="connsiteY3" fmla="*/ 183177 h 771005"/>
              <a:gd name="connsiteX4" fmla="*/ 347686 w 635069"/>
              <a:gd name="connsiteY4" fmla="*/ 104799 h 771005"/>
              <a:gd name="connsiteX5" fmla="*/ 360749 w 635069"/>
              <a:gd name="connsiteY5" fmla="*/ 65611 h 771005"/>
              <a:gd name="connsiteX6" fmla="*/ 347686 w 635069"/>
              <a:gd name="connsiteY6" fmla="*/ 26422 h 771005"/>
              <a:gd name="connsiteX7" fmla="*/ 465252 w 635069"/>
              <a:gd name="connsiteY7" fmla="*/ 13359 h 771005"/>
              <a:gd name="connsiteX8" fmla="*/ 491377 w 635069"/>
              <a:gd name="connsiteY8" fmla="*/ 52548 h 771005"/>
              <a:gd name="connsiteX9" fmla="*/ 530566 w 635069"/>
              <a:gd name="connsiteY9" fmla="*/ 91737 h 771005"/>
              <a:gd name="connsiteX10" fmla="*/ 543629 w 635069"/>
              <a:gd name="connsiteY10" fmla="*/ 130925 h 771005"/>
              <a:gd name="connsiteX11" fmla="*/ 582817 w 635069"/>
              <a:gd name="connsiteY11" fmla="*/ 300742 h 771005"/>
              <a:gd name="connsiteX12" fmla="*/ 622006 w 635069"/>
              <a:gd name="connsiteY12" fmla="*/ 326868 h 771005"/>
              <a:gd name="connsiteX13" fmla="*/ 608943 w 635069"/>
              <a:gd name="connsiteY13" fmla="*/ 392182 h 771005"/>
              <a:gd name="connsiteX14" fmla="*/ 569755 w 635069"/>
              <a:gd name="connsiteY14" fmla="*/ 418308 h 771005"/>
              <a:gd name="connsiteX15" fmla="*/ 530566 w 635069"/>
              <a:gd name="connsiteY15" fmla="*/ 496685 h 771005"/>
              <a:gd name="connsiteX16" fmla="*/ 595880 w 635069"/>
              <a:gd name="connsiteY16" fmla="*/ 601188 h 771005"/>
              <a:gd name="connsiteX17" fmla="*/ 608943 w 635069"/>
              <a:gd name="connsiteY17" fmla="*/ 640377 h 771005"/>
              <a:gd name="connsiteX18" fmla="*/ 635069 w 635069"/>
              <a:gd name="connsiteY18" fmla="*/ 679565 h 771005"/>
              <a:gd name="connsiteX19" fmla="*/ 595880 w 635069"/>
              <a:gd name="connsiteY19" fmla="*/ 692628 h 771005"/>
              <a:gd name="connsiteX20" fmla="*/ 426063 w 635069"/>
              <a:gd name="connsiteY20" fmla="*/ 705691 h 771005"/>
              <a:gd name="connsiteX21" fmla="*/ 413000 w 635069"/>
              <a:gd name="connsiteY21" fmla="*/ 744879 h 771005"/>
              <a:gd name="connsiteX22" fmla="*/ 373812 w 635069"/>
              <a:gd name="connsiteY22" fmla="*/ 771005 h 771005"/>
              <a:gd name="connsiteX23" fmla="*/ 308497 w 635069"/>
              <a:gd name="connsiteY23" fmla="*/ 692628 h 771005"/>
              <a:gd name="connsiteX24" fmla="*/ 295435 w 635069"/>
              <a:gd name="connsiteY24" fmla="*/ 627314 h 771005"/>
              <a:gd name="connsiteX25" fmla="*/ 269309 w 635069"/>
              <a:gd name="connsiteY25" fmla="*/ 548937 h 771005"/>
              <a:gd name="connsiteX26" fmla="*/ 256246 w 635069"/>
              <a:gd name="connsiteY26" fmla="*/ 509748 h 771005"/>
              <a:gd name="connsiteX27" fmla="*/ 230120 w 635069"/>
              <a:gd name="connsiteY27" fmla="*/ 470559 h 771005"/>
              <a:gd name="connsiteX28" fmla="*/ 151743 w 635069"/>
              <a:gd name="connsiteY28" fmla="*/ 392182 h 771005"/>
              <a:gd name="connsiteX29" fmla="*/ 125617 w 635069"/>
              <a:gd name="connsiteY29" fmla="*/ 352994 h 771005"/>
              <a:gd name="connsiteX30" fmla="*/ 47240 w 635069"/>
              <a:gd name="connsiteY30" fmla="*/ 339931 h 771005"/>
              <a:gd name="connsiteX31" fmla="*/ 8052 w 635069"/>
              <a:gd name="connsiteY31" fmla="*/ 313805 h 771005"/>
              <a:gd name="connsiteX32" fmla="*/ 60303 w 635069"/>
              <a:gd name="connsiteY32" fmla="*/ 157051 h 771005"/>
              <a:gd name="connsiteX33" fmla="*/ 99492 w 635069"/>
              <a:gd name="connsiteY33" fmla="*/ 104799 h 77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5069" h="771005">
                <a:moveTo>
                  <a:pt x="99492" y="104799"/>
                </a:moveTo>
                <a:cubicBezTo>
                  <a:pt x="116909" y="104799"/>
                  <a:pt x="146661" y="135882"/>
                  <a:pt x="164806" y="157051"/>
                </a:cubicBezTo>
                <a:cubicBezTo>
                  <a:pt x="173767" y="167505"/>
                  <a:pt x="164287" y="193975"/>
                  <a:pt x="177869" y="196239"/>
                </a:cubicBezTo>
                <a:cubicBezTo>
                  <a:pt x="225309" y="204146"/>
                  <a:pt x="273663" y="187531"/>
                  <a:pt x="321560" y="183177"/>
                </a:cubicBezTo>
                <a:lnTo>
                  <a:pt x="347686" y="104799"/>
                </a:lnTo>
                <a:lnTo>
                  <a:pt x="360749" y="65611"/>
                </a:lnTo>
                <a:cubicBezTo>
                  <a:pt x="356395" y="52548"/>
                  <a:pt x="342572" y="39207"/>
                  <a:pt x="347686" y="26422"/>
                </a:cubicBezTo>
                <a:cubicBezTo>
                  <a:pt x="366819" y="-21410"/>
                  <a:pt x="442404" y="9551"/>
                  <a:pt x="465252" y="13359"/>
                </a:cubicBezTo>
                <a:cubicBezTo>
                  <a:pt x="473960" y="26422"/>
                  <a:pt x="481326" y="40487"/>
                  <a:pt x="491377" y="52548"/>
                </a:cubicBezTo>
                <a:cubicBezTo>
                  <a:pt x="503204" y="66740"/>
                  <a:pt x="520318" y="76366"/>
                  <a:pt x="530566" y="91737"/>
                </a:cubicBezTo>
                <a:cubicBezTo>
                  <a:pt x="538204" y="103194"/>
                  <a:pt x="539275" y="117862"/>
                  <a:pt x="543629" y="130925"/>
                </a:cubicBezTo>
                <a:cubicBezTo>
                  <a:pt x="550449" y="199128"/>
                  <a:pt x="535218" y="253143"/>
                  <a:pt x="582817" y="300742"/>
                </a:cubicBezTo>
                <a:cubicBezTo>
                  <a:pt x="593918" y="311843"/>
                  <a:pt x="608943" y="318159"/>
                  <a:pt x="622006" y="326868"/>
                </a:cubicBezTo>
                <a:cubicBezTo>
                  <a:pt x="617652" y="348639"/>
                  <a:pt x="619958" y="372905"/>
                  <a:pt x="608943" y="392182"/>
                </a:cubicBezTo>
                <a:cubicBezTo>
                  <a:pt x="601154" y="405813"/>
                  <a:pt x="580856" y="407207"/>
                  <a:pt x="569755" y="418308"/>
                </a:cubicBezTo>
                <a:cubicBezTo>
                  <a:pt x="544432" y="443631"/>
                  <a:pt x="541191" y="464812"/>
                  <a:pt x="530566" y="496685"/>
                </a:cubicBezTo>
                <a:cubicBezTo>
                  <a:pt x="557160" y="656246"/>
                  <a:pt x="512345" y="517652"/>
                  <a:pt x="595880" y="601188"/>
                </a:cubicBezTo>
                <a:cubicBezTo>
                  <a:pt x="605617" y="610925"/>
                  <a:pt x="602785" y="628061"/>
                  <a:pt x="608943" y="640377"/>
                </a:cubicBezTo>
                <a:cubicBezTo>
                  <a:pt x="615964" y="654419"/>
                  <a:pt x="626360" y="666502"/>
                  <a:pt x="635069" y="679565"/>
                </a:cubicBezTo>
                <a:cubicBezTo>
                  <a:pt x="622006" y="683919"/>
                  <a:pt x="609543" y="690920"/>
                  <a:pt x="595880" y="692628"/>
                </a:cubicBezTo>
                <a:cubicBezTo>
                  <a:pt x="539546" y="699670"/>
                  <a:pt x="480652" y="690094"/>
                  <a:pt x="426063" y="705691"/>
                </a:cubicBezTo>
                <a:cubicBezTo>
                  <a:pt x="412823" y="709474"/>
                  <a:pt x="421602" y="734127"/>
                  <a:pt x="413000" y="744879"/>
                </a:cubicBezTo>
                <a:cubicBezTo>
                  <a:pt x="403193" y="757138"/>
                  <a:pt x="386875" y="762296"/>
                  <a:pt x="373812" y="771005"/>
                </a:cubicBezTo>
                <a:cubicBezTo>
                  <a:pt x="353481" y="750675"/>
                  <a:pt x="319409" y="721727"/>
                  <a:pt x="308497" y="692628"/>
                </a:cubicBezTo>
                <a:cubicBezTo>
                  <a:pt x="300701" y="671839"/>
                  <a:pt x="301277" y="648734"/>
                  <a:pt x="295435" y="627314"/>
                </a:cubicBezTo>
                <a:cubicBezTo>
                  <a:pt x="288189" y="600745"/>
                  <a:pt x="278018" y="575063"/>
                  <a:pt x="269309" y="548937"/>
                </a:cubicBezTo>
                <a:cubicBezTo>
                  <a:pt x="264955" y="535874"/>
                  <a:pt x="263884" y="521205"/>
                  <a:pt x="256246" y="509748"/>
                </a:cubicBezTo>
                <a:cubicBezTo>
                  <a:pt x="247537" y="496685"/>
                  <a:pt x="240550" y="482293"/>
                  <a:pt x="230120" y="470559"/>
                </a:cubicBezTo>
                <a:cubicBezTo>
                  <a:pt x="205574" y="442944"/>
                  <a:pt x="172238" y="422924"/>
                  <a:pt x="151743" y="392182"/>
                </a:cubicBezTo>
                <a:cubicBezTo>
                  <a:pt x="143034" y="379119"/>
                  <a:pt x="139659" y="360015"/>
                  <a:pt x="125617" y="352994"/>
                </a:cubicBezTo>
                <a:cubicBezTo>
                  <a:pt x="101927" y="341149"/>
                  <a:pt x="73366" y="344285"/>
                  <a:pt x="47240" y="339931"/>
                </a:cubicBezTo>
                <a:cubicBezTo>
                  <a:pt x="34177" y="331222"/>
                  <a:pt x="10860" y="329251"/>
                  <a:pt x="8052" y="313805"/>
                </a:cubicBezTo>
                <a:cubicBezTo>
                  <a:pt x="-13803" y="193598"/>
                  <a:pt x="10549" y="216756"/>
                  <a:pt x="60303" y="157051"/>
                </a:cubicBezTo>
                <a:cubicBezTo>
                  <a:pt x="134156" y="68427"/>
                  <a:pt x="82075" y="104799"/>
                  <a:pt x="99492" y="104799"/>
                </a:cubicBezTo>
                <a:close/>
              </a:path>
            </a:pathLst>
          </a:cu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159829" y="2599212"/>
            <a:ext cx="479299" cy="38550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98615" y="2599212"/>
            <a:ext cx="316121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138" y="2303876"/>
            <a:ext cx="1956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3358,6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80355" y="2663716"/>
            <a:ext cx="82105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</a:t>
            </a:r>
            <a:r>
              <a:rPr lang="en-US" altLang="en-US" sz="2500" b="1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9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ƯỢT CHƯỚNG NGẠI VẬT O23 THEO CÁCH KHÁC - TDHH with OLP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259" y="152400"/>
            <a:ext cx="1181548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49" y="1822088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3746713" y="1818057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1019885" y="2918194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1088819" y="3670668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1463040" y="4427796"/>
            <a:ext cx="3573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843742" y="2939966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952599" y="3670668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952599" y="4431309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60520" y="2904149"/>
            <a:ext cx="85126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60519" y="3632132"/>
            <a:ext cx="85126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3060519" y="4431309"/>
            <a:ext cx="85126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584636" y="2983746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04321" y="3697466"/>
            <a:ext cx="77633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604956" y="4389802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6" y="628007"/>
            <a:ext cx="1774825" cy="1774825"/>
          </a:xfrm>
          <a:prstGeom prst="rect">
            <a:avLst/>
          </a:prstGeom>
        </p:spPr>
      </p:pic>
      <p:pic>
        <p:nvPicPr>
          <p:cNvPr id="15" name="Dẫn phần vượt chướng ngại vật">
            <a:hlinkClick r:id="" action="ppaction://media"/>
            <a:extLst>
              <a:ext uri="{FF2B5EF4-FFF2-40B4-BE49-F238E27FC236}">
                <a16:creationId xmlns:a16="http://schemas.microsoft.com/office/drawing/2014/main" id="{D9B8EC65-B171-429B-AF71-9F85B35A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8641" y="-534257"/>
            <a:ext cx="406400" cy="406400"/>
          </a:xfrm>
          <a:prstGeom prst="rect">
            <a:avLst/>
          </a:prstGeom>
        </p:spPr>
      </p:pic>
      <p:pic>
        <p:nvPicPr>
          <p:cNvPr id="17" name="chuong">
            <a:hlinkClick r:id="" action="ppaction://media"/>
            <a:extLst>
              <a:ext uri="{FF2B5EF4-FFF2-40B4-BE49-F238E27FC236}">
                <a16:creationId xmlns:a16="http://schemas.microsoft.com/office/drawing/2014/main" id="{DF385E40-58F6-04B3-6F12-2947A7EB5A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085" y="5307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  <p:bldP spid="6" grpId="0"/>
      <p:bldP spid="2" grpId="0"/>
      <p:bldP spid="3" grpId="0"/>
      <p:bldP spid="4" grpId="0"/>
      <p:bldP spid="5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6" y="628007"/>
            <a:ext cx="1774825" cy="17748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13627" y="3094261"/>
            <a:ext cx="2090824" cy="924248"/>
          </a:xfrm>
          <a:prstGeom prst="roundRect">
            <a:avLst/>
          </a:prstGeom>
          <a:solidFill>
            <a:srgbClr val="92D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 </a:t>
            </a:r>
          </a:p>
          <a:p>
            <a:pPr algn="ctr"/>
            <a:r>
              <a:rPr lang="en-US" sz="3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+ 2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58655" y="3135312"/>
            <a:ext cx="2090824" cy="924248"/>
          </a:xfrm>
          <a:prstGeom prst="roundRect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2 </a:t>
            </a:r>
          </a:p>
          <a:p>
            <a:pPr algn="ctr"/>
            <a:r>
              <a:rPr lang="en-US" sz="3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+ 4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678" r="49380"/>
          <a:stretch/>
        </p:blipFill>
        <p:spPr>
          <a:xfrm>
            <a:off x="4289543" y="4072060"/>
            <a:ext cx="456789" cy="163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72755" r="-1346"/>
          <a:stretch/>
        </p:blipFill>
        <p:spPr>
          <a:xfrm>
            <a:off x="8424130" y="4109579"/>
            <a:ext cx="523604" cy="1635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74952" t="49531" r="-1346"/>
          <a:stretch/>
        </p:blipFill>
        <p:spPr>
          <a:xfrm>
            <a:off x="4297667" y="5638032"/>
            <a:ext cx="483357" cy="7702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940" t="52431" r="71408"/>
          <a:stretch/>
        </p:blipFill>
        <p:spPr>
          <a:xfrm>
            <a:off x="8463974" y="5714044"/>
            <a:ext cx="469786" cy="726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967192" y="1789589"/>
            <a:ext cx="2783695" cy="6716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008712" y="1750734"/>
            <a:ext cx="2810604" cy="7105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364758" y="2443944"/>
            <a:ext cx="218288" cy="6716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507915" y="2461285"/>
            <a:ext cx="192305" cy="7193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Luat choi">
            <a:hlinkClick r:id="" action="ppaction://media"/>
            <a:extLst>
              <a:ext uri="{FF2B5EF4-FFF2-40B4-BE49-F238E27FC236}">
                <a16:creationId xmlns:a16="http://schemas.microsoft.com/office/drawing/2014/main" id="{0521AE40-F5C5-4B8A-B415-F6E2C9DAE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7397" y="424807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F89FE2-8103-4ACB-A704-79949E6EBE56}"/>
              </a:ext>
            </a:extLst>
          </p:cNvPr>
          <p:cNvSpPr txBox="1"/>
          <p:nvPr/>
        </p:nvSpPr>
        <p:spPr>
          <a:xfrm>
            <a:off x="3042037" y="678180"/>
            <a:ext cx="7291642" cy="830997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 SỨC</a:t>
            </a:r>
          </a:p>
        </p:txBody>
      </p:sp>
    </p:spTree>
    <p:extLst>
      <p:ext uri="{BB962C8B-B14F-4D97-AF65-F5344CB8AC3E}">
        <p14:creationId xmlns:p14="http://schemas.microsoft.com/office/powerpoint/2010/main" val="390329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17" grpId="0" animBg="1"/>
      <p:bldP spid="19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E4582-B34E-DFEA-2601-557E73E8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0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49" y="1822088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3746713" y="1818057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1019885" y="2918194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1088819" y="3670668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 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1463040" y="4427796"/>
            <a:ext cx="3573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843742" y="2939966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7d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952599" y="3670668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952599" y="4431309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ha=                 k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60520" y="2904149"/>
            <a:ext cx="85126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60519" y="3632132"/>
            <a:ext cx="85126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3060519" y="4431309"/>
            <a:ext cx="85126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584636" y="2983746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04321" y="3697466"/>
            <a:ext cx="77633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604956" y="4389802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6" y="628007"/>
            <a:ext cx="1774825" cy="1774825"/>
          </a:xfrm>
          <a:prstGeom prst="rect">
            <a:avLst/>
          </a:prstGeom>
        </p:spPr>
      </p:pic>
      <p:pic>
        <p:nvPicPr>
          <p:cNvPr id="15" name="Dẫn phần vượt chướng ngại vật">
            <a:hlinkClick r:id="" action="ppaction://media"/>
            <a:extLst>
              <a:ext uri="{FF2B5EF4-FFF2-40B4-BE49-F238E27FC236}">
                <a16:creationId xmlns:a16="http://schemas.microsoft.com/office/drawing/2014/main" id="{D9B8EC65-B171-429B-AF71-9F85B35A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8641" y="-534257"/>
            <a:ext cx="406400" cy="406400"/>
          </a:xfrm>
          <a:prstGeom prst="rect">
            <a:avLst/>
          </a:prstGeom>
        </p:spPr>
      </p:pic>
      <p:pic>
        <p:nvPicPr>
          <p:cNvPr id="17" name="chuong">
            <a:hlinkClick r:id="" action="ppaction://media"/>
            <a:extLst>
              <a:ext uri="{FF2B5EF4-FFF2-40B4-BE49-F238E27FC236}">
                <a16:creationId xmlns:a16="http://schemas.microsoft.com/office/drawing/2014/main" id="{DF385E40-58F6-04B3-6F12-2947A7EB5A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085" y="5307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3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  <p:bldP spid="6" grpId="0"/>
      <p:bldP spid="2" grpId="0"/>
      <p:bldP spid="3" grpId="0"/>
      <p:bldP spid="4" grpId="0"/>
      <p:bldP spid="5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9B06BC15-BA73-4E00-B4BA-28EB7F495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50" y="767383"/>
            <a:ext cx="1155864" cy="6105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" name="矩形 38">
            <a:extLst>
              <a:ext uri="{FF2B5EF4-FFF2-40B4-BE49-F238E27FC236}">
                <a16:creationId xmlns:a16="http://schemas.microsoft.com/office/drawing/2014/main" id="{AE4B1ECE-655E-49D3-A7A3-F71469212E57}"/>
              </a:ext>
            </a:extLst>
          </p:cNvPr>
          <p:cNvSpPr/>
          <p:nvPr/>
        </p:nvSpPr>
        <p:spPr>
          <a:xfrm>
            <a:off x="3978723" y="808119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202F2-40EB-0D59-863A-DC5B765A23C9}"/>
              </a:ext>
            </a:extLst>
          </p:cNvPr>
          <p:cNvSpPr txBox="1"/>
          <p:nvPr/>
        </p:nvSpPr>
        <p:spPr>
          <a:xfrm>
            <a:off x="801517" y="1908256"/>
            <a:ext cx="471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0,3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3EC69-E945-F41A-08E3-5E1C1A05E676}"/>
              </a:ext>
            </a:extLst>
          </p:cNvPr>
          <p:cNvSpPr txBox="1"/>
          <p:nvPr/>
        </p:nvSpPr>
        <p:spPr>
          <a:xfrm>
            <a:off x="1088819" y="2660730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0,027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41499-A067-7DB9-9CD8-387F3A305339}"/>
              </a:ext>
            </a:extLst>
          </p:cNvPr>
          <p:cNvSpPr txBox="1"/>
          <p:nvPr/>
        </p:nvSpPr>
        <p:spPr>
          <a:xfrm>
            <a:off x="1106818" y="3515843"/>
            <a:ext cx="440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0,0054  ha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4BBCC-5F10-8591-5552-3A33B19B384C}"/>
              </a:ext>
            </a:extLst>
          </p:cNvPr>
          <p:cNvSpPr txBox="1"/>
          <p:nvPr/>
        </p:nvSpPr>
        <p:spPr>
          <a:xfrm>
            <a:off x="6843742" y="1930028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7d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3,07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60881-E35C-739D-B71E-BE65D532EB8B}"/>
              </a:ext>
            </a:extLst>
          </p:cNvPr>
          <p:cNvSpPr txBox="1"/>
          <p:nvPr/>
        </p:nvSpPr>
        <p:spPr>
          <a:xfrm>
            <a:off x="6952599" y="2660730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8 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8,1   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888BD-2EB3-87CD-E297-1BF9212FED15}"/>
              </a:ext>
            </a:extLst>
          </p:cNvPr>
          <p:cNvSpPr txBox="1"/>
          <p:nvPr/>
        </p:nvSpPr>
        <p:spPr>
          <a:xfrm>
            <a:off x="6952598" y="3421372"/>
            <a:ext cx="523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12 km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ha  =  12,5     k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DC8F44-84C2-89FB-5B30-716EB9841B5D}"/>
              </a:ext>
            </a:extLst>
          </p:cNvPr>
          <p:cNvSpPr/>
          <p:nvPr/>
        </p:nvSpPr>
        <p:spPr>
          <a:xfrm>
            <a:off x="2992278" y="2688024"/>
            <a:ext cx="1263551" cy="54810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B00D9E-FCA2-738E-3748-7F37608311D9}"/>
              </a:ext>
            </a:extLst>
          </p:cNvPr>
          <p:cNvSpPr/>
          <p:nvPr/>
        </p:nvSpPr>
        <p:spPr>
          <a:xfrm>
            <a:off x="3021847" y="3593455"/>
            <a:ext cx="1263548" cy="52322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75AA18-C35E-8667-8A1E-0EE1BCC50E8E}"/>
              </a:ext>
            </a:extLst>
          </p:cNvPr>
          <p:cNvSpPr/>
          <p:nvPr/>
        </p:nvSpPr>
        <p:spPr>
          <a:xfrm>
            <a:off x="9832101" y="2023967"/>
            <a:ext cx="851264" cy="4789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266E69-7FB7-204B-3467-13BD25B64155}"/>
              </a:ext>
            </a:extLst>
          </p:cNvPr>
          <p:cNvSpPr/>
          <p:nvPr/>
        </p:nvSpPr>
        <p:spPr>
          <a:xfrm>
            <a:off x="9873047" y="3470633"/>
            <a:ext cx="851264" cy="4789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7AE2BA-AC4A-7743-848F-753256FB4F8D}"/>
              </a:ext>
            </a:extLst>
          </p:cNvPr>
          <p:cNvSpPr/>
          <p:nvPr/>
        </p:nvSpPr>
        <p:spPr>
          <a:xfrm>
            <a:off x="9848021" y="2694982"/>
            <a:ext cx="851264" cy="4789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EB1CEB-0ED5-A24F-C877-53688C2D6EA9}"/>
              </a:ext>
            </a:extLst>
          </p:cNvPr>
          <p:cNvSpPr/>
          <p:nvPr/>
        </p:nvSpPr>
        <p:spPr>
          <a:xfrm>
            <a:off x="2994550" y="1966964"/>
            <a:ext cx="1263551" cy="54810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682661-10DE-F787-68B4-6D98D437EF4F}"/>
              </a:ext>
            </a:extLst>
          </p:cNvPr>
          <p:cNvSpPr txBox="1"/>
          <p:nvPr/>
        </p:nvSpPr>
        <p:spPr>
          <a:xfrm>
            <a:off x="385746" y="4255101"/>
            <a:ext cx="133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8AFE3-1449-8F3A-6F75-94C176EA1658}"/>
              </a:ext>
            </a:extLst>
          </p:cNvPr>
          <p:cNvSpPr txBox="1"/>
          <p:nvPr/>
        </p:nvSpPr>
        <p:spPr>
          <a:xfrm>
            <a:off x="3019774" y="4282389"/>
            <a:ext cx="268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0,0054  ha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4A2810-9A9C-B33B-7666-F601E4FD007C}"/>
                  </a:ext>
                </a:extLst>
              </p:cNvPr>
              <p:cNvSpPr txBox="1"/>
              <p:nvPr/>
            </p:nvSpPr>
            <p:spPr>
              <a:xfrm>
                <a:off x="1432992" y="4114237"/>
                <a:ext cx="2238240" cy="810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𝟓𝟒</m:t>
                        </m:r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  <m: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4A2810-9A9C-B33B-7666-F601E4FD0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992" y="4114237"/>
                <a:ext cx="2238240" cy="810991"/>
              </a:xfrm>
              <a:prstGeom prst="rect">
                <a:avLst/>
              </a:prstGeom>
              <a:blipFill>
                <a:blip r:embed="rId2"/>
                <a:stretch>
                  <a:fillRect l="-5450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A2B38DF-D4E1-6038-06F4-68871C8F5550}"/>
              </a:ext>
            </a:extLst>
          </p:cNvPr>
          <p:cNvSpPr txBox="1"/>
          <p:nvPr/>
        </p:nvSpPr>
        <p:spPr>
          <a:xfrm>
            <a:off x="5550080" y="4284669"/>
            <a:ext cx="254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12k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</a:t>
            </a:r>
            <a:r>
              <a:rPr lang="en-US" alt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7782C2-9AFB-7943-3244-A16EF9A1C8DB}"/>
              </a:ext>
            </a:extLst>
          </p:cNvPr>
          <p:cNvSpPr txBox="1"/>
          <p:nvPr/>
        </p:nvSpPr>
        <p:spPr>
          <a:xfrm>
            <a:off x="9436530" y="4284661"/>
            <a:ext cx="294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EEA536-59A1-88A3-E9BC-CCF885669270}"/>
                  </a:ext>
                </a:extLst>
              </p:cNvPr>
              <p:cNvSpPr txBox="1"/>
              <p:nvPr/>
            </p:nvSpPr>
            <p:spPr>
              <a:xfrm>
                <a:off x="7362069" y="4116509"/>
                <a:ext cx="2926989" cy="810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sz="2800" dirty="0">
                    <a:solidFill>
                      <a:srgbClr val="FF0000"/>
                    </a:solidFill>
                  </a:rPr>
                  <a:t>=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𝟓𝟒</m:t>
                        </m:r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  <m: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km</a:t>
                </a:r>
                <a:r>
                  <a:rPr lang="en-US" alt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EEA536-59A1-88A3-E9BC-CCF885669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069" y="4116509"/>
                <a:ext cx="2926989" cy="810991"/>
              </a:xfrm>
              <a:prstGeom prst="rect">
                <a:avLst/>
              </a:prstGeom>
              <a:blipFill>
                <a:blip r:embed="rId3"/>
                <a:stretch>
                  <a:fillRect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7ECDC007-4BB6-0B28-3531-F08362054CE8}"/>
              </a:ext>
            </a:extLst>
          </p:cNvPr>
          <p:cNvSpPr/>
          <p:nvPr/>
        </p:nvSpPr>
        <p:spPr>
          <a:xfrm>
            <a:off x="3546249" y="4114237"/>
            <a:ext cx="1861966" cy="102700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35F740-7688-505F-7F56-570543B5A7E6}"/>
              </a:ext>
            </a:extLst>
          </p:cNvPr>
          <p:cNvSpPr/>
          <p:nvPr/>
        </p:nvSpPr>
        <p:spPr>
          <a:xfrm>
            <a:off x="1639981" y="3966502"/>
            <a:ext cx="1656852" cy="102700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E98CAD-5D70-5F28-59DC-EE53258A47B9}"/>
              </a:ext>
            </a:extLst>
          </p:cNvPr>
          <p:cNvSpPr/>
          <p:nvPr/>
        </p:nvSpPr>
        <p:spPr>
          <a:xfrm>
            <a:off x="10289058" y="4114237"/>
            <a:ext cx="1517196" cy="10385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6D47F2-4EC0-94E5-53CD-90459F245BA6}"/>
              </a:ext>
            </a:extLst>
          </p:cNvPr>
          <p:cNvSpPr/>
          <p:nvPr/>
        </p:nvSpPr>
        <p:spPr>
          <a:xfrm>
            <a:off x="7974837" y="3993058"/>
            <a:ext cx="2027970" cy="11597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2C8EE0-FC46-FF29-2EAB-7BDB3A4372C8}"/>
              </a:ext>
            </a:extLst>
          </p:cNvPr>
          <p:cNvSpPr/>
          <p:nvPr/>
        </p:nvSpPr>
        <p:spPr>
          <a:xfrm>
            <a:off x="2101755" y="5272551"/>
            <a:ext cx="744698" cy="3503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B1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4322B-F735-30C4-632F-AD15948651DB}"/>
              </a:ext>
            </a:extLst>
          </p:cNvPr>
          <p:cNvSpPr/>
          <p:nvPr/>
        </p:nvSpPr>
        <p:spPr>
          <a:xfrm>
            <a:off x="4137555" y="5297601"/>
            <a:ext cx="744698" cy="40716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B2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5FD727-9105-3AF0-B5C5-E67E9F72CD5C}"/>
              </a:ext>
            </a:extLst>
          </p:cNvPr>
          <p:cNvSpPr/>
          <p:nvPr/>
        </p:nvSpPr>
        <p:spPr>
          <a:xfrm>
            <a:off x="8629958" y="5368112"/>
            <a:ext cx="744698" cy="40716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B1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32A0E9-A0FA-F386-DC11-E7E264A90AB5}"/>
              </a:ext>
            </a:extLst>
          </p:cNvPr>
          <p:cNvSpPr/>
          <p:nvPr/>
        </p:nvSpPr>
        <p:spPr>
          <a:xfrm>
            <a:off x="10884113" y="5329440"/>
            <a:ext cx="620954" cy="40716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B2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1750EC-5EA0-4FBB-6E87-2F822BD1ABAE}"/>
              </a:ext>
            </a:extLst>
          </p:cNvPr>
          <p:cNvCxnSpPr>
            <a:cxnSpLocks/>
          </p:cNvCxnSpPr>
          <p:nvPr/>
        </p:nvCxnSpPr>
        <p:spPr>
          <a:xfrm>
            <a:off x="627797" y="4754905"/>
            <a:ext cx="777899" cy="234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A581A6-54D8-40B9-E9BB-15C9C1363D0D}"/>
              </a:ext>
            </a:extLst>
          </p:cNvPr>
          <p:cNvCxnSpPr/>
          <p:nvPr/>
        </p:nvCxnSpPr>
        <p:spPr>
          <a:xfrm>
            <a:off x="4807713" y="4754905"/>
            <a:ext cx="6005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9A9D83-7B5A-6CB7-3527-1BCE70AF2F87}"/>
              </a:ext>
            </a:extLst>
          </p:cNvPr>
          <p:cNvCxnSpPr>
            <a:cxnSpLocks/>
          </p:cNvCxnSpPr>
          <p:nvPr/>
        </p:nvCxnSpPr>
        <p:spPr>
          <a:xfrm flipV="1">
            <a:off x="5791047" y="4778321"/>
            <a:ext cx="1810756" cy="272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48C9A-1063-C4E0-2AC9-52BE82E33BFF}"/>
              </a:ext>
            </a:extLst>
          </p:cNvPr>
          <p:cNvCxnSpPr>
            <a:cxnSpLocks/>
          </p:cNvCxnSpPr>
          <p:nvPr/>
        </p:nvCxnSpPr>
        <p:spPr>
          <a:xfrm>
            <a:off x="10557653" y="4778321"/>
            <a:ext cx="1074766" cy="272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18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laboratory r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5309" y="2482850"/>
            <a:ext cx="4473568" cy="4375150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>
          <a:xfrm>
            <a:off x="5091953" y="134097"/>
            <a:ext cx="6938682" cy="4697506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28852"/>
            <a:ext cx="44342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WARM UP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06" y="156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51597 -0.0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9" y="-1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TV3 - Hình hiệu phần thi Tăng tốc Đường lên đỉnh Olympia năm thứ 23 (9-10-2022 - na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870" y="161365"/>
            <a:ext cx="11634197" cy="654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377530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377530"/>
                <a:ext cx="9949421" cy="1576457"/>
              </a:xfrm>
              <a:prstGeom prst="rect">
                <a:avLst/>
              </a:prstGeom>
              <a:blipFill>
                <a:blip r:embed="rId5"/>
                <a:stretch>
                  <a:fillRect l="-1225" t="-4247" r="-1287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864" y="1982614"/>
            <a:ext cx="3619500" cy="2161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1893338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A. </a:t>
                </a: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                        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 </a:t>
                </a: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en-US" alt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C. 600 d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en-US" alt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    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 60 dm</a:t>
                </a:r>
                <a:r>
                  <a:rPr kumimoji="0" 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1893338"/>
                <a:ext cx="4514850" cy="2198807"/>
              </a:xfrm>
              <a:prstGeom prst="rect">
                <a:avLst/>
              </a:prstGeom>
              <a:blipFill>
                <a:blip r:embed="rId7"/>
                <a:stretch>
                  <a:fillRect l="-2838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621486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D26F25-E891-14D7-43E7-B1E4AB5A81C3}"/>
              </a:ext>
            </a:extLst>
          </p:cNvPr>
          <p:cNvCxnSpPr>
            <a:cxnSpLocks/>
          </p:cNvCxnSpPr>
          <p:nvPr/>
        </p:nvCxnSpPr>
        <p:spPr>
          <a:xfrm>
            <a:off x="8615363" y="1177387"/>
            <a:ext cx="30718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3E2FC5-CBFC-59E8-8328-4640950292F7}"/>
              </a:ext>
            </a:extLst>
          </p:cNvPr>
          <p:cNvCxnSpPr>
            <a:cxnSpLocks/>
          </p:cNvCxnSpPr>
          <p:nvPr/>
        </p:nvCxnSpPr>
        <p:spPr>
          <a:xfrm>
            <a:off x="1737754" y="1816570"/>
            <a:ext cx="22071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11B59A-A099-1CEC-7851-26BAC9E213C2}"/>
              </a:ext>
            </a:extLst>
          </p:cNvPr>
          <p:cNvCxnSpPr>
            <a:cxnSpLocks/>
          </p:cNvCxnSpPr>
          <p:nvPr/>
        </p:nvCxnSpPr>
        <p:spPr>
          <a:xfrm>
            <a:off x="4484177" y="1898458"/>
            <a:ext cx="22071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82DE2-B026-9978-0C7A-D0ED0F598AA0}"/>
              </a:ext>
            </a:extLst>
          </p:cNvPr>
          <p:cNvCxnSpPr>
            <a:cxnSpLocks/>
          </p:cNvCxnSpPr>
          <p:nvPr/>
        </p:nvCxnSpPr>
        <p:spPr>
          <a:xfrm>
            <a:off x="7253288" y="1760333"/>
            <a:ext cx="380523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huong">
            <a:hlinkClick r:id="" action="ppaction://media"/>
            <a:extLst>
              <a:ext uri="{FF2B5EF4-FFF2-40B4-BE49-F238E27FC236}">
                <a16:creationId xmlns:a16="http://schemas.microsoft.com/office/drawing/2014/main" id="{8B8C4524-237A-6FBD-8334-457E63E84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891" y="101108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489391" y="4240522"/>
                <a:ext cx="5351851" cy="2075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u="sng" dirty="0" err="1">
                    <a:solidFill>
                      <a:srgbClr val="FF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b="1" u="sng" dirty="0">
                    <a:solidFill>
                      <a:srgbClr val="FF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1: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Diện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ô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cửa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thông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gió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×</a:t>
                </a: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kumimoji="0" lang="vi-VN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(m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Đổi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 </a:t>
                </a:r>
                <a:r>
                  <a:rPr kumimoji="0" lang="vi-VN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kumimoji="0" lang="en-US" altLang="zh-CN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60 dm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baseline="30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60 dm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91" y="4240522"/>
                <a:ext cx="5351851" cy="2075696"/>
              </a:xfrm>
              <a:prstGeom prst="rect">
                <a:avLst/>
              </a:prstGeom>
              <a:blipFill>
                <a:blip r:embed="rId9"/>
                <a:stretch>
                  <a:fillRect t="-235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8DCB82-77A3-61B8-2C0A-21649707A5EF}"/>
                  </a:ext>
                </a:extLst>
              </p:cNvPr>
              <p:cNvSpPr txBox="1"/>
              <p:nvPr/>
            </p:nvSpPr>
            <p:spPr>
              <a:xfrm>
                <a:off x="5732085" y="4174417"/>
                <a:ext cx="6714673" cy="1733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2400" b="1" u="sng" dirty="0">
                    <a:solidFill>
                      <a:srgbClr val="FF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 2: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1m = 10dm;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6dm                     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10</a:t>
                </a:r>
                <a:r>
                  <a:rPr kumimoji="0" lang="en-US" altLang="zh-CN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x 6 = 60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(dm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8DCB82-77A3-61B8-2C0A-21649707A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085" y="4174417"/>
                <a:ext cx="6714673" cy="1733873"/>
              </a:xfrm>
              <a:prstGeom prst="rect">
                <a:avLst/>
              </a:prstGeom>
              <a:blipFill>
                <a:blip r:embed="rId10"/>
                <a:stretch>
                  <a:fillRect l="-544" b="-6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A25283-C2F5-44A1-A968-2ED33AF43E77}"/>
              </a:ext>
            </a:extLst>
          </p:cNvPr>
          <p:cNvCxnSpPr>
            <a:cxnSpLocks/>
          </p:cNvCxnSpPr>
          <p:nvPr/>
        </p:nvCxnSpPr>
        <p:spPr>
          <a:xfrm>
            <a:off x="5841242" y="4215361"/>
            <a:ext cx="0" cy="23331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192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13" grpId="0" animBg="1"/>
      <p:bldP spid="3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V3 - Hình hiệu phần thi Về Đích Đường lên đỉnh Olympia năm thứ 23 (9-10-2022 - na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82" y="228601"/>
            <a:ext cx="1176169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31" y="2683218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58831" y="2116387"/>
                <a:ext cx="10159999" cy="3331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defRPr/>
                </a:pP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831" y="2116387"/>
                <a:ext cx="10159999" cy="3331938"/>
              </a:xfrm>
              <a:prstGeom prst="rect">
                <a:avLst/>
              </a:prstGeom>
              <a:blipFill>
                <a:blip r:embed="rId5"/>
                <a:stretch>
                  <a:fillRect l="-1560" r="-1440" b="-4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6" y="628007"/>
            <a:ext cx="1774825" cy="17748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D5A006-5208-4F98-B0C9-C5CC9FD94D65}"/>
              </a:ext>
            </a:extLst>
          </p:cNvPr>
          <p:cNvCxnSpPr>
            <a:cxnSpLocks/>
          </p:cNvCxnSpPr>
          <p:nvPr/>
        </p:nvCxnSpPr>
        <p:spPr>
          <a:xfrm>
            <a:off x="2844800" y="3270990"/>
            <a:ext cx="19558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24DF4F-18A3-49F2-BF73-3EBD36F1346F}"/>
              </a:ext>
            </a:extLst>
          </p:cNvPr>
          <p:cNvCxnSpPr>
            <a:cxnSpLocks/>
          </p:cNvCxnSpPr>
          <p:nvPr/>
        </p:nvCxnSpPr>
        <p:spPr>
          <a:xfrm>
            <a:off x="1460431" y="4442756"/>
            <a:ext cx="271786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FA1D2B-D53B-4668-BEEC-D95E31C13C59}"/>
              </a:ext>
            </a:extLst>
          </p:cNvPr>
          <p:cNvCxnSpPr>
            <a:cxnSpLocks/>
          </p:cNvCxnSpPr>
          <p:nvPr/>
        </p:nvCxnSpPr>
        <p:spPr>
          <a:xfrm>
            <a:off x="7238930" y="3553319"/>
            <a:ext cx="4279900" cy="27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61A215-C9AB-43A3-B90C-7D144D656C73}"/>
              </a:ext>
            </a:extLst>
          </p:cNvPr>
          <p:cNvCxnSpPr>
            <a:cxnSpLocks/>
          </p:cNvCxnSpPr>
          <p:nvPr/>
        </p:nvCxnSpPr>
        <p:spPr>
          <a:xfrm>
            <a:off x="2518641" y="5448325"/>
            <a:ext cx="657455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ẫn về đích">
            <a:hlinkClick r:id="" action="ppaction://media"/>
            <a:extLst>
              <a:ext uri="{FF2B5EF4-FFF2-40B4-BE49-F238E27FC236}">
                <a16:creationId xmlns:a16="http://schemas.microsoft.com/office/drawing/2014/main" id="{98F21622-4ADC-4F0B-916E-BEF84243B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2789" y="965797"/>
            <a:ext cx="406400" cy="406400"/>
          </a:xfrm>
          <a:prstGeom prst="rect">
            <a:avLst/>
          </a:prstGeom>
        </p:spPr>
      </p:pic>
      <p:pic>
        <p:nvPicPr>
          <p:cNvPr id="1026" name="Picture 2" descr="Cartoon Child Writing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ADCE66A8-BD54-475B-A320-EF8D45EF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59" y="4247544"/>
            <a:ext cx="2324671" cy="23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2281575" y="1812296"/>
                <a:ext cx="7626694" cy="3580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:</a:t>
                </a:r>
              </a:p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:r>
                  <a:rPr lang="vi-VN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1ha = 10 000 m</a:t>
                </a:r>
                <a:r>
                  <a:rPr 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</m:t>
                        </m:r>
                        <m:r>
                          <a:rPr lang="en-US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1000 (m</a:t>
                </a:r>
                <a:r>
                  <a:rPr 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1000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575" y="1812296"/>
                <a:ext cx="7626694" cy="3580467"/>
              </a:xfrm>
              <a:prstGeom prst="rect">
                <a:avLst/>
              </a:prstGeom>
              <a:blipFill>
                <a:blip r:embed="rId2"/>
                <a:stretch>
                  <a:fillRect l="-1119" t="-1701" r="-1119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4867162" y="860612"/>
            <a:ext cx="2223247" cy="6454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2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4E524D-437E-3B36-E1D0-EC8485DCA722}"/>
              </a:ext>
            </a:extLst>
          </p:cNvPr>
          <p:cNvCxnSpPr>
            <a:cxnSpLocks/>
          </p:cNvCxnSpPr>
          <p:nvPr/>
        </p:nvCxnSpPr>
        <p:spPr>
          <a:xfrm>
            <a:off x="6086893" y="3202755"/>
            <a:ext cx="158314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E1350C-0FC8-F6DC-4C99-6EC82762D30B}"/>
              </a:ext>
            </a:extLst>
          </p:cNvPr>
          <p:cNvCxnSpPr>
            <a:cxnSpLocks/>
          </p:cNvCxnSpPr>
          <p:nvPr/>
        </p:nvCxnSpPr>
        <p:spPr>
          <a:xfrm>
            <a:off x="2388358" y="2700064"/>
            <a:ext cx="132383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29B766-8505-56D8-620B-F2CC9ACDC3A3}"/>
              </a:ext>
            </a:extLst>
          </p:cNvPr>
          <p:cNvCxnSpPr>
            <a:cxnSpLocks/>
          </p:cNvCxnSpPr>
          <p:nvPr/>
        </p:nvCxnSpPr>
        <p:spPr>
          <a:xfrm>
            <a:off x="2765401" y="4158099"/>
            <a:ext cx="1583140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B9A915-8DF3-3CF2-A4C9-4188D89D8D8B}"/>
              </a:ext>
            </a:extLst>
          </p:cNvPr>
          <p:cNvCxnSpPr>
            <a:cxnSpLocks/>
          </p:cNvCxnSpPr>
          <p:nvPr/>
        </p:nvCxnSpPr>
        <p:spPr>
          <a:xfrm>
            <a:off x="6946701" y="5304505"/>
            <a:ext cx="51861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915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0660" y="-143432"/>
            <a:ext cx="14282692" cy="7404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2" y="2180025"/>
            <a:ext cx="4879427" cy="4772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92" y="-767161"/>
            <a:ext cx="12453340" cy="5455049"/>
          </a:xfrm>
          <a:prstGeom prst="rect">
            <a:avLst/>
          </a:prstGeom>
        </p:spPr>
      </p:pic>
      <p:pic>
        <p:nvPicPr>
          <p:cNvPr id="11" name="Cuu cong chua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95" end="0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9317" y="273423"/>
            <a:ext cx="609600" cy="609600"/>
          </a:xfrm>
          <a:prstGeom prst="rect">
            <a:avLst/>
          </a:prstGeom>
        </p:spPr>
      </p:pic>
      <p:pic>
        <p:nvPicPr>
          <p:cNvPr id="8" name="Picture 7" descr="A gold laurel wreath with leaves&#10;&#10;Description automatically generated">
            <a:extLst>
              <a:ext uri="{FF2B5EF4-FFF2-40B4-BE49-F238E27FC236}">
                <a16:creationId xmlns:a16="http://schemas.microsoft.com/office/drawing/2014/main" id="{CB35BAF1-2345-4CF1-A369-AB1D47BE8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42" y="3047465"/>
            <a:ext cx="58197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1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artoon Happy Children In Yellow Background Holding Blank Banner... Royalty  Free Cliparts, Vectors, And Stock Illustration. Image 130357975."/>
          <p:cNvSpPr>
            <a:spLocks noChangeAspect="1" noChangeArrowheads="1"/>
          </p:cNvSpPr>
          <p:nvPr/>
        </p:nvSpPr>
        <p:spPr bwMode="auto">
          <a:xfrm>
            <a:off x="1731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AutoShape 4" descr="Korkwellum #2 Royalty Free Photos, Pictures, Images And Stock Photography"/>
          <p:cNvSpPr>
            <a:spLocks noChangeAspect="1" noChangeArrowheads="1"/>
          </p:cNvSpPr>
          <p:nvPr/>
        </p:nvSpPr>
        <p:spPr bwMode="auto">
          <a:xfrm>
            <a:off x="1934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2"/>
          <a:stretch/>
        </p:blipFill>
        <p:spPr>
          <a:xfrm>
            <a:off x="0" y="1397000"/>
            <a:ext cx="12234044" cy="546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2961216"/>
          </a:xfrm>
          <a:prstGeom prst="rect">
            <a:avLst/>
          </a:prstGeom>
          <a:solidFill>
            <a:srgbClr val="FFD505"/>
          </a:solidFill>
          <a:ln>
            <a:solidFill>
              <a:srgbClr val="FFD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82933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Xin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chân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thành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cảm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ơn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75995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4" y="678180"/>
            <a:ext cx="1774825" cy="177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02"/>
          <a:stretch/>
        </p:blipFill>
        <p:spPr>
          <a:xfrm>
            <a:off x="9467557" y="2453005"/>
            <a:ext cx="2105324" cy="4451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79" y="2317947"/>
            <a:ext cx="1041080" cy="104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97" t="-3793" r="19705" b="3793"/>
          <a:stretch/>
        </p:blipFill>
        <p:spPr>
          <a:xfrm>
            <a:off x="7096172" y="2406832"/>
            <a:ext cx="2105324" cy="445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00" t="-2182" r="40002" b="2182"/>
          <a:stretch/>
        </p:blipFill>
        <p:spPr>
          <a:xfrm>
            <a:off x="4857818" y="2453005"/>
            <a:ext cx="2105324" cy="4451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63" t="3054" r="59439" b="-3054"/>
          <a:stretch/>
        </p:blipFill>
        <p:spPr>
          <a:xfrm>
            <a:off x="2353403" y="2677122"/>
            <a:ext cx="2105324" cy="4451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2036" y="678180"/>
            <a:ext cx="7842211" cy="830997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CHUYỀN BÓNG TIẾP SỨC</a:t>
            </a: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7209" y="1204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3565 L -0.05247 -0.08333 C -0.06328 -0.09398 -0.07956 -0.09931 -0.09687 -0.09931 C -0.11641 -0.09931 -0.1319 -0.09398 -0.14271 -0.08333 L -0.19479 -0.03565 " pathEditMode="relative" rAng="0" ptsTypes="AAAAA">
                                      <p:cBhvr>
                                        <p:cTn id="2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79 -0.03565 L -0.24336 -0.06435 C -0.25338 -0.0713 -0.26849 -0.07361 -0.28437 -0.07361 C -0.30247 -0.07361 -0.3168 -0.0713 -0.32682 -0.06435 L -0.37461 -0.03565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2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61 -0.03565 L -0.42786 -0.15579 C -0.43893 -0.18264 -0.4556 -0.19699 -0.47305 -0.19699 C -0.49297 -0.19699 -0.50885 -0.18264 -0.51992 -0.15579 L -0.57318 -0.03565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doruPonpokorinNhacphimnhocMaruko_ep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8556" y="4666754"/>
            <a:ext cx="544236" cy="609600"/>
          </a:xfrm>
          <a:prstGeom prst="rect">
            <a:avLst/>
          </a:prstGeom>
        </p:spPr>
      </p:pic>
      <p:sp>
        <p:nvSpPr>
          <p:cNvPr id="172" name="Oval 171"/>
          <p:cNvSpPr/>
          <p:nvPr/>
        </p:nvSpPr>
        <p:spPr>
          <a:xfrm>
            <a:off x="-1230991" y="5335666"/>
            <a:ext cx="39309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3" name="OdoruPonpokorinNhacphimnhocMaruko_epa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0991" y="4303186"/>
            <a:ext cx="544236" cy="609600"/>
          </a:xfrm>
          <a:prstGeom prst="rect">
            <a:avLst/>
          </a:prstGeom>
        </p:spPr>
      </p:pic>
      <p:sp>
        <p:nvSpPr>
          <p:cNvPr id="174" name="Oval 173"/>
          <p:cNvSpPr/>
          <p:nvPr/>
        </p:nvSpPr>
        <p:spPr>
          <a:xfrm>
            <a:off x="-662488" y="5617555"/>
            <a:ext cx="39309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5" name="OdoruPonpokorinNhacphimnhocMaruko_epa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0633" y="3837227"/>
            <a:ext cx="544236" cy="609600"/>
          </a:xfrm>
          <a:prstGeom prst="rect">
            <a:avLst/>
          </a:prstGeom>
        </p:spPr>
      </p:pic>
      <p:sp>
        <p:nvSpPr>
          <p:cNvPr id="176" name="Oval 175"/>
          <p:cNvSpPr/>
          <p:nvPr/>
        </p:nvSpPr>
        <p:spPr>
          <a:xfrm>
            <a:off x="-1262462" y="5835944"/>
            <a:ext cx="65390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doruPonpokorinNhacphimnhocMaruko_ep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2434" y="2824326"/>
            <a:ext cx="544236" cy="609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110062" y="5988344"/>
            <a:ext cx="65390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doruPonpokorinNhacphimnhocMaruko_epa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036" y="2064548"/>
            <a:ext cx="544236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942102" y="6410063"/>
            <a:ext cx="65390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 descr="Kinder beim Sport - Illustration"/>
          <p:cNvSpPr>
            <a:spLocks noChangeAspect="1" noChangeArrowheads="1"/>
          </p:cNvSpPr>
          <p:nvPr/>
        </p:nvSpPr>
        <p:spPr bwMode="auto">
          <a:xfrm>
            <a:off x="3431689" y="3276599"/>
            <a:ext cx="2816711" cy="28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doruPonpokorinNhacphimnhocMaruko_epa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7268" y="979547"/>
            <a:ext cx="544236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0267" y="169715"/>
            <a:ext cx="1288554" cy="877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834BA-D44C-6079-7041-627814AF7B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4" y="678180"/>
            <a:ext cx="1774825" cy="177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29DBB-F6AD-48BE-0B4F-1D87962B83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802"/>
          <a:stretch/>
        </p:blipFill>
        <p:spPr>
          <a:xfrm>
            <a:off x="9467557" y="2453005"/>
            <a:ext cx="2105324" cy="4451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EB949-71B4-DE93-72FC-153F8A1B7A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97" t="-3793" r="19705" b="3793"/>
          <a:stretch/>
        </p:blipFill>
        <p:spPr>
          <a:xfrm>
            <a:off x="7096172" y="2406832"/>
            <a:ext cx="2105324" cy="4451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DEF6C-5B22-EAFB-E027-AFC7E97063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00" t="-2182" r="40002" b="2182"/>
          <a:stretch/>
        </p:blipFill>
        <p:spPr>
          <a:xfrm>
            <a:off x="4857818" y="2453005"/>
            <a:ext cx="2105324" cy="4451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6DFE5-B662-77D9-6202-7EBB8A76F0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63" t="3054" r="59439" b="-3054"/>
          <a:stretch/>
        </p:blipFill>
        <p:spPr>
          <a:xfrm>
            <a:off x="2353403" y="2677122"/>
            <a:ext cx="2105324" cy="4451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718AED-7E1B-2E58-2546-FFD2C7FC7CA1}"/>
              </a:ext>
            </a:extLst>
          </p:cNvPr>
          <p:cNvSpPr txBox="1"/>
          <p:nvPr/>
        </p:nvSpPr>
        <p:spPr>
          <a:xfrm>
            <a:off x="3042036" y="678180"/>
            <a:ext cx="7842211" cy="830997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CHUYỀN BÓNG TIẾP SỨC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B9C792-4824-0EBD-8C48-2CC95A52E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" y="721396"/>
            <a:ext cx="1774825" cy="1774825"/>
          </a:xfrm>
          <a:prstGeom prst="rect">
            <a:avLst/>
          </a:prstGeom>
        </p:spPr>
      </p:pic>
      <p:pic>
        <p:nvPicPr>
          <p:cNvPr id="23" name="OdoruPonpokorinNhacphimnhocMaruko_epa3">
            <a:hlinkClick r:id="" action="ppaction://media"/>
            <a:extLst>
              <a:ext uri="{FF2B5EF4-FFF2-40B4-BE49-F238E27FC236}">
                <a16:creationId xmlns:a16="http://schemas.microsoft.com/office/drawing/2014/main" id="{F2EF7B9F-C015-3875-F5DF-F7381AEF0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4868" y="1131947"/>
            <a:ext cx="544236" cy="609600"/>
          </a:xfrm>
          <a:prstGeom prst="rect">
            <a:avLst/>
          </a:prstGeom>
        </p:spPr>
      </p:pic>
      <p:pic>
        <p:nvPicPr>
          <p:cNvPr id="24" name="OdoruPonpokorinNhacphimnhocMaruko_epa3">
            <a:hlinkClick r:id="" action="ppaction://media"/>
            <a:extLst>
              <a:ext uri="{FF2B5EF4-FFF2-40B4-BE49-F238E27FC236}">
                <a16:creationId xmlns:a16="http://schemas.microsoft.com/office/drawing/2014/main" id="{C184A591-D96D-5BCF-EBB4-5081A59360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468" y="1284347"/>
            <a:ext cx="544236" cy="60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8C4C11-DDA3-528A-4953-076B649A7410}"/>
              </a:ext>
            </a:extLst>
          </p:cNvPr>
          <p:cNvSpPr/>
          <p:nvPr/>
        </p:nvSpPr>
        <p:spPr>
          <a:xfrm>
            <a:off x="-957662" y="6140744"/>
            <a:ext cx="65390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BE2745-506A-9353-1421-92A6CD51C8E1}"/>
              </a:ext>
            </a:extLst>
          </p:cNvPr>
          <p:cNvSpPr/>
          <p:nvPr/>
        </p:nvSpPr>
        <p:spPr>
          <a:xfrm>
            <a:off x="-805262" y="6293144"/>
            <a:ext cx="65390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38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267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798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42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42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2" grpId="0" bldLvl="0" animBg="1"/>
      <p:bldP spid="174" grpId="0" bldLvl="0" animBg="1"/>
      <p:bldP spid="176" grpId="0" bldLvl="0" animBg="1"/>
      <p:bldP spid="8" grpId="0" bldLvl="0" animBg="1"/>
      <p:bldP spid="11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5408" y="912586"/>
            <a:ext cx="11737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9016" y="3110753"/>
            <a:ext cx="163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altLang="en-US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0946" y="1462588"/>
            <a:ext cx="1534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kumimoji="0" lang="en-US" altLang="en-US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3308" y="4406904"/>
            <a:ext cx="16289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kumimoji="0" lang="en-US" altLang="en-US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5817" y="1898704"/>
            <a:ext cx="1858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mm</a:t>
            </a:r>
            <a:r>
              <a:rPr kumimoji="0" lang="en-US" altLang="en-US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391" y="3442343"/>
            <a:ext cx="1055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5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69466 0.1509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7" y="75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18997 0.2129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64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18177 -0.02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-12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4194 0.2946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7" y="1472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0.2056 -0.074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-370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12682 -0.214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B1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7" grpId="2"/>
      <p:bldP spid="7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27" y="2200275"/>
            <a:ext cx="4762500" cy="4657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772" y="1715679"/>
            <a:ext cx="2905043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05500" y="904119"/>
            <a:ext cx="6827109" cy="1782379"/>
            <a:chOff x="5066314" y="511723"/>
            <a:chExt cx="6569874" cy="1247413"/>
          </a:xfrm>
        </p:grpSpPr>
        <p:sp>
          <p:nvSpPr>
            <p:cNvPr id="4" name="TextBox 3"/>
            <p:cNvSpPr txBox="1"/>
            <p:nvPr/>
          </p:nvSpPr>
          <p:spPr>
            <a:xfrm>
              <a:off x="5066314" y="511723"/>
              <a:ext cx="6569874" cy="1247413"/>
            </a:xfrm>
            <a:prstGeom prst="rect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  <a:p>
              <a:endPara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79635" y="620692"/>
              <a:ext cx="6556553" cy="866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Củng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cố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3619814" y="1686125"/>
            <a:ext cx="1385686" cy="6515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005500" y="3062515"/>
            <a:ext cx="6630688" cy="1569660"/>
            <a:chOff x="5005500" y="443591"/>
            <a:chExt cx="6630688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5005500" y="443591"/>
              <a:ext cx="6630688" cy="1569660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  <a:p>
              <a:endPara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45461" y="683127"/>
              <a:ext cx="649072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quyết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3633463" y="2283064"/>
            <a:ext cx="1372037" cy="13186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005500" y="4889858"/>
            <a:ext cx="6630688" cy="1569660"/>
            <a:chOff x="5005500" y="443591"/>
            <a:chExt cx="6630688" cy="1569660"/>
          </a:xfrm>
        </p:grpSpPr>
        <p:sp>
          <p:nvSpPr>
            <p:cNvPr id="16" name="TextBox 15"/>
            <p:cNvSpPr txBox="1"/>
            <p:nvPr/>
          </p:nvSpPr>
          <p:spPr>
            <a:xfrm>
              <a:off x="5005500" y="443591"/>
              <a:ext cx="6630688" cy="156966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  <a:p>
              <a:endPara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45461" y="751367"/>
              <a:ext cx="649072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Nâng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cực</a:t>
              </a:r>
              <a:r>
                <a:rPr lang="en-US" sz="28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633463" y="2310360"/>
            <a:ext cx="1372037" cy="3255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Muc tieu">
            <a:hlinkClick r:id="" action="ppaction://media"/>
            <a:extLst>
              <a:ext uri="{FF2B5EF4-FFF2-40B4-BE49-F238E27FC236}">
                <a16:creationId xmlns:a16="http://schemas.microsoft.com/office/drawing/2014/main" id="{A1386FBE-6252-96E7-6F10-FDC2A5F58D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812" y="435543"/>
            <a:ext cx="609600" cy="609600"/>
          </a:xfrm>
          <a:prstGeom prst="rect">
            <a:avLst/>
          </a:prstGeom>
        </p:spPr>
      </p:pic>
      <p:pic>
        <p:nvPicPr>
          <p:cNvPr id="8" name="Muc tieu">
            <a:hlinkClick r:id="" action="ppaction://media"/>
            <a:extLst>
              <a:ext uri="{FF2B5EF4-FFF2-40B4-BE49-F238E27FC236}">
                <a16:creationId xmlns:a16="http://schemas.microsoft.com/office/drawing/2014/main" id="{C2AF4076-69FE-F3CD-DE5F-B0F68C997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627" y="843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Đường lên đỉnh Olympia năm thứ 23 no watermar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60" end="1300.7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34" y="163204"/>
            <a:ext cx="1185236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2" y="1805828"/>
            <a:ext cx="4762500" cy="46577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100532" y="886386"/>
            <a:ext cx="2384612" cy="932329"/>
          </a:xfrm>
          <a:prstGeom prst="roundRect">
            <a:avLst/>
          </a:prstGeom>
          <a:solidFill>
            <a:srgbClr val="FFFF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70726" y="886386"/>
            <a:ext cx="2384612" cy="932329"/>
          </a:xfrm>
          <a:prstGeom prst="roundRect">
            <a:avLst/>
          </a:prstGeom>
          <a:solidFill>
            <a:srgbClr val="92D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00532" y="2271992"/>
            <a:ext cx="2384612" cy="932329"/>
          </a:xfrm>
          <a:prstGeom prst="roundRect">
            <a:avLst/>
          </a:prstGeom>
          <a:solidFill>
            <a:srgbClr val="99CC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70726" y="2271992"/>
            <a:ext cx="2384612" cy="932329"/>
          </a:xfrm>
          <a:prstGeom prst="roundRect">
            <a:avLst/>
          </a:prstGeom>
          <a:solidFill>
            <a:srgbClr val="FF99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79" y="3353739"/>
            <a:ext cx="3150753" cy="2960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63" y="4340416"/>
            <a:ext cx="2375631" cy="2380591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37.96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032" y="276786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166D31-FE94-25FF-9284-CA4B2B554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432" y="65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9119</TotalTime>
  <Words>654</Words>
  <Application>Microsoft Office PowerPoint</Application>
  <PresentationFormat>Widescreen</PresentationFormat>
  <Paragraphs>128</Paragraphs>
  <Slides>28</Slides>
  <Notes>10</Notes>
  <HiddenSlides>0</HiddenSlides>
  <MMClips>29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HP001 4 hàng</vt:lpstr>
      <vt:lpstr>Tahoma</vt:lpstr>
      <vt:lpstr>#9Slide07 HoneyCream</vt:lpstr>
      <vt:lpstr>Prompt Bold</vt:lpstr>
      <vt:lpstr>Times New Roman</vt:lpstr>
      <vt:lpstr>Calibri</vt:lpstr>
      <vt:lpstr>Cambria</vt:lpstr>
      <vt:lpstr>Prompt Light</vt:lpstr>
      <vt:lpstr>Prompt Medium</vt:lpstr>
      <vt:lpstr>AvantGarde-Demi</vt:lpstr>
      <vt:lpstr>等线</vt:lpstr>
      <vt:lpstr>Calibri Light</vt:lpstr>
      <vt:lpstr>Sitka Subheading</vt:lpstr>
      <vt:lpstr>思源黑体 CN Regular</vt:lpstr>
      <vt:lpstr>Arial</vt:lpstr>
      <vt:lpstr>微软雅黑</vt:lpstr>
      <vt:lpstr>Cambria Math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131</cp:revision>
  <dcterms:created xsi:type="dcterms:W3CDTF">2023-09-11T11:44:19Z</dcterms:created>
  <dcterms:modified xsi:type="dcterms:W3CDTF">2024-11-12T14:54:36Z</dcterms:modified>
</cp:coreProperties>
</file>