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70" r:id="rId4"/>
    <p:sldId id="259" r:id="rId5"/>
    <p:sldId id="271" r:id="rId6"/>
    <p:sldId id="261" r:id="rId7"/>
    <p:sldId id="272" r:id="rId8"/>
    <p:sldId id="311" r:id="rId9"/>
    <p:sldId id="312" r:id="rId10"/>
    <p:sldId id="260" r:id="rId11"/>
    <p:sldId id="292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4231f69b35_1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4231f69b35_1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03d90df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1003d90df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488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36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19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4"/>
          <p:cNvSpPr txBox="1">
            <a:spLocks noGrp="1"/>
          </p:cNvSpPr>
          <p:nvPr>
            <p:ph type="subTitle" idx="1"/>
          </p:nvPr>
        </p:nvSpPr>
        <p:spPr>
          <a:xfrm>
            <a:off x="1505541" y="3186399"/>
            <a:ext cx="4084000" cy="1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4"/>
          <p:cNvSpPr txBox="1">
            <a:spLocks noGrp="1"/>
          </p:cNvSpPr>
          <p:nvPr>
            <p:ph type="subTitle" idx="2"/>
          </p:nvPr>
        </p:nvSpPr>
        <p:spPr>
          <a:xfrm>
            <a:off x="6602441" y="3186400"/>
            <a:ext cx="4084000" cy="1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4"/>
          <p:cNvSpPr txBox="1">
            <a:spLocks noGrp="1"/>
          </p:cNvSpPr>
          <p:nvPr>
            <p:ph type="subTitle" idx="3"/>
          </p:nvPr>
        </p:nvSpPr>
        <p:spPr>
          <a:xfrm>
            <a:off x="6602333" y="2712133"/>
            <a:ext cx="40840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4"/>
          <p:cNvSpPr txBox="1">
            <a:spLocks noGrp="1"/>
          </p:cNvSpPr>
          <p:nvPr>
            <p:ph type="subTitle" idx="4"/>
          </p:nvPr>
        </p:nvSpPr>
        <p:spPr>
          <a:xfrm>
            <a:off x="1505533" y="2712133"/>
            <a:ext cx="40840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41" name="Google Shape;341;p24"/>
          <p:cNvGrpSpPr/>
          <p:nvPr/>
        </p:nvGrpSpPr>
        <p:grpSpPr>
          <a:xfrm>
            <a:off x="4983052" y="6109005"/>
            <a:ext cx="2399912" cy="644705"/>
            <a:chOff x="3737289" y="4581753"/>
            <a:chExt cx="1799934" cy="483529"/>
          </a:xfrm>
        </p:grpSpPr>
        <p:pic>
          <p:nvPicPr>
            <p:cNvPr id="342" name="Google Shape;342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37289" y="4724328"/>
              <a:ext cx="340958" cy="340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34063" y="4581753"/>
              <a:ext cx="403160" cy="4031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4" name="Google Shape;344;p24"/>
          <p:cNvGrpSpPr/>
          <p:nvPr/>
        </p:nvGrpSpPr>
        <p:grpSpPr>
          <a:xfrm>
            <a:off x="160336" y="1987788"/>
            <a:ext cx="799664" cy="4121211"/>
            <a:chOff x="120252" y="1490841"/>
            <a:chExt cx="599748" cy="3090908"/>
          </a:xfrm>
        </p:grpSpPr>
        <p:pic>
          <p:nvPicPr>
            <p:cNvPr id="345" name="Google Shape;345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0252" y="1490841"/>
              <a:ext cx="416982" cy="416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5125" y="2009253"/>
              <a:ext cx="491949" cy="491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65121" y="3310333"/>
              <a:ext cx="327234" cy="410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82775" y="3876000"/>
              <a:ext cx="537225" cy="705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9" name="Google Shape;349;p24"/>
          <p:cNvGrpSpPr/>
          <p:nvPr/>
        </p:nvGrpSpPr>
        <p:grpSpPr>
          <a:xfrm>
            <a:off x="11346084" y="1314138"/>
            <a:ext cx="817448" cy="3894839"/>
            <a:chOff x="8509563" y="985603"/>
            <a:chExt cx="613086" cy="2921129"/>
          </a:xfrm>
        </p:grpSpPr>
        <p:pic>
          <p:nvPicPr>
            <p:cNvPr id="350" name="Google Shape;350;p2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624713" y="3533527"/>
              <a:ext cx="373211" cy="373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2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509563" y="985603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2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659251" y="2756703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2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8512810" y="1794134"/>
              <a:ext cx="456904" cy="64913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54585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19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1903900" y="3816267"/>
            <a:ext cx="8384400" cy="11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ubTitle" idx="1"/>
          </p:nvPr>
        </p:nvSpPr>
        <p:spPr>
          <a:xfrm>
            <a:off x="1903732" y="4886001"/>
            <a:ext cx="8384400" cy="12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" name="Google Shape;124;p9"/>
          <p:cNvGrpSpPr/>
          <p:nvPr/>
        </p:nvGrpSpPr>
        <p:grpSpPr>
          <a:xfrm>
            <a:off x="221835" y="1911655"/>
            <a:ext cx="11889879" cy="2974340"/>
            <a:chOff x="166376" y="1433741"/>
            <a:chExt cx="8917409" cy="2230755"/>
          </a:xfrm>
        </p:grpSpPr>
        <p:pic>
          <p:nvPicPr>
            <p:cNvPr id="125" name="Google Shape;125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3988" y="2627427"/>
              <a:ext cx="373211" cy="373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7589" y="1784653"/>
              <a:ext cx="340958" cy="340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666802" y="1433741"/>
              <a:ext cx="416982" cy="416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6376" y="3201103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79684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19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title" hasCustomPrompt="1"/>
          </p:nvPr>
        </p:nvSpPr>
        <p:spPr>
          <a:xfrm>
            <a:off x="6731400" y="872533"/>
            <a:ext cx="3187600" cy="3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1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 rot="237">
            <a:off x="5418400" y="5211384"/>
            <a:ext cx="5813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/>
          </p:nvPr>
        </p:nvSpPr>
        <p:spPr>
          <a:xfrm>
            <a:off x="5418000" y="4088767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304651" y="299820"/>
            <a:ext cx="11703148" cy="3703413"/>
            <a:chOff x="228488" y="224865"/>
            <a:chExt cx="8777361" cy="2777560"/>
          </a:xfrm>
        </p:grpSpPr>
        <p:pic>
          <p:nvPicPr>
            <p:cNvPr id="32" name="Google Shape;32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8488" y="502814"/>
              <a:ext cx="373211" cy="373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72089" y="224866"/>
              <a:ext cx="340958" cy="340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345851" y="224865"/>
              <a:ext cx="403160" cy="403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03027" y="1656429"/>
              <a:ext cx="416982" cy="416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613551" y="274353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542451" y="1296728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278825" y="2296675"/>
              <a:ext cx="537225" cy="7057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4491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hyperlink" Target="https://hoc10.vn/doc-sach/toan-3-tap-1/1/132/9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oc10.vn/doc-sach/toan-3-tap-1/1/132/96/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hyperlink" Target="https://hoc10.vn/doc-sach/toan-3-tap-1/1/132/9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hyperlink" Target="https://hoc10.vn/doc-sach/toan-3-tap-1/1/132/9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hoc10.vn/doc-sach/toan-3-tap-1/1/132/96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hoc10.vn/doc-sach/toan-3-tap-1/1/132/96/" TargetMode="Externa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2.pn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163992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46: Mi-li-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lít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816EFD2F-E258-5F64-3BF8-6636977F10F0}"/>
              </a:ext>
            </a:extLst>
          </p:cNvPr>
          <p:cNvSpPr/>
          <p:nvPr/>
        </p:nvSpPr>
        <p:spPr>
          <a:xfrm>
            <a:off x="2804845" y="1284270"/>
            <a:ext cx="5845995" cy="343521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Qua bài học này, các em biết thêm được điều gì?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8928" y="1865418"/>
            <a:ext cx="249101" cy="3586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403703" y="951503"/>
            <a:ext cx="5275705" cy="689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  <a:sym typeface="Arial"/>
              </a:rPr>
              <a:t>DẶN DÒ VỀ NHÀ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FFDC6DD-3F27-3EEE-0619-B2DDECBFA82C}"/>
              </a:ext>
            </a:extLst>
          </p:cNvPr>
          <p:cNvSpPr txBox="1"/>
          <p:nvPr/>
        </p:nvSpPr>
        <p:spPr>
          <a:xfrm>
            <a:off x="768029" y="3372778"/>
            <a:ext cx="4815235" cy="1411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 err="1">
                <a:latin typeface="UTM Avo"/>
              </a:rPr>
              <a:t>Đọc</a:t>
            </a:r>
            <a:r>
              <a:rPr lang="en-US" sz="2000" dirty="0">
                <a:latin typeface="UTM Avo"/>
              </a:rPr>
              <a:t>, </a:t>
            </a:r>
            <a:r>
              <a:rPr lang="en-US" sz="2000" dirty="0" err="1">
                <a:latin typeface="UTM Avo"/>
              </a:rPr>
              <a:t>viết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tên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và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kí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hiệu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của</a:t>
            </a:r>
            <a:r>
              <a:rPr lang="en-US" sz="2000" dirty="0">
                <a:latin typeface="UTM Avo"/>
              </a:rPr>
              <a:t> mi-li-</a:t>
            </a:r>
            <a:r>
              <a:rPr lang="en-US" sz="2000" dirty="0" err="1">
                <a:latin typeface="UTM Avo"/>
              </a:rPr>
              <a:t>lít</a:t>
            </a:r>
            <a:r>
              <a:rPr lang="en-US" sz="2000" dirty="0">
                <a:latin typeface="UTM Avo"/>
              </a:rPr>
              <a:t>, </a:t>
            </a:r>
            <a:r>
              <a:rPr lang="en-US" sz="2000" dirty="0" err="1">
                <a:latin typeface="UTM Avo"/>
              </a:rPr>
              <a:t>lấy</a:t>
            </a:r>
            <a:r>
              <a:rPr lang="en-US" sz="2000" dirty="0">
                <a:latin typeface="UTM Avo"/>
              </a:rPr>
              <a:t> 1 </a:t>
            </a:r>
            <a:r>
              <a:rPr lang="en-US" sz="2000" dirty="0" err="1">
                <a:latin typeface="UTM Avo"/>
              </a:rPr>
              <a:t>vài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ví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dụ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về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đồ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vật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xung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quanh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cho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mức</a:t>
            </a:r>
            <a:r>
              <a:rPr lang="en-US" sz="2000" dirty="0">
                <a:latin typeface="UTM Avo"/>
              </a:rPr>
              <a:t> chia </a:t>
            </a:r>
            <a:r>
              <a:rPr lang="en-US" sz="2000" dirty="0" err="1">
                <a:latin typeface="UTM Avo"/>
              </a:rPr>
              <a:t>vạch</a:t>
            </a:r>
            <a:r>
              <a:rPr lang="en-US" sz="2000" dirty="0">
                <a:latin typeface="UTM Avo"/>
              </a:rPr>
              <a:t> mi-li-</a:t>
            </a:r>
            <a:r>
              <a:rPr lang="en-US" sz="2000" dirty="0" err="1">
                <a:latin typeface="UTM Avo"/>
              </a:rPr>
              <a:t>lít</a:t>
            </a:r>
            <a:r>
              <a:rPr lang="en-US" sz="2000" dirty="0">
                <a:latin typeface="UTM Avo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892C9C5-3370-8620-E022-3245947859BF}"/>
              </a:ext>
            </a:extLst>
          </p:cNvPr>
          <p:cNvSpPr txBox="1"/>
          <p:nvPr/>
        </p:nvSpPr>
        <p:spPr>
          <a:xfrm>
            <a:off x="6996125" y="3524440"/>
            <a:ext cx="3366566" cy="950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>
                <a:latin typeface="UTM Avo"/>
              </a:rPr>
              <a:t>Hoàn </a:t>
            </a:r>
            <a:r>
              <a:rPr lang="en-US" sz="2000" dirty="0" err="1">
                <a:latin typeface="UTM Avo"/>
              </a:rPr>
              <a:t>thành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bài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tập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trong</a:t>
            </a:r>
            <a:r>
              <a:rPr lang="en-US" sz="2000" dirty="0">
                <a:latin typeface="UTM Avo"/>
              </a:rPr>
              <a:t> VBT </a:t>
            </a:r>
            <a:r>
              <a:rPr lang="en-US" sz="2000" dirty="0" err="1">
                <a:latin typeface="UTM Avo"/>
              </a:rPr>
              <a:t>Toán</a:t>
            </a:r>
            <a:r>
              <a:rPr lang="en-US" sz="2000" dirty="0">
                <a:latin typeface="UTM Avo"/>
              </a:rPr>
              <a:t> 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sym typeface="Arial"/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50F1F6BD-9812-7E80-4BFF-07CE7F7FD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13512" y="1766394"/>
            <a:ext cx="1071596" cy="150736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E9C3585E-6956-9D2D-79AF-AB5DB22321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2512261" y="1928141"/>
            <a:ext cx="1071597" cy="1345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8EB068-AEFD-15AD-93D1-E653DD48060E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7D1EDEE2-BA64-DC7F-2958-8108B3A6C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ECC4C3-3A9E-58FD-CA40-6840A0DD7C9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AB80CA-4B61-D4DB-78BC-40FAC70A2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6667" y="714733"/>
            <a:ext cx="9281039" cy="6629313"/>
          </a:xfrm>
          <a:prstGeom prst="rect">
            <a:avLst/>
          </a:prstGeom>
        </p:spPr>
      </p:pic>
      <p:sp>
        <p:nvSpPr>
          <p:cNvPr id="7" name="Rectangle 6">
            <a:hlinkClick r:id="rId5"/>
          </p:cNvPr>
          <p:cNvSpPr/>
          <p:nvPr/>
        </p:nvSpPr>
        <p:spPr>
          <a:xfrm>
            <a:off x="336277" y="1256106"/>
            <a:ext cx="5315879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minh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họa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933" dirty="0"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17319" y="3563642"/>
            <a:ext cx="909288" cy="14461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78925" y="3019913"/>
            <a:ext cx="4757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7531455" y="1993199"/>
            <a:ext cx="1477736" cy="1674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71963" y="1304537"/>
            <a:ext cx="3674456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 err="1">
                <a:latin typeface="+mn-lt"/>
              </a:rPr>
              <a:t>Đơn</a:t>
            </a:r>
            <a:r>
              <a:rPr lang="en-US" sz="2933" dirty="0">
                <a:latin typeface="+mn-lt"/>
              </a:rPr>
              <a:t> </a:t>
            </a:r>
            <a:r>
              <a:rPr lang="en-US" sz="2933" dirty="0" err="1">
                <a:latin typeface="+mn-lt"/>
              </a:rPr>
              <a:t>vị</a:t>
            </a:r>
            <a:r>
              <a:rPr lang="en-US" sz="2933" dirty="0">
                <a:latin typeface="+mn-lt"/>
              </a:rPr>
              <a:t> </a:t>
            </a:r>
            <a:r>
              <a:rPr lang="en-US" sz="2933" dirty="0" err="1">
                <a:latin typeface="+mn-lt"/>
              </a:rPr>
              <a:t>đo</a:t>
            </a:r>
            <a:r>
              <a:rPr lang="en-US" sz="2933" dirty="0">
                <a:latin typeface="+mn-lt"/>
              </a:rPr>
              <a:t> mi-li-</a:t>
            </a:r>
            <a:r>
              <a:rPr lang="en-US" sz="2933" dirty="0" err="1">
                <a:latin typeface="+mn-lt"/>
              </a:rPr>
              <a:t>lít</a:t>
            </a:r>
            <a:endParaRPr lang="en-US" sz="2933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2A8B9C-86EF-1867-8C59-2995489DD7B7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5F22E554-7478-B3B7-78AB-2827954A0C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9DEE73-894D-5959-60E5-A7F90F30989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69374" y="1674421"/>
            <a:ext cx="5421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Mi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-li-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lít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đơn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vị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tích</a:t>
            </a:r>
            <a:endParaRPr lang="en-US" sz="24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69374" y="2503870"/>
            <a:ext cx="3304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Mi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-li-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lít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tắt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ml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79906" y="4711860"/>
                <a:ext cx="2195274" cy="461665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ea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= 1000 </a:t>
                </a:r>
                <a:r>
                  <a:rPr lang="en-US" sz="24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ml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906" y="4711860"/>
                <a:ext cx="219527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79906" y="5578417"/>
                <a:ext cx="2195274" cy="461665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ea typeface="Times New Roman" panose="02020603050405020304" pitchFamily="18" charset="0"/>
                  </a:rPr>
                  <a:t>1000 </a:t>
                </a:r>
                <a:r>
                  <a:rPr lang="en-US" sz="24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ml</a:t>
                </a:r>
                <a:r>
                  <a:rPr lang="en-US" sz="24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>
                    <a:ea typeface="Times New Roman" panose="020206030504050203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906" y="5578417"/>
                <a:ext cx="219527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3C21846-5A76-BF48-0AFF-0CA3697FA5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166" t="43287" r="65841" b="25169"/>
          <a:stretch/>
        </p:blipFill>
        <p:spPr>
          <a:xfrm>
            <a:off x="2417736" y="817918"/>
            <a:ext cx="3488225" cy="3144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3A9443-70F2-6C71-BEB9-12AAD93A5F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042" t="17150" r="15521" b="6130"/>
          <a:stretch/>
        </p:blipFill>
        <p:spPr>
          <a:xfrm>
            <a:off x="308244" y="1636977"/>
            <a:ext cx="4687377" cy="7432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0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41044A-1969-A00E-EBF2-2E05F5CD0645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62D4F4E2-03A9-5152-5BAE-B89A70168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37E8C4-404C-E574-9F1F-2BA71777944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1792" y="940647"/>
            <a:ext cx="882779" cy="78306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19" name="Google Shape;657;p47"/>
          <p:cNvSpPr txBox="1">
            <a:spLocks noGrp="1"/>
          </p:cNvSpPr>
          <p:nvPr>
            <p:ph type="title" idx="4294967295"/>
          </p:nvPr>
        </p:nvSpPr>
        <p:spPr>
          <a:xfrm>
            <a:off x="490841" y="940647"/>
            <a:ext cx="713730" cy="85308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5333" dirty="0">
                <a:solidFill>
                  <a:schemeClr val="tx1"/>
                </a:solidFill>
                <a:latin typeface="+mn-lt"/>
              </a:rPr>
              <a:t>1</a:t>
            </a:r>
            <a:endParaRPr sz="53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>
            <a:hlinkClick r:id="rId4"/>
          </p:cNvPr>
          <p:cNvSpPr/>
          <p:nvPr/>
        </p:nvSpPr>
        <p:spPr>
          <a:xfrm>
            <a:off x="1406333" y="997249"/>
            <a:ext cx="9110186" cy="527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933" dirty="0">
              <a:solidFill>
                <a:schemeClr val="tx1"/>
              </a:solidFill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759" y="5737949"/>
            <a:ext cx="243695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Chứa</a:t>
            </a:r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</a:rPr>
              <a:t> 400 ml </a:t>
            </a:r>
            <a:r>
              <a:rPr lang="en-US" sz="20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nước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0278" y="5736142"/>
            <a:ext cx="245932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Chứa</a:t>
            </a:r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</a:rPr>
              <a:t> 150 ml </a:t>
            </a:r>
            <a:r>
              <a:rPr lang="en-US" sz="20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nước</a:t>
            </a: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043175" y="5736142"/>
                <a:ext cx="244490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Chứa 950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nước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175" y="5736142"/>
                <a:ext cx="244490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970B1F8-4D28-FABC-90EC-BCB241625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41" y="2083491"/>
            <a:ext cx="8498933" cy="3552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4" grpId="0"/>
      <p:bldP spid="9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59551" y="1224767"/>
            <a:ext cx="882779" cy="78306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7" name="Google Shape;657;p47"/>
          <p:cNvSpPr txBox="1">
            <a:spLocks noGrp="1"/>
          </p:cNvSpPr>
          <p:nvPr>
            <p:ph type="title" idx="4294967295"/>
          </p:nvPr>
        </p:nvSpPr>
        <p:spPr>
          <a:xfrm>
            <a:off x="836964" y="1569769"/>
            <a:ext cx="1960563" cy="57785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5333" dirty="0">
                <a:solidFill>
                  <a:schemeClr val="tx1"/>
                </a:solidFill>
                <a:latin typeface="+mn-lt"/>
              </a:rPr>
              <a:t>2</a:t>
            </a:r>
            <a:endParaRPr sz="53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>
            <a:hlinkClick r:id="rId4"/>
          </p:cNvPr>
          <p:cNvSpPr/>
          <p:nvPr/>
        </p:nvSpPr>
        <p:spPr>
          <a:xfrm>
            <a:off x="1650771" y="1330793"/>
            <a:ext cx="10544874" cy="527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Đọc số đo ghi trên các đồ vật sau với đơn vị là mi-li-lít:</a:t>
            </a:r>
            <a:endParaRPr lang="en-US" sz="2933" dirty="0"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17246" y="6056728"/>
                <a:ext cx="1483516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933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250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246" y="6056728"/>
                <a:ext cx="148351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54201" y="6056727"/>
                <a:ext cx="1483516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933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750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201" y="6056727"/>
                <a:ext cx="148351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956957" y="6056725"/>
                <a:ext cx="1483516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933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500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957" y="6056725"/>
                <a:ext cx="148351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993912" y="6056725"/>
                <a:ext cx="1665751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933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1000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912" y="6056725"/>
                <a:ext cx="166575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3597D47-32D2-FF88-1AE0-BEA8EC28F1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668" y="2358079"/>
            <a:ext cx="9030577" cy="35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4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6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59551" y="1224767"/>
            <a:ext cx="882779" cy="78306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1867">
              <a:solidFill>
                <a:srgbClr val="FF5881"/>
              </a:solidFill>
            </a:endParaRPr>
          </a:p>
        </p:txBody>
      </p:sp>
      <p:sp>
        <p:nvSpPr>
          <p:cNvPr id="17" name="Google Shape;657;p47"/>
          <p:cNvSpPr txBox="1">
            <a:spLocks noGrp="1"/>
          </p:cNvSpPr>
          <p:nvPr>
            <p:ph type="title" idx="4294967295"/>
          </p:nvPr>
        </p:nvSpPr>
        <p:spPr>
          <a:xfrm>
            <a:off x="742609" y="1490117"/>
            <a:ext cx="1960563" cy="57785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5333" dirty="0">
                <a:solidFill>
                  <a:schemeClr val="tx1"/>
                </a:solidFill>
                <a:latin typeface="+mn-lt"/>
              </a:rPr>
              <a:t>2</a:t>
            </a:r>
            <a:endParaRPr sz="53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17246" y="1401682"/>
            <a:ext cx="10365338" cy="527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xếp các số đo nói trên theo thứ tự từ bé đến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33" dirty="0"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48738" y="2537899"/>
                <a:ext cx="1483516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sz="2933" dirty="0">
                    <a:solidFill>
                      <a:srgbClr val="302318"/>
                    </a:solidFill>
                    <a:ea typeface="Times New Roman" panose="02020603050405020304" pitchFamily="18" charset="0"/>
                  </a:rPr>
                  <a:t>250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rgbClr val="302318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38" y="2537899"/>
                <a:ext cx="148351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72269" y="2537899"/>
                <a:ext cx="1483516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sz="2933" dirty="0">
                    <a:solidFill>
                      <a:srgbClr val="302318"/>
                    </a:solidFill>
                    <a:ea typeface="Times New Roman" panose="02020603050405020304" pitchFamily="18" charset="0"/>
                  </a:rPr>
                  <a:t>750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rgbClr val="302318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269" y="2537899"/>
                <a:ext cx="148351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95799" y="2537897"/>
                <a:ext cx="1483516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sz="2933" dirty="0">
                    <a:solidFill>
                      <a:srgbClr val="302318"/>
                    </a:solidFill>
                    <a:ea typeface="Times New Roman" panose="02020603050405020304" pitchFamily="18" charset="0"/>
                  </a:rPr>
                  <a:t>500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rgbClr val="302318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799" y="2537897"/>
                <a:ext cx="148351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9330" y="2537897"/>
                <a:ext cx="1665751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sz="2933" dirty="0">
                    <a:solidFill>
                      <a:srgbClr val="302318"/>
                    </a:solidFill>
                    <a:ea typeface="Times New Roman" panose="02020603050405020304" pitchFamily="18" charset="0"/>
                  </a:rPr>
                  <a:t>1 000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rgbClr val="302318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330" y="2537897"/>
                <a:ext cx="166575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48738" y="3730986"/>
                <a:ext cx="1483516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sz="2933" dirty="0">
                    <a:solidFill>
                      <a:srgbClr val="302318"/>
                    </a:solidFill>
                    <a:ea typeface="Times New Roman" panose="02020603050405020304" pitchFamily="18" charset="0"/>
                  </a:rPr>
                  <a:t>250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rgbClr val="302318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38" y="3730986"/>
                <a:ext cx="148351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587500" y="3730985"/>
                <a:ext cx="1483516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sz="2933" dirty="0">
                    <a:solidFill>
                      <a:srgbClr val="302318"/>
                    </a:solidFill>
                    <a:ea typeface="Times New Roman" panose="02020603050405020304" pitchFamily="18" charset="0"/>
                  </a:rPr>
                  <a:t>750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rgbClr val="302318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500" y="3730985"/>
                <a:ext cx="148351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178824" y="3730985"/>
            <a:ext cx="148351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933" dirty="0">
                <a:solidFill>
                  <a:srgbClr val="302318"/>
                </a:solidFill>
                <a:ea typeface="Times New Roman" panose="02020603050405020304" pitchFamily="18" charset="0"/>
              </a:rPr>
              <a:t>500 </a:t>
            </a: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</a:rPr>
              <a:t>ml</a:t>
            </a:r>
            <a:endParaRPr lang="en-US" sz="2933" dirty="0">
              <a:solidFill>
                <a:srgbClr val="30231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919330" y="3730985"/>
                <a:ext cx="1665751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sz="2933" dirty="0">
                    <a:solidFill>
                      <a:srgbClr val="302318"/>
                    </a:solidFill>
                    <a:ea typeface="Times New Roman" panose="02020603050405020304" pitchFamily="18" charset="0"/>
                  </a:rPr>
                  <a:t>1 000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rgbClr val="302318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330" y="3730985"/>
                <a:ext cx="1665751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337272" y="3730985"/>
            <a:ext cx="49561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68896" y="3730985"/>
            <a:ext cx="49561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10607" y="3710465"/>
            <a:ext cx="49561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9860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animBg="1"/>
      <p:bldP spid="21" grpId="0" animBg="1"/>
      <p:bldP spid="22" grpId="0" animBg="1"/>
      <p:bldP spid="23" grpId="0" animBg="1"/>
      <p:bldP spid="12" grpId="0" animBg="1"/>
      <p:bldP spid="13" grpId="0" animBg="1"/>
      <p:bldP spid="14" grpId="0" animBg="1"/>
      <p:bldP spid="19" grpId="0" animBg="1"/>
      <p:bldP spid="3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201</Words>
  <Application>Microsoft Office PowerPoint</Application>
  <PresentationFormat>Widescreen</PresentationFormat>
  <Paragraphs>41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Chelsea Market</vt:lpstr>
      <vt:lpstr>Poller One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  <vt:lpstr>2</vt:lpstr>
      <vt:lpstr>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Nguyễn Mai Phương</cp:lastModifiedBy>
  <cp:revision>13</cp:revision>
  <dcterms:modified xsi:type="dcterms:W3CDTF">2024-12-11T03:01:18Z</dcterms:modified>
</cp:coreProperties>
</file>