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7"/>
  </p:notesMasterIdLst>
  <p:sldIdLst>
    <p:sldId id="297" r:id="rId4"/>
    <p:sldId id="258" r:id="rId5"/>
    <p:sldId id="260" r:id="rId6"/>
    <p:sldId id="261" r:id="rId7"/>
    <p:sldId id="257" r:id="rId8"/>
    <p:sldId id="283" r:id="rId9"/>
    <p:sldId id="284" r:id="rId10"/>
    <p:sldId id="285" r:id="rId11"/>
    <p:sldId id="286" r:id="rId12"/>
    <p:sldId id="288" r:id="rId13"/>
    <p:sldId id="287" r:id="rId14"/>
    <p:sldId id="290" r:id="rId15"/>
    <p:sldId id="289" r:id="rId16"/>
    <p:sldId id="291" r:id="rId17"/>
    <p:sldId id="293" r:id="rId18"/>
    <p:sldId id="295" r:id="rId19"/>
    <p:sldId id="264" r:id="rId20"/>
    <p:sldId id="265" r:id="rId21"/>
    <p:sldId id="266" r:id="rId22"/>
    <p:sldId id="271" r:id="rId23"/>
    <p:sldId id="270" r:id="rId24"/>
    <p:sldId id="296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DD8F90"/>
    <a:srgbClr val="FFFF99"/>
    <a:srgbClr val="FFCCFF"/>
    <a:srgbClr val="FFFFFF"/>
    <a:srgbClr val="FFFFD1"/>
    <a:srgbClr val="FFFFCC"/>
    <a:srgbClr val="CB0000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80F9-914F-4101-B6FF-B2172C064FEA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F1988-AD6D-4467-91FF-D23C255F2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32509-9E71-4F1E-AEEF-29CC2B471C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7E345-6776-4709-A011-0A0DC4AF9E7C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1B10-6898-4E22-A5C3-90FD4A5A3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CED1-404A-4F8D-B7EF-517F6AE7F2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2B37-275E-4C18-BF7E-88D3872829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E6A3-5CC7-414F-9C04-113B871BEC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6058-484C-4D1E-8D4A-DD0F0BD7A1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C65D-953B-4CB3-8DAA-04A22CE0F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8712-2133-429F-BDF2-B4EACFE7E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C458-5BB4-4EB5-BD71-5E468A15F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6F2-CED9-4B71-B9A0-04545AFA2F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1D09-7844-43F8-979F-7F32049D9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84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7E55-85EA-4B06-9D53-9D500089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FFA1-AE18-42A6-8502-848275CB46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E0B3-E034-4F19-A2B1-D3EDB6881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B533-18F4-4204-9D02-2F6B36FC0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2023-7411-4578-976D-6F2C16790E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2B06-D844-416B-BD5F-F55F152B81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C91-43D7-45AA-AABB-50AAF2E80A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707F-0714-4603-8FB8-856014CC62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00ED9-CF95-4ACB-A49A-7E424366BA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8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632-F5A8-4A15-9ECE-9B2C88D6BD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5D04-E4CF-41A0-9CF4-5266800491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3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2C29-3801-48DA-BA71-A1EC47D079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5C8-981C-4CC1-91E3-CAF102A990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E173-E60C-4184-BA1F-DC1176AF27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2B7F7-FB19-4957-98BA-4CF3FA13F7C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95F2-93D6-4F9D-AC33-FAAADB22A6F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2.gif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9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5" Type="http://schemas.openxmlformats.org/officeDocument/2006/relationships/slide" Target="slide14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g"/><Relationship Id="rId3" Type="http://schemas.openxmlformats.org/officeDocument/2006/relationships/tags" Target="../tags/tag11.xml"/><Relationship Id="rId7" Type="http://schemas.openxmlformats.org/officeDocument/2006/relationships/image" Target="../media/image9.jpg"/><Relationship Id="rId12" Type="http://schemas.openxmlformats.org/officeDocument/2006/relationships/image" Target="../media/image12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3.xml"/><Relationship Id="rId10" Type="http://schemas.openxmlformats.org/officeDocument/2006/relationships/image" Target="../media/image36.png"/><Relationship Id="rId4" Type="http://schemas.openxmlformats.org/officeDocument/2006/relationships/tags" Target="../tags/tag12.xml"/><Relationship Id="rId9" Type="http://schemas.openxmlformats.org/officeDocument/2006/relationships/image" Target="../media/image11.png"/><Relationship Id="rId1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9.jp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image" Target="../media/image9.jp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jp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2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gif"/><Relationship Id="rId3" Type="http://schemas.openxmlformats.org/officeDocument/2006/relationships/slide" Target="slide13.xml"/><Relationship Id="rId7" Type="http://schemas.openxmlformats.org/officeDocument/2006/relationships/slide" Target="slide14.xml"/><Relationship Id="rId12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11" Type="http://schemas.openxmlformats.org/officeDocument/2006/relationships/slide" Target="slide15.xml"/><Relationship Id="rId5" Type="http://schemas.openxmlformats.org/officeDocument/2006/relationships/slide" Target="slide11.xml"/><Relationship Id="rId10" Type="http://schemas.openxmlformats.org/officeDocument/2006/relationships/image" Target="../media/image24.gif"/><Relationship Id="rId4" Type="http://schemas.openxmlformats.org/officeDocument/2006/relationships/image" Target="../media/image21.gif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349063" y="1772816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TIN HỌC </a:t>
            </a:r>
          </a:p>
        </p:txBody>
      </p:sp>
      <p:sp>
        <p:nvSpPr>
          <p:cNvPr id="10" name="Rectangle 212"/>
          <p:cNvSpPr>
            <a:spLocks noChangeArrowheads="1"/>
          </p:cNvSpPr>
          <p:nvPr/>
        </p:nvSpPr>
        <p:spPr bwMode="auto">
          <a:xfrm>
            <a:off x="1655324" y="882892"/>
            <a:ext cx="5715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Thịnh Quang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2389" y="3589566"/>
            <a:ext cx="4213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</a:rPr>
              <a:t>Giáo Viên: Nguyễn Thành Trung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222933" y="1446212"/>
            <a:ext cx="230031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WordArt 215"/>
          <p:cNvSpPr>
            <a:spLocks noChangeArrowheads="1" noChangeShapeType="1" noTextEdit="1"/>
          </p:cNvSpPr>
          <p:nvPr/>
        </p:nvSpPr>
        <p:spPr bwMode="auto">
          <a:xfrm>
            <a:off x="2514600" y="1924050"/>
            <a:ext cx="7162800" cy="55213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600" kern="10" baseline="3000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2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962"/>
    </mc:Choice>
    <mc:Fallback xmlns="">
      <p:transition spd="slow" advClick="0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252799" y="163774"/>
            <a:ext cx="6894913" cy="3213838"/>
          </a:xfrm>
          <a:prstGeom prst="wedgeEllipseCallout">
            <a:avLst>
              <a:gd name="adj1" fmla="val -23844"/>
              <a:gd name="adj2" fmla="val 6496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082934" y="4435522"/>
            <a:ext cx="4515156" cy="1889078"/>
          </a:xfrm>
          <a:prstGeom prst="wedgeEllipseCallout">
            <a:avLst>
              <a:gd name="adj1" fmla="val -65764"/>
              <a:gd name="adj2" fmla="val -225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KHÔNG NÊN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5" y="3500439"/>
            <a:ext cx="2488111" cy="2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55" y="931708"/>
            <a:ext cx="2115399" cy="167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613" y="1076591"/>
            <a:ext cx="3716747" cy="159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 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7520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30117" y="347390"/>
            <a:ext cx="7873190" cy="355587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42230" y="4518510"/>
            <a:ext cx="3976551" cy="1946204"/>
          </a:xfrm>
          <a:prstGeom prst="wedgeEllipseCallout">
            <a:avLst>
              <a:gd name="adj1" fmla="val -77543"/>
              <a:gd name="adj2" fmla="val -1251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4240058"/>
            <a:ext cx="1920875" cy="1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48" y="1116849"/>
            <a:ext cx="2456133" cy="2021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2004" y="1237457"/>
            <a:ext cx="415717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/>
          </a:p>
        </p:txBody>
      </p:sp>
      <p:sp>
        <p:nvSpPr>
          <p:cNvPr id="14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97083" y="4179914"/>
            <a:ext cx="3621087" cy="2456045"/>
          </a:xfrm>
          <a:prstGeom prst="wedgeEllipseCallout">
            <a:avLst>
              <a:gd name="adj1" fmla="val -69252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134332" y="388334"/>
            <a:ext cx="7873190" cy="3446687"/>
          </a:xfrm>
          <a:prstGeom prst="wedgeEllipseCallout">
            <a:avLst>
              <a:gd name="adj1" fmla="val -25646"/>
              <a:gd name="adj2" fmla="val 6997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415" y="1300243"/>
            <a:ext cx="39973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</a:t>
            </a:r>
            <a:r>
              <a:rPr lang="vi-VN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</a:t>
            </a:r>
            <a:r>
              <a:rPr lang="vi-VN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</a:t>
            </a:r>
            <a:endParaRPr lang="en-US" sz="2600" b="1" dirty="0"/>
          </a:p>
        </p:txBody>
      </p:sp>
      <p:pic>
        <p:nvPicPr>
          <p:cNvPr id="11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407499" y="4781438"/>
            <a:ext cx="2275293" cy="12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0" y="989752"/>
            <a:ext cx="2581275" cy="1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655" y="2006222"/>
            <a:ext cx="1445285" cy="9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2" y="4043826"/>
            <a:ext cx="1276086" cy="2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349204" y="4090705"/>
            <a:ext cx="3621087" cy="2327155"/>
          </a:xfrm>
          <a:prstGeom prst="wedgeEllipseCallout">
            <a:avLst>
              <a:gd name="adj1" fmla="val -75282"/>
              <a:gd name="adj2" fmla="val 127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7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791570" y="655094"/>
            <a:ext cx="7683690" cy="2845346"/>
          </a:xfrm>
          <a:prstGeom prst="wedgeEllipseCallout">
            <a:avLst>
              <a:gd name="adj1" fmla="val -20981"/>
              <a:gd name="adj2" fmla="val 692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170" y="1365779"/>
            <a:ext cx="654112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4107976"/>
            <a:ext cx="3413154" cy="2033517"/>
          </a:xfrm>
          <a:prstGeom prst="wedgeEllipseCallout">
            <a:avLst>
              <a:gd name="adj1" fmla="val -68448"/>
              <a:gd name="adj2" fmla="val -2069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814294" y="679168"/>
            <a:ext cx="7683690" cy="2456596"/>
          </a:xfrm>
          <a:prstGeom prst="wedgeEllipseCallout">
            <a:avLst>
              <a:gd name="adj1" fmla="val -22224"/>
              <a:gd name="adj2" fmla="val 6302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9170" y="1365779"/>
            <a:ext cx="654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7" y="3822375"/>
            <a:ext cx="2125765" cy="14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514901" y="762001"/>
            <a:ext cx="6605517" cy="2811463"/>
          </a:xfrm>
          <a:prstGeom prst="cloudCallout">
            <a:avLst>
              <a:gd name="adj1" fmla="val -14518"/>
              <a:gd name="adj2" fmla="val 71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333399">
                    <a:lumMod val="50000"/>
                  </a:srgbClr>
                </a:solidFill>
              </a:rPr>
              <a:t>này</a:t>
            </a:r>
            <a:r>
              <a:rPr lang="en-US" sz="2400" b="1" dirty="0" smtClean="0">
                <a:solidFill>
                  <a:srgbClr val="333399">
                    <a:lumMod val="50000"/>
                  </a:srgbClr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43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2497" y="2257998"/>
            <a:ext cx="5369610" cy="3875033"/>
            <a:chOff x="5926797" y="2248115"/>
            <a:chExt cx="5369610" cy="3875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6797" y="2248115"/>
              <a:ext cx="5369610" cy="387503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42272" y="2827581"/>
              <a:ext cx="4517408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24523" y="2264117"/>
            <a:ext cx="4087985" cy="3547283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4652" y="2511188"/>
            <a:ext cx="5609228" cy="2825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96790" y="3376508"/>
            <a:ext cx="484495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2.2, 2.3,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44705" y="2346220"/>
            <a:ext cx="4510591" cy="3508669"/>
            <a:chOff x="1855483" y="2310477"/>
            <a:chExt cx="4101987" cy="3064641"/>
          </a:xfrm>
        </p:grpSpPr>
        <p:sp>
          <p:nvSpPr>
            <p:cNvPr id="58" name="Rounded Rectangle 57"/>
            <p:cNvSpPr/>
            <p:nvPr/>
          </p:nvSpPr>
          <p:spPr>
            <a:xfrm>
              <a:off x="1855483" y="2310477"/>
              <a:ext cx="4101987" cy="3064641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5483" y="3527580"/>
              <a:ext cx="3977976" cy="12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55" y="2389520"/>
            <a:ext cx="1137381" cy="1085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grpSp>
        <p:nvGrpSpPr>
          <p:cNvPr id="18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70741" y="2518670"/>
            <a:ext cx="2929377" cy="284310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607" y="2079187"/>
            <a:ext cx="564986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607" y="3263558"/>
            <a:ext cx="56498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qua Internet,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(USB)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0606" y="4810951"/>
            <a:ext cx="564986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R</a:t>
            </a:r>
            <a:r>
              <a:rPr lang="vi-VN" sz="2000" dirty="0" smtClean="0"/>
              <a:t>út </a:t>
            </a:r>
            <a:r>
              <a:rPr lang="vi-VN" sz="2000" dirty="0"/>
              <a:t>USB ra khỏi máy tính mà chưa ngắt kết nối với máy tính có thể gây lỗi cho USB và máy tính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675" y="1769980"/>
            <a:ext cx="1507908" cy="140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379" y="4634738"/>
            <a:ext cx="1621818" cy="136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675" y="3173069"/>
            <a:ext cx="1507908" cy="13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446766" y="58814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6680" y="5859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>
            <a:stCxn id="6" idx="7"/>
          </p:cNvCxnSpPr>
          <p:nvPr/>
        </p:nvCxnSpPr>
        <p:spPr>
          <a:xfrm flipV="1">
            <a:off x="3171121" y="2518670"/>
            <a:ext cx="882264" cy="416363"/>
          </a:xfrm>
          <a:prstGeom prst="line">
            <a:avLst/>
          </a:prstGeom>
          <a:ln w="28575">
            <a:solidFill>
              <a:srgbClr val="DD8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>
            <a:off x="3600118" y="3940221"/>
            <a:ext cx="453267" cy="39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8417" y="4945409"/>
            <a:ext cx="868616" cy="4163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211" y="1815354"/>
            <a:ext cx="7624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GÂY LỖI, HỎNG PHẦN CỨNG, PHẦN MỀM</a:t>
            </a:r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369559" y="1244833"/>
            <a:ext cx="7724188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2400" b="1" dirty="0" smtClean="0"/>
              <a:t>hép </a:t>
            </a:r>
            <a:r>
              <a:rPr lang="vi-VN" sz="2400" b="1" dirty="0"/>
              <a:t>mỗi Thao tác ở cột bên trái với một Hậu quả tương ứng ở cột bên phải.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9" y="2879736"/>
            <a:ext cx="6200775" cy="2809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845" y="2889261"/>
            <a:ext cx="2533650" cy="280035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714700" y="3807725"/>
            <a:ext cx="2197288" cy="1173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6528" y="4284673"/>
            <a:ext cx="2031385" cy="1028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714700" y="3908054"/>
            <a:ext cx="2175041" cy="890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92453" y="5335307"/>
            <a:ext cx="2315069" cy="5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976537" y="1719612"/>
            <a:ext cx="6235705" cy="3766783"/>
            <a:chOff x="5852271" y="2248116"/>
            <a:chExt cx="5251792" cy="36738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/>
            </a:blip>
            <a:stretch>
              <a:fillRect/>
            </a:stretch>
          </p:blipFill>
          <p:spPr>
            <a:xfrm>
              <a:off x="5852271" y="2248116"/>
              <a:ext cx="5251792" cy="36738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3966" y="3262922"/>
              <a:ext cx="4398520" cy="164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  <a:tabLst>
                  <a:tab pos="511175" algn="l"/>
                </a:tabLst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1810136" y="2070846"/>
            <a:ext cx="8207322" cy="3939988"/>
          </a:xfrm>
          <a:prstGeom prst="round2Diag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</p:spPr>
      </p:pic>
      <p:cxnSp>
        <p:nvCxnSpPr>
          <p:cNvPr id="17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758583" y="2972339"/>
            <a:ext cx="0" cy="2572480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42222" y="2873062"/>
            <a:ext cx="5010176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vi-VN" sz="2400" dirty="0" smtClean="0">
                <a:solidFill>
                  <a:srgbClr val="3333CC"/>
                </a:solidFill>
              </a:rPr>
              <a:t>Xây </a:t>
            </a:r>
            <a:r>
              <a:rPr lang="vi-VN" sz="2400" dirty="0">
                <a:solidFill>
                  <a:srgbClr val="3333CC"/>
                </a:solidFill>
              </a:rPr>
              <a:t>dựng một bảng các lưu ý đảm bảo an toàn về điện và thao tác tránh gây lỗi, hỏng cho phần cứng, phần mềm máy tính.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148" y="1761877"/>
            <a:ext cx="3828085" cy="672035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0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3952" y="1778850"/>
              <a:ext cx="2866490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2953718"/>
            <a:ext cx="2637532" cy="2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9973" y="475078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851534" y="1671647"/>
            <a:ext cx="7271391" cy="3691923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/>
              <a:t>Cần tránh những thao tác có thể gây lỗi cho máy tính như: tắt máy không đúng cách; rút USB ra khỏi máy tính khi chưa ngắt kết nối với máy tính; gõ phím quá mạnh; dùng vật cứng, sắc, nhọn tác động vào máy tính,...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2057" y="2219367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09852">
            <a:off x="2243307" y="1812196"/>
            <a:ext cx="7225193" cy="3033920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2482" y="2278154"/>
            <a:ext cx="5432033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76" y="4394580"/>
            <a:ext cx="3447300" cy="2324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190097" y="4506065"/>
            <a:ext cx="1525808" cy="21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 rot="209852">
            <a:off x="2076475" y="1588436"/>
            <a:ext cx="8394646" cy="3237543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733" y="2044932"/>
            <a:ext cx="6078674" cy="1892826"/>
          </a:xfrm>
          <a:prstGeom prst="rect">
            <a:avLst/>
          </a:prstGeom>
          <a:solidFill>
            <a:srgbClr val="CB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299279" y="4144456"/>
            <a:ext cx="1525808" cy="2137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92" y="4335997"/>
            <a:ext cx="2305835" cy="234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151" y="5540991"/>
            <a:ext cx="1676400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52629" y="1989360"/>
            <a:ext cx="10711489" cy="4356848"/>
          </a:xfrm>
          <a:prstGeom prst="roundRect">
            <a:avLst/>
          </a:prstGeom>
          <a:solidFill>
            <a:srgbClr val="FFFFD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6604" y="2830318"/>
            <a:ext cx="607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vi-VN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nên làm, không nên làm? </a:t>
            </a:r>
            <a:endParaRPr lang="en-US" sz="20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lỏng.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cứng, sắc, nhọn để cạo vết bẩn trên màn hình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tính ở nơi khô, thoáng, sạch sẽ.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63412" y="2155060"/>
            <a:ext cx="4550075" cy="498734"/>
            <a:chOff x="4015909" y="1701799"/>
            <a:chExt cx="4459352" cy="463513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15909" y="1701799"/>
              <a:ext cx="4459352" cy="4333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2870" y="1765202"/>
              <a:ext cx="4108507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2.1 VÀ TRẢ LỜI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6269" y="2628739"/>
            <a:ext cx="4373639" cy="3540052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355070" y="2920619"/>
            <a:ext cx="0" cy="3136143"/>
          </a:xfrm>
          <a:prstGeom prst="line">
            <a:avLst/>
          </a:prstGeom>
          <a:ln w="19050"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268" y="163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6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244183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74" y="455215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4" y="135342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2" y="496262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8" y="130580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0026603" y="5838827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11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389494" y="294465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07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15.962"/>
  <p:tag name="TIMING" val="|1.678"/>
  <p:tag name="ISPRING_SLIDE_ID_2" val="{EBF31AFE-EF86-40DA-98BE-2C29B5DC252B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694</Words>
  <Application>Microsoft Office PowerPoint</Application>
  <PresentationFormat>Widescreen</PresentationFormat>
  <Paragraphs>73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Impact</vt:lpstr>
      <vt:lpstr>Times New Roman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106</cp:revision>
  <dcterms:created xsi:type="dcterms:W3CDTF">2023-02-06T08:51:07Z</dcterms:created>
  <dcterms:modified xsi:type="dcterms:W3CDTF">2024-11-29T04:05:41Z</dcterms:modified>
</cp:coreProperties>
</file>