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4"/>
  </p:notesMasterIdLst>
  <p:sldIdLst>
    <p:sldId id="299" r:id="rId3"/>
    <p:sldId id="314" r:id="rId4"/>
    <p:sldId id="315" r:id="rId5"/>
    <p:sldId id="317" r:id="rId6"/>
    <p:sldId id="301" r:id="rId7"/>
    <p:sldId id="306" r:id="rId8"/>
    <p:sldId id="309" r:id="rId9"/>
    <p:sldId id="313" r:id="rId10"/>
    <p:sldId id="318" r:id="rId11"/>
    <p:sldId id="319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1382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3688" y="0"/>
            <a:ext cx="7200800" cy="299695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08" y="764704"/>
            <a:ext cx="1044759" cy="10447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90391" y="1628800"/>
            <a:ext cx="1947392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44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4400" b="1" smtClean="0">
                <a:solidFill>
                  <a:srgbClr val="FF0000"/>
                </a:solidFill>
                <a:latin typeface="Times New Roman"/>
                <a:ea typeface="Times New Roman"/>
              </a:rPr>
              <a:t>4</a:t>
            </a:r>
            <a:endParaRPr lang="en-AU" sz="44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08520" y="3002751"/>
            <a:ext cx="9073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800" b="1" smtClean="0">
                <a:solidFill>
                  <a:srgbClr val="FC190F"/>
                </a:solidFill>
                <a:latin typeface="Times New Roman"/>
                <a:ea typeface="Arial"/>
              </a:rPr>
              <a:t>                                   * </a:t>
            </a: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ÔN TẬP: HÁT VÀ ĐỌC NHẠC</a:t>
            </a:r>
            <a:endParaRPr lang="en-US" sz="2800"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            </a:t>
            </a:r>
            <a:r>
              <a:rPr lang="fr-FR" sz="2800" b="1" smtClean="0">
                <a:solidFill>
                  <a:srgbClr val="FC190F"/>
                </a:solidFill>
                <a:latin typeface="Times New Roman"/>
                <a:ea typeface="Arial"/>
              </a:rPr>
              <a:t>                           </a:t>
            </a:r>
          </a:p>
          <a:p>
            <a:pPr algn="just">
              <a:spcAft>
                <a:spcPts val="0"/>
              </a:spcAft>
            </a:pP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 </a:t>
            </a:r>
            <a:r>
              <a:rPr lang="fr-FR" sz="2800" b="1" smtClean="0">
                <a:solidFill>
                  <a:srgbClr val="FC190F"/>
                </a:solidFill>
                <a:latin typeface="Times New Roman"/>
                <a:ea typeface="Arial"/>
              </a:rPr>
              <a:t>                                     * </a:t>
            </a: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VẬN DỤNG - SÁNG TẠO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8407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3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548680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Đọc lời     </a:t>
            </a:r>
            <a:r>
              <a:rPr lang="en-US" sz="2000" smtClean="0"/>
              <a:t>       </a:t>
            </a:r>
            <a:r>
              <a:rPr lang="en-US" smtClean="0"/>
              <a:t>                     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712"/>
            <a:ext cx="6715000" cy="316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9468" y="3429000"/>
            <a:ext cx="441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GV bật file Đọc mẫu hoặc đọc mẫu sau đó HD đọc lời đồng dao theo tiết tấu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10" name="3 DOC DOG DAO GO THEO 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6223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4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386104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THỰC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2" y="980728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HS ôn lại bài hát 1 – 2 lần. HS thực hiện theo các hình thức: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tập thể.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nối tiếp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đối đáp nam nữ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19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1.ÔN TẬP BÀI HÁT: DÀN NHẠC TRONG VƯỜN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1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1114048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Ôn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hát kết hợp vận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động nhịp nhàng trái phải và vận động phụ họa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5696" y="3765054"/>
            <a:ext cx="5756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Vận động nhịp ¾ và vận động </a:t>
            </a:r>
            <a:r>
              <a:rPr lang="en-US" sz="28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phụ họa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74416" y="3789040"/>
            <a:ext cx="6536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HS ôn Hát </a:t>
            </a:r>
            <a:r>
              <a:rPr lang="en-US" sz="3200" err="1">
                <a:solidFill>
                  <a:srgbClr val="FF0000"/>
                </a:solidFill>
              </a:rPr>
              <a:t>kết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hợp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gõ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đệm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theo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phách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3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556791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04" y="836712"/>
            <a:ext cx="6486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Ôn đọc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cao độ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6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nốt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Đồ-rê-mi-pha-sol-la và ký hiệu bàn tay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263691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5996" y="5733256"/>
            <a:ext cx="6122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Aft>
                <a:spcPts val="0"/>
              </a:spcAft>
              <a:tabLst>
                <a:tab pos="279400" algn="l"/>
              </a:tabLst>
            </a:pPr>
            <a:r>
              <a:rPr lang="en-US" sz="36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2. Ôn </a:t>
            </a: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tập đọc nhạc </a:t>
            </a:r>
            <a:r>
              <a:rPr lang="en-US" sz="36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1</a:t>
            </a: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6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211866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316961"/>
            <a:ext cx="8128001" cy="554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mtClean="0">
                <a:latin typeface="Times New Roman"/>
                <a:ea typeface="Calibri"/>
              </a:rPr>
              <a:t> -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GV làm mẫu ký hiệu bàn tay và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yêu cầu HS thể hiện lại thế tay của 6 nốt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5733256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/>
                <a:ea typeface="Calibri"/>
              </a:rPr>
              <a:t>Tập đọc nhạc theo kí hiệu bàn tay</a:t>
            </a:r>
            <a:endParaRPr lang="en-US" sz="3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191671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5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- BÀI SỐ 1 - CĐ1 00_00_06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628800"/>
            <a:ext cx="8928992" cy="4896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3728" y="476672"/>
            <a:ext cx="6835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Ôn đọc nhạc với các hình thức:nhóm </a:t>
            </a:r>
            <a:r>
              <a:rPr lang="en-US" sz="3200">
                <a:solidFill>
                  <a:srgbClr val="FF0000"/>
                </a:solidFill>
              </a:rPr>
              <a:t>đọc nhạc, nhóm gõ, nhóm vận động…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43" y="6224587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4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VÀ GÕ ĐỆM THEO NHỊP - CĐ1 00_00_07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554820"/>
            <a:ext cx="8712968" cy="4536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332656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</a:rPr>
              <a:t>-Ôn đọc nhạc gõ đệm theo nhịp bằng thanh phách với các hình thức.</a:t>
            </a:r>
            <a:endParaRPr lang="en-US" sz="2800" i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56486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99392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Trình chiếu  tiết tấu 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bài,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giới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thiệu và đọc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mẫu hình tiết tấu bằng tiếng“ tùng”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08" y="1340768"/>
            <a:ext cx="8244631" cy="887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948" y="2476292"/>
            <a:ext cx="104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ĐỌC     </a:t>
            </a:r>
            <a:r>
              <a:rPr lang="en-US" smtClean="0"/>
              <a:t>                           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03648" y="2480707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smtClean="0"/>
              <a:t>TÙNG       TÙNG     TÙNG          TÙNG                                </a:t>
            </a:r>
            <a:endParaRPr lang="en-US" sz="3600" i="1"/>
          </a:p>
        </p:txBody>
      </p:sp>
      <p:sp>
        <p:nvSpPr>
          <p:cNvPr id="11" name="Rectangle 10"/>
          <p:cNvSpPr/>
          <p:nvPr/>
        </p:nvSpPr>
        <p:spPr>
          <a:xfrm>
            <a:off x="2293152" y="3356992"/>
            <a:ext cx="445019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/>
                <a:ea typeface="Calibri"/>
              </a:rPr>
              <a:t>2 .VẬN </a:t>
            </a:r>
            <a:r>
              <a:rPr lang="en-US" sz="2800" b="1">
                <a:solidFill>
                  <a:srgbClr val="002060"/>
                </a:solidFill>
                <a:latin typeface="Times New Roman"/>
                <a:ea typeface="Calibri"/>
              </a:rPr>
              <a:t>DỤNG-SÁNG TẠO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36665" y="4365104"/>
            <a:ext cx="5251759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>
                <a:solidFill>
                  <a:prstClr val="black"/>
                </a:solidFill>
                <a:latin typeface="Times New Roman"/>
                <a:ea typeface="Calibri"/>
              </a:rPr>
              <a:t>+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Calibri"/>
              </a:rPr>
              <a:t>Đọc đồng dao và gõ theo hình tiết tấu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594" y="6242967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7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239</Words>
  <Application>Microsoft Office PowerPoint</Application>
  <PresentationFormat>On-screen Show (4:3)</PresentationFormat>
  <Paragraphs>28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166</cp:revision>
  <dcterms:created xsi:type="dcterms:W3CDTF">2021-05-09T14:16:54Z</dcterms:created>
  <dcterms:modified xsi:type="dcterms:W3CDTF">2024-11-29T08:30:06Z</dcterms:modified>
</cp:coreProperties>
</file>