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75" r:id="rId5"/>
    <p:sldId id="276" r:id="rId6"/>
    <p:sldId id="261" r:id="rId7"/>
    <p:sldId id="281" r:id="rId8"/>
    <p:sldId id="262" r:id="rId9"/>
    <p:sldId id="263" r:id="rId10"/>
    <p:sldId id="264" r:id="rId11"/>
    <p:sldId id="265" r:id="rId12"/>
    <p:sldId id="266" r:id="rId13"/>
    <p:sldId id="267" r:id="rId14"/>
    <p:sldId id="268" r:id="rId15"/>
    <p:sldId id="277" r:id="rId16"/>
    <p:sldId id="278" r:id="rId17"/>
    <p:sldId id="279" r:id="rId18"/>
    <p:sldId id="269" r:id="rId19"/>
    <p:sldId id="271" r:id="rId20"/>
    <p:sldId id="280"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9" d="100"/>
          <a:sy n="49" d="100"/>
        </p:scale>
        <p:origin x="1382"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11/29/2024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smtClean="0">
                <a:effectLst/>
                <a:latin typeface="Times New Roman"/>
                <a:ea typeface="Times New Roman"/>
                <a:cs typeface="Arial"/>
              </a:rPr>
              <a:t>Trò chơi: </a:t>
            </a:r>
            <a:r>
              <a:rPr lang="en-US" sz="3200" b="1" i="1" smtClean="0">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2246769"/>
          </a:xfrm>
          <a:prstGeom prst="rect">
            <a:avLst/>
          </a:prstGeom>
        </p:spPr>
        <p:txBody>
          <a:bodyPr wrap="square">
            <a:spAutoFit/>
          </a:bodyPr>
          <a:lstStyle/>
          <a:p>
            <a:pPr algn="just">
              <a:spcAft>
                <a:spcPts val="0"/>
              </a:spcAft>
            </a:pPr>
            <a:r>
              <a:rPr lang="en-US" sz="2800" i="1" smtClean="0">
                <a:solidFill>
                  <a:srgbClr val="FF0000"/>
                </a:solidFill>
                <a:effectLst/>
                <a:latin typeface="Times New Roman"/>
                <a:ea typeface="Times New Roman"/>
                <a:cs typeface="Arial"/>
              </a:rPr>
              <a:t>GV gõ mẫu xuống bàn theo hình tiết tấu trên, HD HS làm theo Luân phiên gõ đối đáp giữa các nhóm. </a:t>
            </a:r>
          </a:p>
          <a:p>
            <a:pPr algn="just">
              <a:spcAft>
                <a:spcPts val="0"/>
              </a:spcAft>
            </a:pPr>
            <a:r>
              <a:rPr lang="en-US" sz="2800" i="1" smtClean="0">
                <a:solidFill>
                  <a:srgbClr val="FF0000"/>
                </a:solidFill>
                <a:effectLst/>
                <a:latin typeface="Times New Roman"/>
                <a:ea typeface="Times New Roman"/>
                <a:cs typeface="Arial"/>
              </a:rPr>
              <a:t>Nhóm 1: gõ cốc </a:t>
            </a:r>
          </a:p>
          <a:p>
            <a:pPr algn="just">
              <a:spcAft>
                <a:spcPts val="0"/>
              </a:spcAft>
            </a:pPr>
            <a:r>
              <a:rPr lang="en-US" sz="2800" i="1" smtClean="0">
                <a:solidFill>
                  <a:srgbClr val="FF0000"/>
                </a:solidFill>
                <a:effectLst/>
                <a:latin typeface="Times New Roman"/>
                <a:ea typeface="Times New Roman"/>
                <a:cs typeface="Arial"/>
              </a:rPr>
              <a:t>Nhóm 2: gõ thanh phách</a:t>
            </a:r>
          </a:p>
          <a:p>
            <a:pPr algn="just">
              <a:spcAft>
                <a:spcPts val="0"/>
              </a:spcAft>
            </a:pPr>
            <a:r>
              <a:rPr lang="en-US" sz="2800" i="1" smtClean="0">
                <a:solidFill>
                  <a:srgbClr val="FF0000"/>
                </a:solidFill>
                <a:effectLst/>
                <a:latin typeface="Times New Roman"/>
                <a:ea typeface="Times New Roman"/>
                <a:cs typeface="Arial"/>
              </a:rPr>
              <a:t>Nhóm 3: gõ bút</a:t>
            </a:r>
            <a:endParaRPr lang="en-US" sz="2800" i="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a:t>
            </a:r>
            <a:r>
              <a:rPr lang="en-US" sz="4400" i="1" smtClean="0">
                <a:solidFill>
                  <a:srgbClr val="FF0000"/>
                </a:solidFill>
                <a:latin typeface="Times New Roman"/>
                <a:ea typeface="Calibri"/>
              </a:rPr>
              <a:t>mà không </a:t>
            </a:r>
            <a:r>
              <a:rPr lang="en-US" sz="4400" i="1">
                <a:solidFill>
                  <a:srgbClr val="FF0000"/>
                </a:solidFill>
                <a:latin typeface="Times New Roman"/>
                <a:ea typeface="Calibri"/>
              </a:rPr>
              <a:t>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005064"/>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a:t>
            </a:r>
            <a:r>
              <a:rPr lang="en-US" sz="4800" i="1" smtClean="0">
                <a:solidFill>
                  <a:srgbClr val="FF0000"/>
                </a:solidFill>
                <a:latin typeface="Times New Roman"/>
                <a:ea typeface="Calibri"/>
              </a:rPr>
              <a:t>mới về </a:t>
            </a:r>
            <a:r>
              <a:rPr lang="en-US" sz="4800" i="1">
                <a:solidFill>
                  <a:srgbClr val="FF0000"/>
                </a:solidFill>
                <a:latin typeface="Times New Roman"/>
                <a:ea typeface="Calibri"/>
              </a:rPr>
              <a:t>nhà nằm </a:t>
            </a:r>
            <a:r>
              <a:rPr lang="en-US" sz="4800" i="1" smtClean="0">
                <a:solidFill>
                  <a:srgbClr val="FF0000"/>
                </a:solidFill>
                <a:latin typeface="Times New Roman"/>
                <a:ea typeface="Calibri"/>
              </a:rPr>
              <a:t>rên</a:t>
            </a:r>
            <a:r>
              <a:rPr lang="en-US" sz="4800" i="1">
                <a:solidFill>
                  <a:srgbClr val="FF0000"/>
                </a:solidFill>
                <a:latin typeface="Times New Roman"/>
                <a:ea typeface="Calibri"/>
              </a:rPr>
              <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6554"/>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a:t>
            </a:r>
            <a:r>
              <a:rPr lang="en-US" sz="4400" i="1" smtClean="0">
                <a:solidFill>
                  <a:srgbClr val="FF0000"/>
                </a:solidFill>
                <a:latin typeface="Times New Roman"/>
                <a:ea typeface="Calibri"/>
              </a:rPr>
              <a:t>mà không </a:t>
            </a:r>
            <a:r>
              <a:rPr lang="en-US" sz="4400" i="1">
                <a:solidFill>
                  <a:srgbClr val="FF0000"/>
                </a:solidFill>
                <a:latin typeface="Times New Roman"/>
                <a:ea typeface="Calibri"/>
              </a:rPr>
              <a:t>chịu đội </a:t>
            </a:r>
            <a:r>
              <a:rPr lang="en-US" sz="4400" i="1" smtClean="0">
                <a:solidFill>
                  <a:srgbClr val="FF0000"/>
                </a:solidFill>
                <a:latin typeface="Times New Roman"/>
                <a:ea typeface="Calibri"/>
              </a:rPr>
              <a:t>mũ. Tối </a:t>
            </a:r>
            <a:r>
              <a:rPr lang="en-US" sz="4400" i="1">
                <a:solidFill>
                  <a:srgbClr val="FF0000"/>
                </a:solidFill>
                <a:latin typeface="Times New Roman"/>
                <a:ea typeface="Calibri"/>
              </a:rPr>
              <a:t>đến </a:t>
            </a:r>
            <a:r>
              <a:rPr lang="en-US" sz="4400" i="1" smtClean="0">
                <a:solidFill>
                  <a:srgbClr val="FF0000"/>
                </a:solidFill>
                <a:latin typeface="Times New Roman"/>
                <a:ea typeface="Calibri"/>
              </a:rPr>
              <a:t>mới </a:t>
            </a:r>
            <a:r>
              <a:rPr lang="en-US" sz="4400" i="1">
                <a:solidFill>
                  <a:srgbClr val="FF0000"/>
                </a:solidFill>
                <a:latin typeface="Times New Roman"/>
                <a:ea typeface="Calibri"/>
              </a:rPr>
              <a:t>về nhà nằm rên</a:t>
            </a:r>
            <a:r>
              <a:rPr lang="en-US" sz="4400" i="1" smtClean="0">
                <a:solidFill>
                  <a:srgbClr val="FF0000"/>
                </a:solidFill>
                <a:latin typeface="Times New Roman"/>
                <a:ea typeface="Calibri"/>
              </a:rPr>
              <a:t>.</a:t>
            </a:r>
            <a:r>
              <a:rPr lang="en-US" sz="4400" i="1">
                <a:solidFill>
                  <a:srgbClr val="FF0000"/>
                </a:solidFill>
                <a:latin typeface="Times New Roman"/>
                <a:ea typeface="Calibri"/>
              </a:rPr>
              <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966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a:solidFill>
                  <a:srgbClr val="FF0000"/>
                </a:solidFill>
                <a:latin typeface="Times New Roman"/>
                <a:ea typeface="Calibri"/>
              </a:rPr>
              <a:t>Ôi ôi </a:t>
            </a:r>
            <a:r>
              <a:rPr lang="en-US" sz="4400" i="1" smtClean="0">
                <a:solidFill>
                  <a:srgbClr val="FF0000"/>
                </a:solidFill>
                <a:latin typeface="Times New Roman"/>
                <a:ea typeface="Calibri"/>
              </a:rPr>
              <a:t>ôi đau quá </a:t>
            </a:r>
            <a:r>
              <a:rPr lang="en-US" sz="4400" i="1">
                <a:solidFill>
                  <a:srgbClr val="FF0000"/>
                </a:solidFill>
                <a:latin typeface="Times New Roman"/>
                <a:ea typeface="Calibri"/>
              </a:rPr>
              <a:t>nhức cả đầu</a:t>
            </a:r>
            <a:br>
              <a:rPr lang="en-US" sz="4400" i="1">
                <a:solidFill>
                  <a:srgbClr val="FF0000"/>
                </a:solidFill>
                <a:latin typeface="Times New Roman"/>
                <a:ea typeface="Calibri"/>
              </a:rPr>
            </a:br>
            <a:endParaRPr lang="en-US" sz="440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721" y="358884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6</a:t>
            </a:r>
            <a:endParaRPr lang="en-US" sz="6000" b="1">
              <a:solidFill>
                <a:srgbClr val="0070C0"/>
              </a:solidFill>
            </a:endParaRP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6104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smtClean="0">
                <a:solidFill>
                  <a:srgbClr val="0070C0"/>
                </a:solidFill>
              </a:rPr>
              <a:t>Câu 5+ 6</a:t>
            </a:r>
            <a:endParaRPr lang="en-US" sz="6000" b="1">
              <a:solidFill>
                <a:srgbClr val="0070C0"/>
              </a:solidFill>
            </a:endParaRP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a:t>
            </a:r>
            <a:r>
              <a:rPr lang="en-US" sz="3200" i="1" smtClean="0">
                <a:solidFill>
                  <a:srgbClr val="FF0000"/>
                </a:solidFill>
                <a:latin typeface="Times New Roman"/>
                <a:ea typeface="Calibri"/>
              </a:rPr>
              <a:t>ôi </a:t>
            </a:r>
            <a:r>
              <a:rPr lang="en-US" sz="3200" i="1">
                <a:solidFill>
                  <a:srgbClr val="FF0000"/>
                </a:solidFill>
                <a:latin typeface="Times New Roman"/>
                <a:ea typeface="Calibri"/>
              </a:rPr>
              <a:t>đau </a:t>
            </a:r>
            <a:r>
              <a:rPr lang="en-US" sz="3200" i="1" smtClean="0">
                <a:solidFill>
                  <a:srgbClr val="FF0000"/>
                </a:solidFill>
                <a:latin typeface="Times New Roman"/>
                <a:ea typeface="Calibri"/>
              </a:rPr>
              <a:t>quá nhức </a:t>
            </a:r>
            <a:r>
              <a:rPr lang="en-US" sz="3200" i="1">
                <a:solidFill>
                  <a:srgbClr val="FF0000"/>
                </a:solidFill>
                <a:latin typeface="Times New Roman"/>
                <a:ea typeface="Calibri"/>
              </a:rPr>
              <a:t>cả </a:t>
            </a:r>
            <a:r>
              <a:rPr lang="en-US" sz="3200" i="1" smtClean="0">
                <a:solidFill>
                  <a:srgbClr val="FF0000"/>
                </a:solidFill>
                <a:latin typeface="Times New Roman"/>
                <a:ea typeface="Calibri"/>
              </a:rPr>
              <a:t>đầu. Chích </a:t>
            </a:r>
            <a:r>
              <a:rPr lang="en-US" sz="3200" i="1">
                <a:solidFill>
                  <a:srgbClr val="FF0000"/>
                </a:solidFill>
                <a:latin typeface="Times New Roman"/>
                <a:ea typeface="Calibri"/>
              </a:rPr>
              <a:t>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927926"/>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a:t>
            </a:r>
            <a:r>
              <a:rPr lang="en-US" sz="5400" smtClean="0">
                <a:solidFill>
                  <a:srgbClr val="FF0000"/>
                </a:solidFill>
              </a:rPr>
              <a:t>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85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a:t>
            </a:r>
            <a:r>
              <a:rPr lang="en-US" sz="2400" smtClean="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smtClean="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smtClean="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92696"/>
            <a:ext cx="840107" cy="673522"/>
          </a:xfrm>
          <a:prstGeom prst="rect">
            <a:avLst/>
          </a:prstGeom>
        </p:spPr>
      </p:pic>
    </p:spTree>
    <p:extLst>
      <p:ext uri="{BB962C8B-B14F-4D97-AF65-F5344CB8AC3E}">
        <p14:creationId xmlns:p14="http://schemas.microsoft.com/office/powerpoint/2010/main" val="1130235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1953" y="29344"/>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5</a:t>
            </a:r>
            <a:endParaRPr lang="en-AU" sz="3200" b="1">
              <a:solidFill>
                <a:srgbClr val="FF0000"/>
              </a:solidFill>
              <a:latin typeface="Times New Roman"/>
              <a:ea typeface="Times New Roman"/>
            </a:endParaRP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a:t>
            </a:r>
            <a:r>
              <a:rPr lang="en-AU" sz="2000" b="1" smtClean="0">
                <a:solidFill>
                  <a:srgbClr val="FF0000"/>
                </a:solidFill>
                <a:latin typeface="Times New Roman"/>
                <a:ea typeface="Times New Roman"/>
              </a:rPr>
              <a:t>CON CHIM CHÍCH CHÒE</a:t>
            </a:r>
            <a:endParaRPr lang="en-US" sz="2000">
              <a:solidFill>
                <a:prstClr val="black"/>
              </a:solidFill>
              <a:latin typeface="Times New Roman"/>
              <a:ea typeface="Calibri"/>
            </a:endParaRPr>
          </a:p>
          <a:p>
            <a:pPr>
              <a:lnSpc>
                <a:spcPct val="150000"/>
              </a:lnSpc>
            </a:pPr>
            <a:r>
              <a:rPr lang="en-AU" b="1" smtClean="0">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smtClean="0"/>
              <a:t>              </a:t>
            </a:r>
            <a:r>
              <a:rPr lang="en-US" b="1" smtClean="0">
                <a:solidFill>
                  <a:srgbClr val="002060"/>
                </a:solidFill>
                <a:latin typeface="Times New Roman" pitchFamily="18" charset="0"/>
                <a:cs typeface="Times New Roman" pitchFamily="18" charset="0"/>
              </a:rPr>
              <a:t>Theo </a:t>
            </a:r>
            <a:r>
              <a:rPr lang="en-US" b="1">
                <a:solidFill>
                  <a:srgbClr val="002060"/>
                </a:solidFill>
                <a:latin typeface="Times New Roman" pitchFamily="18" charset="0"/>
                <a:cs typeface="Times New Roman" pitchFamily="18" charset="0"/>
              </a:rPr>
              <a:t>bài Bắc kim thang-dân ca nam bộ</a:t>
            </a:r>
            <a:endParaRPr lang="en-US">
              <a:solidFill>
                <a:srgbClr val="002060"/>
              </a:solidFill>
              <a:latin typeface="Times New Roman" pitchFamily="18" charset="0"/>
              <a:cs typeface="Times New Roman" pitchFamily="18" charset="0"/>
            </a:endParaRPr>
          </a:p>
          <a:p>
            <a:r>
              <a:rPr lang="en-US" b="1">
                <a:solidFill>
                  <a:srgbClr val="002060"/>
                </a:solidFill>
                <a:latin typeface="Times New Roman" pitchFamily="18" charset="0"/>
                <a:cs typeface="Times New Roman" pitchFamily="18" charset="0"/>
              </a:rPr>
              <a:t>              Lời mới: Việt Anh                                                                                                                                                   </a:t>
            </a:r>
            <a:endParaRPr lang="en-US">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a:t>
            </a:r>
            <a:r>
              <a:rPr lang="en-US" sz="2400" b="1" smtClean="0">
                <a:solidFill>
                  <a:srgbClr val="002060"/>
                </a:solidFill>
                <a:latin typeface="Times New Roman"/>
                <a:ea typeface="Arial"/>
              </a:rPr>
              <a:t>PHÁ</a:t>
            </a:r>
          </a:p>
          <a:p>
            <a:pPr marL="3810" lvl="0"/>
            <a:r>
              <a:rPr lang="en-US" sz="2400" b="1" smtClean="0">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687" y="1916832"/>
            <a:ext cx="233445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smtClean="0">
                <a:solidFill>
                  <a:schemeClr val="bg1"/>
                </a:solidFill>
                <a:latin typeface="Times New Roman"/>
              </a:rPr>
              <a:t>Vùng Nam bộ</a:t>
            </a:r>
            <a:endParaRPr lang="en-US" b="1">
              <a:solidFill>
                <a:schemeClr val="bg1"/>
              </a:solidFill>
            </a:endParaRPr>
          </a:p>
        </p:txBody>
      </p:sp>
      <p:sp>
        <p:nvSpPr>
          <p:cNvPr id="7" name="Rectangle 6"/>
          <p:cNvSpPr/>
          <p:nvPr/>
        </p:nvSpPr>
        <p:spPr>
          <a:xfrm>
            <a:off x="1048779" y="1628800"/>
            <a:ext cx="2213992" cy="3539430"/>
          </a:xfrm>
          <a:prstGeom prst="rect">
            <a:avLst/>
          </a:prstGeom>
        </p:spPr>
        <p:txBody>
          <a:bodyPr wrap="square">
            <a:spAutoFit/>
          </a:bodyPr>
          <a:lstStyle/>
          <a:p>
            <a:pPr algn="just">
              <a:spcAft>
                <a:spcPts val="0"/>
              </a:spcAft>
            </a:pPr>
            <a:r>
              <a:rPr lang="en-US" sz="1600" smtClean="0">
                <a:effectLst/>
                <a:latin typeface="Times New Roman"/>
                <a:ea typeface="Times New Roman"/>
              </a:rPr>
              <a:t>Chin Chích Chòe</a:t>
            </a:r>
            <a:r>
              <a:rPr lang="en-US" sz="1600" smtClean="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smtClean="0">
              <a:effectLst/>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13926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t>Slide bổ xung nhe hát mẫu video </a:t>
            </a:r>
            <a:endParaRPr lang="en-US" sz="3600"/>
          </a:p>
        </p:txBody>
      </p:sp>
      <p:pic>
        <p:nvPicPr>
          <p:cNvPr id="5" name="CON CHIM CHÍCH CHÒE - HÁT MẪU - CĐ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428" y="741130"/>
            <a:ext cx="8439036" cy="6116870"/>
          </a:xfrm>
          <a:prstGeom prst="rect">
            <a:avLst/>
          </a:prstGeom>
        </p:spPr>
      </p:pic>
    </p:spTree>
    <p:extLst>
      <p:ext uri="{BB962C8B-B14F-4D97-AF65-F5344CB8AC3E}">
        <p14:creationId xmlns:p14="http://schemas.microsoft.com/office/powerpoint/2010/main" val="62775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3635804" cy="1107996"/>
          </a:xfrm>
          <a:prstGeom prst="rect">
            <a:avLst/>
          </a:prstGeom>
        </p:spPr>
        <p:txBody>
          <a:bodyPr wrap="none">
            <a:spAutoFit/>
          </a:bodyPr>
          <a:lstStyle/>
          <a:p>
            <a:r>
              <a:rPr lang="en-US" sz="6600" b="1" err="1">
                <a:solidFill>
                  <a:srgbClr val="002060"/>
                </a:solidFill>
              </a:rPr>
              <a:t>Đọc</a:t>
            </a:r>
            <a:r>
              <a:rPr lang="en-US" sz="6600" b="1">
                <a:solidFill>
                  <a:srgbClr val="002060"/>
                </a:solidFill>
              </a:rPr>
              <a:t> </a:t>
            </a:r>
            <a:r>
              <a:rPr lang="en-US" sz="6600" b="1" err="1">
                <a:solidFill>
                  <a:srgbClr val="002060"/>
                </a:solidFill>
              </a:rPr>
              <a:t>lời</a:t>
            </a:r>
            <a:r>
              <a:rPr lang="en-US" sz="6600" b="1">
                <a:solidFill>
                  <a:srgbClr val="002060"/>
                </a:solidFill>
              </a:rPr>
              <a:t> </a:t>
            </a:r>
            <a:r>
              <a:rPr lang="en-US" sz="6600" b="1" err="1">
                <a:solidFill>
                  <a:srgbClr val="002060"/>
                </a:solidFill>
              </a:rPr>
              <a:t>ca</a:t>
            </a:r>
            <a:endParaRPr lang="en-US" sz="6600" b="1">
              <a:solidFill>
                <a:srgbClr val="002060"/>
              </a:solidFill>
            </a:endParaRPr>
          </a:p>
        </p:txBody>
      </p:sp>
      <p:sp>
        <p:nvSpPr>
          <p:cNvPr id="4" name="Rectangle 3"/>
          <p:cNvSpPr/>
          <p:nvPr/>
        </p:nvSpPr>
        <p:spPr>
          <a:xfrm>
            <a:off x="484384" y="14213"/>
            <a:ext cx="8408096" cy="3046988"/>
          </a:xfrm>
          <a:prstGeom prst="rect">
            <a:avLst/>
          </a:prstGeom>
        </p:spPr>
        <p:txBody>
          <a:bodyPr wrap="square">
            <a:spAutoFit/>
          </a:bodyPr>
          <a:lstStyle/>
          <a:p>
            <a:r>
              <a:rPr lang="en-US" sz="3200" i="1" smtClean="0">
                <a:solidFill>
                  <a:srgbClr val="FF0000"/>
                </a:solidFill>
                <a:effectLst/>
                <a:latin typeface="Times New Roman"/>
                <a:ea typeface="Calibri"/>
              </a:rPr>
              <a:t>Câu 1: Có con chim... là chim chích choè</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2: Trưa nắng hè mà đi đến trường</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3: Ấy thế mà... không chịu đội mũ</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4: Tối đến mới... về nhà nằm rên...</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5: Ôi ôi ôi... đau quá... nhức cả đầu</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6: Chích choè ta cảm liền suốt ba ngày đêm</a:t>
            </a:r>
            <a:r>
              <a:rPr lang="en-US" sz="2800" i="1" smtClean="0">
                <a:solidFill>
                  <a:srgbClr val="FF0000"/>
                </a:solidFill>
                <a:effectLst/>
                <a:latin typeface="Times New Roman"/>
                <a:ea typeface="Calibri"/>
              </a:rPr>
              <a:t>.</a:t>
            </a:r>
            <a:endParaRPr lang="en-US" sz="2800" i="1">
              <a:solidFill>
                <a:srgbClr val="FF0000"/>
              </a:solidFill>
              <a:effectLst/>
              <a:latin typeface="Times New Roman"/>
              <a:ea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a:t>
            </a:r>
            <a:r>
              <a:rPr lang="en-US" sz="4400" i="1" smtClean="0">
                <a:solidFill>
                  <a:srgbClr val="FF0000"/>
                </a:solidFill>
                <a:latin typeface="Times New Roman"/>
                <a:ea typeface="Calibri"/>
              </a:rPr>
              <a:t>chim </a:t>
            </a:r>
            <a:r>
              <a:rPr lang="en-US" sz="4400" i="1">
                <a:solidFill>
                  <a:srgbClr val="FF0000"/>
                </a:solidFill>
                <a:latin typeface="Times New Roman"/>
                <a:ea typeface="Calibri"/>
              </a:rPr>
              <a:t>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97279"/>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212" y="4077072"/>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72284" y="404664"/>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sp>
        <p:nvSpPr>
          <p:cNvPr id="4" name="Rectangle 3"/>
          <p:cNvSpPr/>
          <p:nvPr/>
        </p:nvSpPr>
        <p:spPr>
          <a:xfrm>
            <a:off x="1547664" y="2636912"/>
            <a:ext cx="6624736" cy="1200329"/>
          </a:xfrm>
          <a:prstGeom prst="rect">
            <a:avLst/>
          </a:prstGeom>
        </p:spPr>
        <p:txBody>
          <a:bodyPr wrap="square">
            <a:spAutoFit/>
          </a:bodyPr>
          <a:lstStyle/>
          <a:p>
            <a:r>
              <a:rPr lang="en-US" sz="3600" i="1" smtClean="0">
                <a:solidFill>
                  <a:srgbClr val="FF0000"/>
                </a:solidFill>
                <a:effectLst/>
                <a:latin typeface="Times New Roman"/>
                <a:ea typeface="Calibri"/>
              </a:rPr>
              <a:t>Có con chim... là chim chích choè. Trưa nắng hè mà đi đến trường</a:t>
            </a:r>
            <a:endParaRPr lang="en-US" sz="36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2176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391</Words>
  <Application>Microsoft Office PowerPoint</Application>
  <PresentationFormat>On-screen Show (4:3)</PresentationFormat>
  <Paragraphs>46</Paragraphs>
  <Slides>19</Slides>
  <Notes>0</Notes>
  <HiddenSlides>0</HiddenSlides>
  <MMClips>15</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36</cp:revision>
  <dcterms:created xsi:type="dcterms:W3CDTF">2021-06-17T04:40:15Z</dcterms:created>
  <dcterms:modified xsi:type="dcterms:W3CDTF">2024-11-29T08:30:31Z</dcterms:modified>
</cp:coreProperties>
</file>