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1"/>
  </p:notesMasterIdLst>
  <p:sldIdLst>
    <p:sldId id="282" r:id="rId5"/>
    <p:sldId id="281" r:id="rId6"/>
    <p:sldId id="286" r:id="rId7"/>
    <p:sldId id="288" r:id="rId8"/>
    <p:sldId id="289" r:id="rId9"/>
    <p:sldId id="285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29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5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5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7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78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2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712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37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560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3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955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76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0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2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940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730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45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6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58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8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1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4.png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085184"/>
            <a:ext cx="16196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 smtClean="0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1026" name="Picture 2" descr="2021-06-11_1133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1268760"/>
            <a:ext cx="541181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5696" y="3645024"/>
            <a:ext cx="5976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ea typeface="Times New Roman"/>
                <a:cs typeface="Arial"/>
              </a:rPr>
              <a:t>Bật file vỗ tay mẫu hd đếm </a:t>
            </a:r>
            <a:r>
              <a:rPr lang="en-US" sz="2400">
                <a:ea typeface="Times New Roman"/>
                <a:cs typeface="Arial"/>
              </a:rPr>
              <a:t>số và vỗ tay theo tiết tấu </a:t>
            </a:r>
            <a:r>
              <a:rPr lang="en-US" sz="2400" smtClean="0">
                <a:ea typeface="Times New Roman"/>
                <a:cs typeface="Arial"/>
              </a:rPr>
              <a:t>vỗ </a:t>
            </a:r>
            <a:r>
              <a:rPr lang="en-US" sz="2400">
                <a:ea typeface="Times New Roman"/>
                <a:cs typeface="Arial"/>
              </a:rPr>
              <a:t>mạnh vào số 1, vỗ nhẹ bào số 2, </a:t>
            </a:r>
            <a:r>
              <a:rPr lang="en-US" sz="2400" smtClean="0">
                <a:ea typeface="Times New Roman"/>
                <a:cs typeface="Arial"/>
              </a:rPr>
              <a:t>3.</a:t>
            </a:r>
            <a:endParaRPr lang="en-US" sz="2400">
              <a:effectLst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3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4112" y="-2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9912" y="692696"/>
            <a:ext cx="507707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GV cùng trao đổi nội dung câu chuyện</a:t>
            </a:r>
            <a:endParaRPr lang="en-US" sz="24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</a:t>
            </a:r>
            <a:r>
              <a:rPr lang="vi-VN" sz="2400" b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1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nhân vật bạn đó tên gì?, Đô nghe thấy âm thanh gì vào buổi sáng, ở đâu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2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r>
              <a:rPr lang="vi-VN" sz="2400" i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Đô đã có cảm xúc gì khi nghe lại âm thanh tiếng kèn đó trong lễ khai giảng</a:t>
            </a:r>
            <a:endParaRPr lang="en-US" sz="2400" i="1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endParaRPr lang="en-US" sz="2400" i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Hỏi</a:t>
            </a:r>
            <a:r>
              <a:rPr lang="vi-VN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3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 khi nghe tiếng kèn song Đô thầm nghĩ gì</a:t>
            </a:r>
            <a:endParaRPr lang="en-US" sz="2400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400" i="1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Hỏi</a:t>
            </a:r>
            <a:r>
              <a:rPr lang="vi-VN" sz="2400" b="1" i="1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400" b="1" i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 4</a:t>
            </a:r>
            <a:r>
              <a:rPr lang="en-US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ước mơ của Đô là gì</a:t>
            </a:r>
          </a:p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en-US" sz="2400">
              <a:solidFill>
                <a:srgbClr val="FF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2920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18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8144" y="5877271"/>
            <a:ext cx="269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>
                <a:solidFill>
                  <a:srgbClr val="FF0000"/>
                </a:solidFill>
                <a:latin typeface="Times New Roman"/>
                <a:ea typeface="Calibri"/>
              </a:rPr>
              <a:t>4 HS lần lượt nhìn tranh và kể lại câu chuyện.</a:t>
            </a:r>
            <a:endParaRPr lang="en-US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4766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084" y="313661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6459" y="5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2895" y="3149887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68" y="617928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8268" y="1844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" y="0"/>
            <a:ext cx="45554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-7392"/>
            <a:ext cx="4335687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27576" y="16301"/>
            <a:ext cx="38164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-GV kể lại câu chuyện lần 2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5608" y="5661248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+Hỏi Trong câu chuyện </a:t>
            </a:r>
            <a:r>
              <a:rPr lang="en-US" sz="2000" b="1" i="1">
                <a:solidFill>
                  <a:srgbClr val="FF0000"/>
                </a:solidFill>
                <a:latin typeface="Times New Roman"/>
                <a:ea typeface="Calibri"/>
              </a:rPr>
              <a:t>ước mơ của bạn Đô</a:t>
            </a:r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 nhạc cụ nào đã được nhắc đến. Chốt câu chuyện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3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8980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0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68960"/>
            <a:ext cx="5544616" cy="907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63688" y="1916832"/>
            <a:ext cx="5472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GV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tiết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tấu bằng số là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1 </a:t>
            </a:r>
            <a:r>
              <a:rPr lang="en-US" sz="2400" i="1">
                <a:solidFill>
                  <a:srgbClr val="FF0000"/>
                </a:solidFill>
                <a:latin typeface="Times New Roman"/>
                <a:ea typeface="Calibri"/>
              </a:rPr>
              <a:t>2 1 </a:t>
            </a:r>
            <a:r>
              <a:rPr lang="en-US" sz="2400" i="1" smtClean="0">
                <a:solidFill>
                  <a:srgbClr val="FF0000"/>
                </a:solidFill>
                <a:latin typeface="Times New Roman"/>
                <a:ea typeface="Calibri"/>
              </a:rPr>
              <a:t>2-1-1-1-1-1-nghỉ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trước sau đó HD HS nghép lời: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43808" y="101462"/>
            <a:ext cx="3096344" cy="5539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Times New Roman"/>
              </a:rPr>
              <a:t>VẬN DỤNG SÁNG TẠO</a:t>
            </a:r>
            <a:endParaRPr lang="en-US" sz="2000" b="1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7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Ò CHƠI- TIẾNG KÈN ÂM VANG - VDST CĐ1 00_00_06- 00_00_01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68760"/>
            <a:ext cx="9144000" cy="51035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80368" y="188640"/>
            <a:ext cx="88569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Chia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lớp 5 nhóm chơi trò chơi: các nhóm sẽ đọc nối tiếp nhau câu 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“Te </a:t>
            </a: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te te te te-tò-te-tò-te</a:t>
            </a:r>
            <a:r>
              <a:rPr lang="fr-FR" sz="2800" smtClean="0">
                <a:solidFill>
                  <a:srgbClr val="FF0000"/>
                </a:solidFill>
                <a:latin typeface="Times New Roman"/>
                <a:ea typeface="Calibri"/>
              </a:rPr>
              <a:t>” mỗi nhòm đọc 1 lần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64466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988840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2800">
                <a:solidFill>
                  <a:srgbClr val="FF0000"/>
                </a:solidFill>
                <a:latin typeface="Times New Roman"/>
                <a:ea typeface="Calibri"/>
              </a:rPr>
              <a:t>-GV bắt nhịp cả lớp đọc lời vào nhạc đệm với cấu trúc đọc 2 lượt mỗi lượt 5 lần. Lượt 2 đọc nhanh dần</a:t>
            </a:r>
            <a:endParaRPr lang="en-US" sz="28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5890220"/>
            <a:ext cx="612576" cy="4911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73835"/>
            <a:ext cx="4464496" cy="7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35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96" y="764704"/>
            <a:ext cx="9144000" cy="5506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4207" y="0"/>
            <a:ext cx="8111975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965" y="3789040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47" y="476672"/>
            <a:ext cx="1135314" cy="11353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15616" y="4682103"/>
            <a:ext cx="7668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ÔN TẬP BÀI HÁT: DÀN NHẠC TRONG VƯỜN</a:t>
            </a:r>
            <a:endParaRPr lang="en-US" sz="20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15616" y="5236101"/>
            <a:ext cx="70385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THƯỞNG </a:t>
            </a:r>
            <a:r>
              <a:rPr lang="en-US" sz="2000" b="1" smtClean="0">
                <a:solidFill>
                  <a:srgbClr val="FF0000"/>
                </a:solidFill>
                <a:latin typeface="Times New Roman"/>
                <a:ea typeface="Calibri"/>
              </a:rPr>
              <a:t>THỨC ÂM </a:t>
            </a:r>
            <a:r>
              <a:rPr lang="en-US" sz="2000" b="1">
                <a:solidFill>
                  <a:srgbClr val="FF0000"/>
                </a:solidFill>
                <a:latin typeface="Times New Roman"/>
                <a:ea typeface="Calibri"/>
              </a:rPr>
              <a:t>NHẠC: ƯỚC MƠ CỦA BẠN ĐÔ</a:t>
            </a:r>
            <a:endParaRPr lang="en-US" sz="2000">
              <a:effectLst/>
              <a:latin typeface="Times New Roman"/>
              <a:ea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60" y="2514406"/>
            <a:ext cx="234280" cy="18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3728" y="3861047"/>
            <a:ext cx="5225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THỰC </a:t>
            </a:r>
            <a:r>
              <a:rPr lang="en-US" sz="32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HÀNH-LUYỆN TẬP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72" y="980728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HS ôn lại bài hát 1 – 2 lần. HS thực hiện theo các hình thức: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tập thể.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nối tiếp	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  <a:p>
            <a:pPr>
              <a:tabLst>
                <a:tab pos="1358900" algn="l"/>
                <a:tab pos="2679700" algn="l"/>
              </a:tabLst>
            </a:pP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+ Hát đối đáp nam nữ</a:t>
            </a:r>
            <a:endParaRPr lang="en-US" sz="32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8192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1.ÔN TẬP BÀI HÁT: DÀN NHẠC TRONG VƯỜN</a:t>
            </a:r>
            <a:endParaRPr lang="en-US" sz="24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9840" y="5678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3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24744"/>
            <a:ext cx="5580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GV làm mẫu hướng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dẫn hát kết hợp vận động </a:t>
            </a:r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vận động phụ họa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9712" y="3741817"/>
            <a:ext cx="433644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Vận </a:t>
            </a:r>
            <a:r>
              <a:rPr lang="en-US" sz="440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động phụ họa</a:t>
            </a:r>
            <a:endParaRPr lang="en-US" sz="440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8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5176" y="5771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99792" y="42545"/>
            <a:ext cx="6536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</a:rPr>
              <a:t>HS ôn Hát </a:t>
            </a:r>
            <a:r>
              <a:rPr lang="en-US" sz="3200" err="1">
                <a:solidFill>
                  <a:srgbClr val="FF0000"/>
                </a:solidFill>
              </a:rPr>
              <a:t>kết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hợp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>
                <a:solidFill>
                  <a:srgbClr val="FF0000"/>
                </a:solidFill>
              </a:rPr>
              <a:t>gõ</a:t>
            </a:r>
            <a:r>
              <a:rPr lang="en-US" sz="320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đệm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theo</a:t>
            </a:r>
            <a:r>
              <a:rPr lang="en-US" sz="3200" smtClean="0">
                <a:solidFill>
                  <a:srgbClr val="FF0000"/>
                </a:solidFill>
              </a:rPr>
              <a:t> </a:t>
            </a:r>
            <a:r>
              <a:rPr lang="en-US" sz="3200" err="1" smtClean="0">
                <a:solidFill>
                  <a:srgbClr val="FF0000"/>
                </a:solidFill>
              </a:rPr>
              <a:t>phách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6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4" y="636689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-50811"/>
            <a:ext cx="5020926" cy="498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rgbClr val="002060"/>
                </a:solidFill>
                <a:latin typeface="Times New Roman"/>
                <a:ea typeface="Arial"/>
              </a:rPr>
              <a:t>2.Thường thức âm nhạc </a:t>
            </a:r>
            <a:r>
              <a:rPr lang="en-US" sz="2000" b="1" i="1">
                <a:solidFill>
                  <a:srgbClr val="002060"/>
                </a:solidFill>
                <a:latin typeface="Times New Roman"/>
                <a:ea typeface="Arial"/>
              </a:rPr>
              <a:t>Ước mơ của bạn Đô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3888" y="1484784"/>
            <a:ext cx="522007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-</a:t>
            </a:r>
            <a:r>
              <a:rPr lang="vi-VN" sz="2400">
                <a:solidFill>
                  <a:srgbClr val="FF0000"/>
                </a:solidFill>
                <a:latin typeface="+mj-lt"/>
              </a:rPr>
              <a:t>GV Tạo các loại âm thanh đã chuẩn bị như: giấy, ly, muỗng, bàn học.</a:t>
            </a:r>
            <a:endParaRPr lang="en-US" sz="2400">
              <a:solidFill>
                <a:srgbClr val="FF0000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+mj-lt"/>
                <a:ea typeface="Calibri"/>
              </a:rPr>
              <a:t>+</a:t>
            </a:r>
            <a:r>
              <a:rPr lang="vi-VN" sz="2400" smtClean="0">
                <a:solidFill>
                  <a:srgbClr val="FF0000"/>
                </a:solidFill>
                <a:latin typeface="+mj-lt"/>
                <a:ea typeface="Calibri"/>
              </a:rPr>
              <a:t>GV </a:t>
            </a:r>
            <a:r>
              <a:rPr lang="vi-VN" sz="2400">
                <a:solidFill>
                  <a:srgbClr val="FF0000"/>
                </a:solidFill>
                <a:latin typeface="+mj-lt"/>
                <a:ea typeface="Calibri"/>
              </a:rPr>
              <a:t>đặt câu hỏi: </a:t>
            </a:r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vi-VN" sz="2400" i="1">
                <a:solidFill>
                  <a:srgbClr val="002060"/>
                </a:solidFill>
                <a:latin typeface="+mj-lt"/>
                <a:ea typeface="Calibri"/>
              </a:rPr>
              <a:t>Câu 1: 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Âm thanh phát ra từ đâu?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pPr algn="just">
              <a:spcAft>
                <a:spcPts val="0"/>
              </a:spcAft>
            </a:pPr>
            <a:r>
              <a:rPr lang="en-US" sz="2400" i="1" smtClean="0">
                <a:solidFill>
                  <a:srgbClr val="002060"/>
                </a:solidFill>
                <a:latin typeface="+mj-lt"/>
                <a:ea typeface="Calibri"/>
              </a:rPr>
              <a:t>Câu </a:t>
            </a:r>
            <a:r>
              <a:rPr lang="en-US" sz="2400" i="1">
                <a:solidFill>
                  <a:srgbClr val="002060"/>
                </a:solidFill>
                <a:latin typeface="+mj-lt"/>
                <a:ea typeface="Calibri"/>
              </a:rPr>
              <a:t>2: </a:t>
            </a:r>
            <a:r>
              <a:rPr lang="en-US" sz="2400" i="1">
                <a:solidFill>
                  <a:srgbClr val="FF0000"/>
                </a:solidFill>
                <a:latin typeface="+mj-lt"/>
                <a:ea typeface="Calibri"/>
              </a:rPr>
              <a:t>Ở</a:t>
            </a:r>
            <a:r>
              <a:rPr lang="vi-VN" sz="2400" i="1">
                <a:solidFill>
                  <a:srgbClr val="FF0000"/>
                </a:solidFill>
                <a:latin typeface="+mj-lt"/>
                <a:ea typeface="Calibri"/>
              </a:rPr>
              <a:t> nhà em hay nghe thấy những âm thanh gì</a:t>
            </a:r>
            <a:endParaRPr lang="en-US" sz="2400" i="1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2400" i="1">
                <a:solidFill>
                  <a:srgbClr val="FF0000"/>
                </a:solidFill>
                <a:latin typeface="+mj-lt"/>
              </a:rPr>
              <a:t> </a:t>
            </a:r>
            <a:r>
              <a:rPr lang="vi-VN" sz="2400" i="1" smtClean="0">
                <a:solidFill>
                  <a:srgbClr val="002060"/>
                </a:solidFill>
                <a:latin typeface="+mj-lt"/>
              </a:rPr>
              <a:t>Câu </a:t>
            </a:r>
            <a:r>
              <a:rPr lang="vi-VN" sz="2400" i="1">
                <a:solidFill>
                  <a:srgbClr val="002060"/>
                </a:solidFill>
                <a:latin typeface="+mj-lt"/>
              </a:rPr>
              <a:t>3: </a:t>
            </a:r>
            <a:r>
              <a:rPr lang="vi-VN" sz="2400" i="1">
                <a:solidFill>
                  <a:srgbClr val="FF0000"/>
                </a:solidFill>
                <a:latin typeface="+mj-lt"/>
              </a:rPr>
              <a:t>Vào tiết chào cờ em nghe thấy tiếng gì</a:t>
            </a:r>
            <a:r>
              <a:rPr lang="en-US" sz="2400" i="1">
                <a:solidFill>
                  <a:srgbClr val="FF0000"/>
                </a:solidFill>
                <a:latin typeface="+mj-lt"/>
              </a:rPr>
              <a:t>.</a:t>
            </a:r>
          </a:p>
          <a:p>
            <a:endParaRPr lang="en-US" sz="2400" smtClean="0">
              <a:solidFill>
                <a:srgbClr val="FF0000"/>
              </a:solidFill>
              <a:latin typeface="+mj-lt"/>
              <a:ea typeface="Calibri"/>
            </a:endParaRPr>
          </a:p>
          <a:p>
            <a:endParaRPr lang="en-US" sz="2400">
              <a:solidFill>
                <a:srgbClr val="FF0000"/>
              </a:solidFill>
              <a:latin typeface="+mj-lt"/>
              <a:ea typeface="Calibri"/>
            </a:endParaRPr>
          </a:p>
          <a:p>
            <a:r>
              <a:rPr lang="en-US" sz="3600" smtClean="0">
                <a:solidFill>
                  <a:srgbClr val="FF0000"/>
                </a:solidFill>
                <a:latin typeface="+mj-lt"/>
                <a:ea typeface="Calibri"/>
              </a:rPr>
              <a:t>-</a:t>
            </a:r>
            <a:r>
              <a:rPr lang="en-US" sz="3600">
                <a:solidFill>
                  <a:srgbClr val="FF0000"/>
                </a:solidFill>
                <a:latin typeface="+mj-lt"/>
                <a:ea typeface="Calibri"/>
              </a:rPr>
              <a:t>Giới thiệu vào câu chuyện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00568" y="510620"/>
            <a:ext cx="24753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Calibri"/>
              </a:rPr>
              <a:t>KHÁM PHÁ</a:t>
            </a:r>
            <a:endParaRPr lang="en-US" sz="320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80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904" y="692696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Giới thiệu, trình chiếu nhạc cụ Kèn đồng: 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Là nhạc cụ nằm trong bộ hơi, âm thanhcủa kèn đồng trầm hùng, vang xa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3074" name="Picture 2" descr="Concert-thu-dong-2012-tuan-1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0044" y="2564904"/>
            <a:ext cx="4387988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6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" y="0"/>
            <a:ext cx="4419848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9789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4776" y="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1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30152" y="299695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2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29296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3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2040" y="3467675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Tranh 4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0112" y="5720275"/>
            <a:ext cx="2880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Bật file </a:t>
            </a:r>
            <a:r>
              <a:rPr lang="vi-VN" sz="2400" smtClean="0"/>
              <a:t>kể mẫu </a:t>
            </a:r>
            <a:r>
              <a:rPr lang="en-US" sz="2400" smtClean="0"/>
              <a:t>hoặc gv kể </a:t>
            </a:r>
            <a:r>
              <a:rPr lang="vi-VN" sz="2400" smtClean="0"/>
              <a:t>c</a:t>
            </a:r>
            <a:r>
              <a:rPr lang="en-US" sz="2400" smtClean="0"/>
              <a:t>âu chuyện</a:t>
            </a:r>
            <a:endParaRPr lang="en-US" sz="2400"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0" y="6135774"/>
            <a:ext cx="612576" cy="491108"/>
          </a:xfrm>
          <a:prstGeom prst="rect">
            <a:avLst/>
          </a:prstGeom>
        </p:spPr>
      </p:pic>
      <p:pic>
        <p:nvPicPr>
          <p:cNvPr id="12" name="nhac nen ke chuy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88668" y="3569275"/>
            <a:ext cx="609600" cy="609600"/>
          </a:xfrm>
          <a:prstGeom prst="rect">
            <a:avLst/>
          </a:prstGeom>
        </p:spPr>
      </p:pic>
      <p:pic>
        <p:nvPicPr>
          <p:cNvPr id="14" name="UOC MO C DO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79712" y="58309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129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440</Words>
  <Application>Microsoft Office PowerPoint</Application>
  <PresentationFormat>On-screen Show (4:3)</PresentationFormat>
  <Paragraphs>55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117</cp:revision>
  <dcterms:created xsi:type="dcterms:W3CDTF">2021-05-09T14:16:54Z</dcterms:created>
  <dcterms:modified xsi:type="dcterms:W3CDTF">2024-11-29T08:29:00Z</dcterms:modified>
</cp:coreProperties>
</file>