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9" r:id="rId6"/>
    <p:sldId id="277" r:id="rId7"/>
    <p:sldId id="270" r:id="rId8"/>
    <p:sldId id="272" r:id="rId9"/>
    <p:sldId id="268" r:id="rId10"/>
    <p:sldId id="274" r:id="rId11"/>
    <p:sldId id="259" r:id="rId12"/>
    <p:sldId id="260" r:id="rId13"/>
    <p:sldId id="261" r:id="rId14"/>
    <p:sldId id="278" r:id="rId15"/>
    <p:sldId id="280" r:id="rId16"/>
    <p:sldId id="264" r:id="rId17"/>
    <p:sldId id="266" r:id="rId18"/>
    <p:sldId id="267" r:id="rId19"/>
    <p:sldId id="276" r:id="rId20"/>
    <p:sldId id="275" r:id="rId21"/>
  </p:sldIdLst>
  <p:sldSz cx="18288000" cy="10287000"/>
  <p:notesSz cx="6858000" cy="9144000"/>
  <p:embeddedFontLst>
    <p:embeddedFont>
      <p:font typeface="UTM Americana EB 2 Bold" panose="020B0604020202020204"/>
      <p:regular r:id="rId22"/>
    </p:embeddedFont>
    <p:embeddedFont>
      <p:font typeface="iCielBC OldStyle" panose="020B0604020202020204" charset="0"/>
      <p:regular r:id="rId23"/>
    </p:embeddedFont>
    <p:embeddedFont>
      <p:font typeface="UTM Times Bold Italics" panose="020B0604020202020204"/>
      <p:regular r:id="rId24"/>
    </p:embeddedFont>
    <p:embeddedFont>
      <p:font typeface="UTM Amherst" panose="020B0604020202020204" charset="0"/>
      <p:regular r:id="rId25"/>
    </p:embeddedFont>
    <p:embeddedFont>
      <p:font typeface="UTM Ambrose" panose="020B0604020202020204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Times" panose="020B0604020202020204"/>
      <p:regular r:id="rId31"/>
    </p:embeddedFont>
    <p:embeddedFont>
      <p:font typeface="UTM Americana Bold" panose="020B0604020202020204"/>
      <p:regular r:id="rId32"/>
    </p:embeddedFont>
    <p:embeddedFont>
      <p:font typeface="UTM Americana EB 1 Bold" panose="020B0604020202020204"/>
      <p:regular r:id="rId33"/>
    </p:embeddedFont>
    <p:embeddedFont>
      <p:font typeface="UTM Alexander" panose="020B0604020202020204"/>
      <p:regular r:id="rId34"/>
    </p:embeddedFont>
    <p:embeddedFont>
      <p:font typeface="UTM Alberta Heavy" panose="020B0604020202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45" d="100"/>
          <a:sy n="45" d="100"/>
        </p:scale>
        <p:origin x="3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7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6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1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95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5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0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66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9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8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33.png"/><Relationship Id="rId17" Type="http://schemas.openxmlformats.org/officeDocument/2006/relationships/image" Target="../media/image16.png"/><Relationship Id="rId2" Type="http://schemas.openxmlformats.org/officeDocument/2006/relationships/audio" Target="../media/media8.mp3"/><Relationship Id="rId16" Type="http://schemas.openxmlformats.org/officeDocument/2006/relationships/image" Target="../media/image15.gif"/><Relationship Id="rId1" Type="http://schemas.microsoft.com/office/2007/relationships/media" Target="../media/media8.mp3"/><Relationship Id="rId6" Type="http://schemas.openxmlformats.org/officeDocument/2006/relationships/image" Target="../media/image190.sv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25.sv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0.sv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11" Type="http://schemas.openxmlformats.org/officeDocument/2006/relationships/image" Target="../media/image37.png"/><Relationship Id="rId5" Type="http://schemas.openxmlformats.org/officeDocument/2006/relationships/image" Target="../media/image27.sv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0.svg"/><Relationship Id="rId11" Type="http://schemas.openxmlformats.org/officeDocument/2006/relationships/image" Target="../media/image21.svg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11" Type="http://schemas.openxmlformats.org/officeDocument/2006/relationships/image" Target="../media/image190.sv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5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9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png"/><Relationship Id="rId3" Type="http://schemas.microsoft.com/office/2007/relationships/media" Target="../media/media14.mp3"/><Relationship Id="rId7" Type="http://schemas.openxmlformats.org/officeDocument/2006/relationships/image" Target="../media/image34.svg"/><Relationship Id="rId12" Type="http://schemas.openxmlformats.org/officeDocument/2006/relationships/image" Target="../media/image1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0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gif"/><Relationship Id="rId10" Type="http://schemas.openxmlformats.org/officeDocument/2006/relationships/image" Target="../media/image3.png"/><Relationship Id="rId4" Type="http://schemas.openxmlformats.org/officeDocument/2006/relationships/audio" Target="../media/media14.mp3"/><Relationship Id="rId9" Type="http://schemas.openxmlformats.org/officeDocument/2006/relationships/image" Target="../media/image2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microsoft.com/office/2007/relationships/media" Target="../media/media15.mp3"/><Relationship Id="rId7" Type="http://schemas.openxmlformats.org/officeDocument/2006/relationships/image" Target="../media/image2.svg"/><Relationship Id="rId12" Type="http://schemas.openxmlformats.org/officeDocument/2006/relationships/image" Target="../media/image32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5.mp3"/><Relationship Id="rId9" Type="http://schemas.openxmlformats.org/officeDocument/2006/relationships/image" Target="../media/image7.png"/><Relationship Id="rId1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sv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26" Type="http://schemas.openxmlformats.org/officeDocument/2006/relationships/image" Target="../media/image15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9.svg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slide" Target="slide8.xml"/><Relationship Id="rId24" Type="http://schemas.openxmlformats.org/officeDocument/2006/relationships/image" Target="../media/image13.svg"/><Relationship Id="rId5" Type="http://schemas.openxmlformats.org/officeDocument/2006/relationships/image" Target="../media/image20.svg"/><Relationship Id="rId15" Type="http://schemas.openxmlformats.org/officeDocument/2006/relationships/image" Target="../media/image23.png"/><Relationship Id="rId23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0.svg"/><Relationship Id="rId4" Type="http://schemas.microsoft.com/office/2007/relationships/media" Target="../media/media4.m4a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0.svg"/><Relationship Id="rId4" Type="http://schemas.microsoft.com/office/2007/relationships/media" Target="../media/media4.m4a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12" Type="http://schemas.openxmlformats.org/officeDocument/2006/relationships/image" Target="../media/image150.svg"/><Relationship Id="rId2" Type="http://schemas.microsoft.com/office/2007/relationships/media" Target="../media/media4.m4a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audio" Target="../media/media3.mp4"/><Relationship Id="rId9" Type="http://schemas.openxmlformats.org/officeDocument/2006/relationships/image" Target="../media/image130.sv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16.png"/><Relationship Id="rId10" Type="http://schemas.openxmlformats.org/officeDocument/2006/relationships/slide" Target="slide4.xml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1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gif"/><Relationship Id="rId3" Type="http://schemas.microsoft.com/office/2007/relationships/media" Target="../media/media7.mp3"/><Relationship Id="rId7" Type="http://schemas.openxmlformats.org/officeDocument/2006/relationships/image" Target="../media/image2.svg"/><Relationship Id="rId12" Type="http://schemas.openxmlformats.org/officeDocument/2006/relationships/image" Target="../media/image32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7.mp3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474931" y="1300486"/>
            <a:ext cx="15147516" cy="5866220"/>
          </a:xfrm>
          <a:custGeom>
            <a:avLst/>
            <a:gdLst/>
            <a:ahLst/>
            <a:cxnLst/>
            <a:rect l="l" t="t" r="r" b="b"/>
            <a:pathLst>
              <a:path w="15147516" h="5866220">
                <a:moveTo>
                  <a:pt x="0" y="0"/>
                </a:moveTo>
                <a:lnTo>
                  <a:pt x="15147516" y="0"/>
                </a:lnTo>
                <a:lnTo>
                  <a:pt x="15147516" y="5866220"/>
                </a:lnTo>
                <a:lnTo>
                  <a:pt x="0" y="5866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464101" y="972385"/>
            <a:ext cx="1622691" cy="1551698"/>
          </a:xfrm>
          <a:custGeom>
            <a:avLst/>
            <a:gdLst/>
            <a:ahLst/>
            <a:cxnLst/>
            <a:rect l="l" t="t" r="r" b="b"/>
            <a:pathLst>
              <a:path w="1622691" h="1551698">
                <a:moveTo>
                  <a:pt x="0" y="0"/>
                </a:moveTo>
                <a:lnTo>
                  <a:pt x="1622692" y="0"/>
                </a:lnTo>
                <a:lnTo>
                  <a:pt x="1622692" y="1551699"/>
                </a:lnTo>
                <a:lnTo>
                  <a:pt x="0" y="155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098759" y="1450941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8"/>
                </a:lnTo>
                <a:lnTo>
                  <a:pt x="0" y="1065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467337" y="123968"/>
            <a:ext cx="2977623" cy="2303936"/>
          </a:xfrm>
          <a:custGeom>
            <a:avLst/>
            <a:gdLst/>
            <a:ahLst/>
            <a:cxnLst/>
            <a:rect l="l" t="t" r="r" b="b"/>
            <a:pathLst>
              <a:path w="2977623" h="2303936">
                <a:moveTo>
                  <a:pt x="0" y="0"/>
                </a:moveTo>
                <a:lnTo>
                  <a:pt x="2977622" y="0"/>
                </a:lnTo>
                <a:lnTo>
                  <a:pt x="2977622" y="2303936"/>
                </a:lnTo>
                <a:lnTo>
                  <a:pt x="0" y="2303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41720" y="5255767"/>
            <a:ext cx="5012223" cy="4116288"/>
          </a:xfrm>
          <a:custGeom>
            <a:avLst/>
            <a:gdLst/>
            <a:ahLst/>
            <a:cxnLst/>
            <a:rect l="l" t="t" r="r" b="b"/>
            <a:pathLst>
              <a:path w="5012223" h="4116288">
                <a:moveTo>
                  <a:pt x="0" y="0"/>
                </a:moveTo>
                <a:lnTo>
                  <a:pt x="5012223" y="0"/>
                </a:lnTo>
                <a:lnTo>
                  <a:pt x="5012223" y="4116288"/>
                </a:lnTo>
                <a:lnTo>
                  <a:pt x="0" y="41162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600797" y="4460777"/>
            <a:ext cx="4300845" cy="5409868"/>
          </a:xfrm>
          <a:custGeom>
            <a:avLst/>
            <a:gdLst/>
            <a:ahLst/>
            <a:cxnLst/>
            <a:rect l="l" t="t" r="r" b="b"/>
            <a:pathLst>
              <a:path w="4300845" h="5409868">
                <a:moveTo>
                  <a:pt x="0" y="0"/>
                </a:moveTo>
                <a:lnTo>
                  <a:pt x="4300845" y="0"/>
                </a:lnTo>
                <a:lnTo>
                  <a:pt x="4300845" y="5409868"/>
                </a:lnTo>
                <a:lnTo>
                  <a:pt x="0" y="5409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3079158" y="2124454"/>
            <a:ext cx="13186719" cy="1941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</a:pPr>
            <a:r>
              <a:rPr lang="en-US" sz="6721" b="1" dirty="0">
                <a:solidFill>
                  <a:srgbClr val="FF3131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</a:t>
            </a:r>
            <a:r>
              <a:rPr lang="en-US" sz="6721" b="1" dirty="0">
                <a:solidFill>
                  <a:srgbClr val="0CC0DF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H</a:t>
            </a:r>
            <a:r>
              <a:rPr lang="en-US" sz="6721" b="1" dirty="0">
                <a:solidFill>
                  <a:srgbClr val="00BF63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À</a:t>
            </a:r>
            <a:r>
              <a:rPr lang="en-US" sz="6721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O</a:t>
            </a:r>
            <a:r>
              <a:rPr lang="en-US" sz="6721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721" b="1" dirty="0">
                <a:solidFill>
                  <a:srgbClr val="FF3131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M</a:t>
            </a:r>
            <a:r>
              <a:rPr lang="en-US" sz="6721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Ừ</a:t>
            </a:r>
            <a:r>
              <a:rPr lang="en-US" sz="6721" b="1" dirty="0">
                <a:solidFill>
                  <a:srgbClr val="5E17EB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N</a:t>
            </a:r>
            <a:r>
              <a:rPr lang="en-US" sz="6721" b="1" dirty="0">
                <a:solidFill>
                  <a:srgbClr val="FF5757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G</a:t>
            </a:r>
            <a:r>
              <a:rPr lang="en-US" sz="6721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721" b="1" dirty="0">
                <a:solidFill>
                  <a:srgbClr val="004AA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Q</a:t>
            </a:r>
            <a:r>
              <a:rPr lang="en-US" sz="6721" b="1" dirty="0">
                <a:solidFill>
                  <a:srgbClr val="5E17EB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U</a:t>
            </a:r>
            <a:r>
              <a:rPr lang="en-US" sz="6721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Ý</a:t>
            </a:r>
            <a:r>
              <a:rPr lang="en-US" sz="6721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721" b="1" dirty="0">
                <a:solidFill>
                  <a:srgbClr val="00BF63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T</a:t>
            </a:r>
            <a:r>
              <a:rPr lang="en-US" sz="6721" b="1" dirty="0">
                <a:solidFill>
                  <a:srgbClr val="FF5757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H</a:t>
            </a:r>
            <a:r>
              <a:rPr lang="en-US" sz="6721" b="1" dirty="0">
                <a:solidFill>
                  <a:srgbClr val="FF3131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Ầ</a:t>
            </a:r>
            <a:r>
              <a:rPr lang="en-US" sz="6721" b="1" dirty="0">
                <a:solidFill>
                  <a:srgbClr val="5271FF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Y</a:t>
            </a:r>
            <a:r>
              <a:rPr lang="en-US" sz="6721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721" b="1" dirty="0">
                <a:solidFill>
                  <a:srgbClr val="FF5757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</a:t>
            </a:r>
            <a:r>
              <a:rPr lang="en-US" sz="6721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Ô</a:t>
            </a:r>
            <a:r>
              <a:rPr lang="en-US" sz="6721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534745" y="5131942"/>
            <a:ext cx="4096679" cy="118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M Ambrose"/>
                <a:ea typeface="UTM Ambrose"/>
                <a:cs typeface="UTM Ambrose"/>
                <a:sym typeface="UTM Ambrose"/>
              </a:rPr>
              <a:t>LỚP 4A3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788265" y="774954"/>
            <a:ext cx="11768504" cy="90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8"/>
              </a:lnSpc>
            </a:pPr>
            <a:r>
              <a:rPr lang="en-US" sz="5334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Trường</a:t>
            </a:r>
            <a:r>
              <a:rPr lang="en-US" sz="5334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Tiểu</a:t>
            </a:r>
            <a:r>
              <a:rPr lang="en-US" sz="5334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học</a:t>
            </a:r>
            <a:r>
              <a:rPr lang="en-US" sz="5334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Tam </a:t>
            </a:r>
            <a:r>
              <a:rPr lang="en-US" sz="5334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Khương</a:t>
            </a:r>
            <a:endParaRPr lang="en-US" sz="5334" dirty="0">
              <a:solidFill>
                <a:srgbClr val="000000"/>
              </a:solidFill>
              <a:latin typeface="iCielBC OldStyle"/>
              <a:ea typeface="iCielBC OldStyle"/>
              <a:cs typeface="iCielBC OldStyle"/>
              <a:sym typeface="iCielBC OldStyle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5468546" y="3828680"/>
            <a:ext cx="8407942" cy="973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3"/>
              </a:lnSpc>
            </a:pPr>
            <a:r>
              <a:rPr lang="en-US" sz="6640" b="1" dirty="0">
                <a:solidFill>
                  <a:srgbClr val="FF3131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Đ</a:t>
            </a:r>
            <a:r>
              <a:rPr lang="en-US" sz="6640" b="1" dirty="0">
                <a:solidFill>
                  <a:srgbClr val="5E17EB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Ế</a:t>
            </a:r>
            <a:r>
              <a:rPr lang="en-US" sz="6640" b="1" dirty="0">
                <a:solidFill>
                  <a:srgbClr val="00BF63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N</a:t>
            </a:r>
            <a:r>
              <a:rPr lang="en-US" sz="6640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640" b="1" dirty="0">
                <a:solidFill>
                  <a:srgbClr val="004AA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D</a:t>
            </a:r>
            <a:r>
              <a:rPr lang="en-US" sz="6640" b="1" dirty="0">
                <a:solidFill>
                  <a:srgbClr val="0CC0DF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Ự </a:t>
            </a:r>
            <a:r>
              <a:rPr lang="en-US" sz="6640" b="1" dirty="0">
                <a:solidFill>
                  <a:srgbClr val="004AA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T</a:t>
            </a:r>
            <a:r>
              <a:rPr lang="en-US" sz="6640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I</a:t>
            </a:r>
            <a:r>
              <a:rPr lang="en-US" sz="6640" b="1" dirty="0">
                <a:solidFill>
                  <a:srgbClr val="00BF63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Ế</a:t>
            </a:r>
            <a:r>
              <a:rPr lang="en-US" sz="6640" b="1" dirty="0">
                <a:solidFill>
                  <a:srgbClr val="004AA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T</a:t>
            </a:r>
            <a:r>
              <a:rPr lang="en-US" sz="6640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6640" b="1" dirty="0">
                <a:solidFill>
                  <a:srgbClr val="0CC0DF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H</a:t>
            </a:r>
            <a:r>
              <a:rPr lang="en-US" sz="6640" b="1" dirty="0">
                <a:solidFill>
                  <a:srgbClr val="5E17EB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Ọ</a:t>
            </a:r>
            <a:r>
              <a:rPr lang="en-US" sz="6640" b="1" dirty="0">
                <a:solidFill>
                  <a:srgbClr val="FF914D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4203" y="455222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117098" y="97238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2"/>
                </a:lnTo>
                <a:lnTo>
                  <a:pt x="0" y="851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2645893" y="3242913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1722971">
            <a:off x="2495485" y="3790066"/>
            <a:ext cx="923182" cy="858559"/>
          </a:xfrm>
          <a:custGeom>
            <a:avLst/>
            <a:gdLst/>
            <a:ahLst/>
            <a:cxnLst/>
            <a:rect l="l" t="t" r="r" b="b"/>
            <a:pathLst>
              <a:path w="923182" h="858559">
                <a:moveTo>
                  <a:pt x="0" y="0"/>
                </a:moveTo>
                <a:lnTo>
                  <a:pt x="923182" y="0"/>
                </a:lnTo>
                <a:lnTo>
                  <a:pt x="923182" y="858559"/>
                </a:lnTo>
                <a:lnTo>
                  <a:pt x="0" y="858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2645893" y="6192284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6688107" y="4551462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2674086" y="5434343"/>
            <a:ext cx="1585235" cy="1515881"/>
          </a:xfrm>
          <a:custGeom>
            <a:avLst/>
            <a:gdLst/>
            <a:ahLst/>
            <a:cxnLst/>
            <a:rect l="l" t="t" r="r" b="b"/>
            <a:pathLst>
              <a:path w="1585235" h="1515881">
                <a:moveTo>
                  <a:pt x="0" y="0"/>
                </a:moveTo>
                <a:lnTo>
                  <a:pt x="1585235" y="0"/>
                </a:lnTo>
                <a:lnTo>
                  <a:pt x="1585235" y="1515881"/>
                </a:lnTo>
                <a:lnTo>
                  <a:pt x="0" y="151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6688107" y="7587475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729035" y="8698678"/>
            <a:ext cx="1274272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2" y="0"/>
                </a:lnTo>
                <a:lnTo>
                  <a:pt x="1274272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2957650">
            <a:off x="2011491" y="6338870"/>
            <a:ext cx="1268804" cy="1922431"/>
          </a:xfrm>
          <a:custGeom>
            <a:avLst/>
            <a:gdLst/>
            <a:ahLst/>
            <a:cxnLst/>
            <a:rect l="l" t="t" r="r" b="b"/>
            <a:pathLst>
              <a:path w="1268804" h="1922431">
                <a:moveTo>
                  <a:pt x="0" y="0"/>
                </a:moveTo>
                <a:lnTo>
                  <a:pt x="1268804" y="0"/>
                </a:lnTo>
                <a:lnTo>
                  <a:pt x="1268804" y="1922430"/>
                </a:lnTo>
                <a:lnTo>
                  <a:pt x="0" y="192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2609534" y="4256593"/>
            <a:ext cx="5243521" cy="4155490"/>
          </a:xfrm>
          <a:custGeom>
            <a:avLst/>
            <a:gdLst/>
            <a:ahLst/>
            <a:cxnLst/>
            <a:rect l="l" t="t" r="r" b="b"/>
            <a:pathLst>
              <a:path w="5243521" h="4155490">
                <a:moveTo>
                  <a:pt x="0" y="0"/>
                </a:moveTo>
                <a:lnTo>
                  <a:pt x="5243520" y="0"/>
                </a:lnTo>
                <a:lnTo>
                  <a:pt x="5243520" y="4155490"/>
                </a:lnTo>
                <a:lnTo>
                  <a:pt x="0" y="41554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3466703" y="2057966"/>
            <a:ext cx="3928473" cy="2597703"/>
          </a:xfrm>
          <a:custGeom>
            <a:avLst/>
            <a:gdLst/>
            <a:ahLst/>
            <a:cxnLst/>
            <a:rect l="l" t="t" r="r" b="b"/>
            <a:pathLst>
              <a:path w="3928473" h="2597703">
                <a:moveTo>
                  <a:pt x="0" y="0"/>
                </a:moveTo>
                <a:lnTo>
                  <a:pt x="3928473" y="0"/>
                </a:lnTo>
                <a:lnTo>
                  <a:pt x="3928473" y="2597703"/>
                </a:lnTo>
                <a:lnTo>
                  <a:pt x="0" y="2597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3056706" y="1409700"/>
            <a:ext cx="12174588" cy="161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Câu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1:Xác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định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vị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ngữ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của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mỗi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câu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dưới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5579" b="1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đây</a:t>
            </a:r>
            <a:r>
              <a:rPr lang="en-US" sz="5579" b="1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: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182497" y="3404304"/>
            <a:ext cx="6241992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a.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Cầu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Thê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Húc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đỏ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thắm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dưới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ánh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bình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minh.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056706" y="6267663"/>
            <a:ext cx="6850240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Chú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bộ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đội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biên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phòng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tuần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biên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giới</a:t>
            </a:r>
            <a:endParaRPr lang="en-US" sz="3608" dirty="0">
              <a:solidFill>
                <a:srgbClr val="000000"/>
              </a:solidFill>
              <a:latin typeface="iCielBC OldStyle"/>
              <a:ea typeface="iCielBC OldStyle"/>
              <a:cs typeface="iCielBC OldStyle"/>
              <a:sym typeface="iCielBC OldStyle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7534991" y="4754955"/>
            <a:ext cx="5765410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Cà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Mau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một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tỉnh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cực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Tổ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224711" y="7676615"/>
            <a:ext cx="6241992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Tôi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yêu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đội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tuyển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bóng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đá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259321" y="2662200"/>
            <a:ext cx="2609628" cy="118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4074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Làm</a:t>
            </a:r>
            <a:r>
              <a:rPr lang="en-US" sz="4074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4074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việc</a:t>
            </a:r>
            <a:r>
              <a:rPr lang="en-US" sz="4074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4074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nhóm</a:t>
            </a:r>
            <a:r>
              <a:rPr lang="en-US" sz="4074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2</a:t>
            </a:r>
          </a:p>
        </p:txBody>
      </p:sp>
      <p:pic>
        <p:nvPicPr>
          <p:cNvPr id="57" name="Picture 4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-224678" y="4669728"/>
            <a:ext cx="3287718" cy="5738561"/>
          </a:xfrm>
          <a:prstGeom prst="rect">
            <a:avLst/>
          </a:prstGeom>
        </p:spPr>
      </p:pic>
      <p:pic>
        <p:nvPicPr>
          <p:cNvPr id="58" name="cau_1_cac_ban_hay_xac_dinh_vi_ngu_cua_moi_cau_b6bb6143-bc01-412a-b2d8-b6879f7d875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89713" y="-5471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94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117098" y="97238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2"/>
                </a:lnTo>
                <a:lnTo>
                  <a:pt x="0" y="851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2645893" y="3242913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1722971">
            <a:off x="2495485" y="3790066"/>
            <a:ext cx="923182" cy="858559"/>
          </a:xfrm>
          <a:custGeom>
            <a:avLst/>
            <a:gdLst/>
            <a:ahLst/>
            <a:cxnLst/>
            <a:rect l="l" t="t" r="r" b="b"/>
            <a:pathLst>
              <a:path w="923182" h="858559">
                <a:moveTo>
                  <a:pt x="0" y="0"/>
                </a:moveTo>
                <a:lnTo>
                  <a:pt x="923182" y="0"/>
                </a:lnTo>
                <a:lnTo>
                  <a:pt x="923182" y="858559"/>
                </a:lnTo>
                <a:lnTo>
                  <a:pt x="0" y="858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2645893" y="5457884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3"/>
                </a:lnTo>
                <a:lnTo>
                  <a:pt x="0" y="164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619000" y="4145080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4665000" y="3305383"/>
            <a:ext cx="1585235" cy="1515881"/>
          </a:xfrm>
          <a:custGeom>
            <a:avLst/>
            <a:gdLst/>
            <a:ahLst/>
            <a:cxnLst/>
            <a:rect l="l" t="t" r="r" b="b"/>
            <a:pathLst>
              <a:path w="1585235" h="1515881">
                <a:moveTo>
                  <a:pt x="0" y="0"/>
                </a:moveTo>
                <a:lnTo>
                  <a:pt x="1585235" y="0"/>
                </a:lnTo>
                <a:lnTo>
                  <a:pt x="1585235" y="1515881"/>
                </a:lnTo>
                <a:lnTo>
                  <a:pt x="0" y="151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8619000" y="6767064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820481" y="7587475"/>
            <a:ext cx="1274272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3" y="0"/>
                </a:lnTo>
                <a:lnTo>
                  <a:pt x="1274273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2957650">
            <a:off x="2011491" y="6338870"/>
            <a:ext cx="1268804" cy="1922431"/>
          </a:xfrm>
          <a:custGeom>
            <a:avLst/>
            <a:gdLst/>
            <a:ahLst/>
            <a:cxnLst/>
            <a:rect l="l" t="t" r="r" b="b"/>
            <a:pathLst>
              <a:path w="1268804" h="1922431">
                <a:moveTo>
                  <a:pt x="0" y="0"/>
                </a:moveTo>
                <a:lnTo>
                  <a:pt x="1268804" y="0"/>
                </a:lnTo>
                <a:lnTo>
                  <a:pt x="1268804" y="1922430"/>
                </a:lnTo>
                <a:lnTo>
                  <a:pt x="0" y="192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3056706" y="1428750"/>
            <a:ext cx="12174588" cy="1166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6"/>
              </a:lnSpc>
            </a:pPr>
            <a:r>
              <a:rPr lang="en-US" sz="7979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Đáp</a:t>
            </a:r>
            <a:r>
              <a:rPr lang="en-US" sz="7979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7979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án</a:t>
            </a:r>
            <a:endParaRPr lang="en-US" sz="7979" dirty="0">
              <a:solidFill>
                <a:srgbClr val="000000"/>
              </a:solidFill>
              <a:latin typeface="UTM Americana EB 1 Bold"/>
              <a:ea typeface="UTM Americana EB 1 Bold"/>
              <a:cs typeface="UTM Americana EB 1 Bold"/>
              <a:sym typeface="UTM Americana EB 1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3182497" y="3404304"/>
            <a:ext cx="6241992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a.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Vị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đỏ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thắm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dưới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ánh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bình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minh.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957076" y="5938302"/>
            <a:ext cx="6850240" cy="61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Vị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tuần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biên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giới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465885" y="4348573"/>
            <a:ext cx="5765410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Vị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một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tỉnh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cực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Tổ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155604" y="6937029"/>
            <a:ext cx="6241992" cy="125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d.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Vị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yêu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đội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tuyển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bóng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đá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Nam.</a:t>
            </a:r>
          </a:p>
        </p:txBody>
      </p:sp>
      <p:pic>
        <p:nvPicPr>
          <p:cNvPr id="53" name="dap_ana_vi_ngu_do_tham_duoi_anh_binh_aecab1a2-41d2-4a01-9ffd-2dfcdcf4fc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4200" y="-505655"/>
            <a:ext cx="406400" cy="406400"/>
          </a:xfrm>
          <a:prstGeom prst="rect">
            <a:avLst/>
          </a:prstGeom>
        </p:spPr>
      </p:pic>
      <p:pic>
        <p:nvPicPr>
          <p:cNvPr id="54" name="Picture 4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-247325" y="4068719"/>
            <a:ext cx="3287718" cy="57385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31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176493" y="2874906"/>
            <a:ext cx="13935014" cy="4712569"/>
          </a:xfrm>
          <a:custGeom>
            <a:avLst/>
            <a:gdLst/>
            <a:ahLst/>
            <a:cxnLst/>
            <a:rect l="l" t="t" r="r" b="b"/>
            <a:pathLst>
              <a:path w="13935014" h="4712569">
                <a:moveTo>
                  <a:pt x="0" y="0"/>
                </a:moveTo>
                <a:lnTo>
                  <a:pt x="13935014" y="0"/>
                </a:lnTo>
                <a:lnTo>
                  <a:pt x="13935014" y="4712569"/>
                </a:lnTo>
                <a:lnTo>
                  <a:pt x="0" y="471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515037" y="2780353"/>
            <a:ext cx="2349846" cy="2247040"/>
          </a:xfrm>
          <a:custGeom>
            <a:avLst/>
            <a:gdLst/>
            <a:ahLst/>
            <a:cxnLst/>
            <a:rect l="l" t="t" r="r" b="b"/>
            <a:pathLst>
              <a:path w="2349846" h="2247040">
                <a:moveTo>
                  <a:pt x="0" y="0"/>
                </a:moveTo>
                <a:lnTo>
                  <a:pt x="2349845" y="0"/>
                </a:lnTo>
                <a:lnTo>
                  <a:pt x="2349845" y="2247040"/>
                </a:lnTo>
                <a:lnTo>
                  <a:pt x="0" y="2247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444828" y="6793349"/>
            <a:ext cx="1274272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3" y="0"/>
                </a:lnTo>
                <a:lnTo>
                  <a:pt x="1274273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055333" y="1267851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2"/>
                </a:lnTo>
                <a:lnTo>
                  <a:pt x="0" y="851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5178441" y="7587475"/>
            <a:ext cx="1511519" cy="1405712"/>
          </a:xfrm>
          <a:custGeom>
            <a:avLst/>
            <a:gdLst/>
            <a:ahLst/>
            <a:cxnLst/>
            <a:rect l="l" t="t" r="r" b="b"/>
            <a:pathLst>
              <a:path w="1511519" h="1405712">
                <a:moveTo>
                  <a:pt x="0" y="0"/>
                </a:moveTo>
                <a:lnTo>
                  <a:pt x="1511518" y="0"/>
                </a:lnTo>
                <a:lnTo>
                  <a:pt x="1511518" y="1405712"/>
                </a:lnTo>
                <a:lnTo>
                  <a:pt x="0" y="14057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717882" y="3187657"/>
            <a:ext cx="12852236" cy="3198387"/>
          </a:xfrm>
          <a:custGeom>
            <a:avLst/>
            <a:gdLst/>
            <a:ahLst/>
            <a:cxnLst/>
            <a:rect l="l" t="t" r="r" b="b"/>
            <a:pathLst>
              <a:path w="12852236" h="3198387">
                <a:moveTo>
                  <a:pt x="0" y="0"/>
                </a:moveTo>
                <a:lnTo>
                  <a:pt x="12852236" y="0"/>
                </a:lnTo>
                <a:lnTo>
                  <a:pt x="12852236" y="3198387"/>
                </a:lnTo>
                <a:lnTo>
                  <a:pt x="0" y="31983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052013" y="6083927"/>
            <a:ext cx="9746255" cy="4203073"/>
          </a:xfrm>
          <a:custGeom>
            <a:avLst/>
            <a:gdLst/>
            <a:ahLst/>
            <a:cxnLst/>
            <a:rect l="l" t="t" r="r" b="b"/>
            <a:pathLst>
              <a:path w="9746255" h="4203073">
                <a:moveTo>
                  <a:pt x="0" y="0"/>
                </a:moveTo>
                <a:lnTo>
                  <a:pt x="9746255" y="0"/>
                </a:lnTo>
                <a:lnTo>
                  <a:pt x="9746255" y="4203073"/>
                </a:lnTo>
                <a:lnTo>
                  <a:pt x="0" y="42030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2444828" y="1393269"/>
            <a:ext cx="14175627" cy="138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Câu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2: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Vị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ngữ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của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mỗi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câu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tìm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được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ở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bài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tập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1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cho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biết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điều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gì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về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đối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tượng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nêu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ở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chủ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ngữ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?</a:t>
            </a:r>
          </a:p>
        </p:txBody>
      </p:sp>
      <p:sp>
        <p:nvSpPr>
          <p:cNvPr id="47" name="Freeform 47"/>
          <p:cNvSpPr/>
          <p:nvPr/>
        </p:nvSpPr>
        <p:spPr>
          <a:xfrm>
            <a:off x="13605881" y="5325380"/>
            <a:ext cx="3653419" cy="2415823"/>
          </a:xfrm>
          <a:custGeom>
            <a:avLst/>
            <a:gdLst/>
            <a:ahLst/>
            <a:cxnLst/>
            <a:rect l="l" t="t" r="r" b="b"/>
            <a:pathLst>
              <a:path w="3653419" h="2415823">
                <a:moveTo>
                  <a:pt x="0" y="0"/>
                </a:moveTo>
                <a:lnTo>
                  <a:pt x="3653419" y="0"/>
                </a:lnTo>
                <a:lnTo>
                  <a:pt x="3653419" y="2415823"/>
                </a:lnTo>
                <a:lnTo>
                  <a:pt x="0" y="2415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4343003" y="5898166"/>
            <a:ext cx="242691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en-US" sz="3788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Làm</a:t>
            </a:r>
            <a:r>
              <a:rPr lang="en-US" sz="3788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en-US" sz="3788" dirty="0" err="1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việc</a:t>
            </a:r>
            <a:r>
              <a:rPr lang="en-US" sz="3788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vi-VN" sz="3788" dirty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 </a:t>
            </a:r>
            <a:r>
              <a:rPr lang="vi-VN" sz="3788" dirty="0" smtClean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cá nhân</a:t>
            </a:r>
            <a:endParaRPr lang="en-US" sz="3788" dirty="0">
              <a:solidFill>
                <a:srgbClr val="000000"/>
              </a:solidFill>
              <a:latin typeface="UTM Americana EB 1 Bold"/>
              <a:ea typeface="UTM Americana EB 1 Bold"/>
              <a:cs typeface="UTM Americana EB 1 Bold"/>
              <a:sym typeface="UTM Americana EB 1 Bold"/>
            </a:endParaRPr>
          </a:p>
        </p:txBody>
      </p:sp>
      <p:pic>
        <p:nvPicPr>
          <p:cNvPr id="49" name="cau_2_vi_ngu_cua_moi_cau_tim_duoc_o_bai_tap_1_10a159d7-8a68-4ee9-95af-39cf4dbaf1b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2800" y="-42240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6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1" y="190500"/>
            <a:ext cx="18059400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2149" y="214352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2797" y="2422251"/>
            <a:ext cx="15894405" cy="7448394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117098" y="97238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2"/>
                </a:lnTo>
                <a:lnTo>
                  <a:pt x="0" y="851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34632" y="3331204"/>
            <a:ext cx="7615094" cy="1574697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757429" y="4917389"/>
            <a:ext cx="7092399" cy="1663394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3"/>
                </a:lnTo>
                <a:lnTo>
                  <a:pt x="0" y="164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10465" y="8027820"/>
            <a:ext cx="7233651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603550" y="6466761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804866" y="430377"/>
            <a:ext cx="16940333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16"/>
              </a:lnSpc>
            </a:pPr>
            <a:r>
              <a:rPr lang="vi-VN" sz="5400" dirty="0" smtClean="0">
                <a:solidFill>
                  <a:srgbClr val="000000"/>
                </a:solidFill>
                <a:latin typeface="UTM Americana EB 1 Bold"/>
                <a:ea typeface="UTM Americana EB 1 Bold"/>
                <a:cs typeface="UTM Americana EB 1 Bold"/>
                <a:sym typeface="UTM Americana EB 1 Bold"/>
              </a:rPr>
              <a:t>Nối vị ngữ trong mỗi câu ở cột A với chức năng của vị ngữ tương ứng có ở cột B  </a:t>
            </a:r>
            <a:endParaRPr lang="en-US" sz="5400" dirty="0">
              <a:solidFill>
                <a:srgbClr val="000000"/>
              </a:solidFill>
              <a:latin typeface="UTM Americana EB 1 Bold"/>
              <a:ea typeface="UTM Americana EB 1 Bold"/>
              <a:cs typeface="UTM Americana EB 1 Bold"/>
              <a:sym typeface="UTM Americana EB 1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071232" y="3554903"/>
            <a:ext cx="594884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a. </a:t>
            </a:r>
            <a:r>
              <a:rPr lang="vi-VN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Cầu Thê Húc </a:t>
            </a:r>
            <a:r>
              <a:rPr lang="en-US" sz="3608" dirty="0" err="1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đỏ</a:t>
            </a: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thắm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dưới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ánh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bình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minh.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82796" y="6681147"/>
            <a:ext cx="682615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c. </a:t>
            </a:r>
            <a:r>
              <a:rPr lang="vi-VN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Chú bộ đội biên phòng </a:t>
            </a:r>
            <a:r>
              <a:rPr lang="en-US" sz="3608" dirty="0" err="1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đi</a:t>
            </a: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tuần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biên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giới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071233" y="5115606"/>
            <a:ext cx="576541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b. </a:t>
            </a:r>
            <a:r>
              <a:rPr lang="vi-VN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Cà Mau l</a:t>
            </a: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à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một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tỉnh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cực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Tổ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71233" y="8207947"/>
            <a:ext cx="624199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d. </a:t>
            </a:r>
            <a:r>
              <a:rPr lang="vi-VN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Tôi </a:t>
            </a:r>
            <a:r>
              <a:rPr lang="en-US" sz="3608" dirty="0" err="1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yêu</a:t>
            </a: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đội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tuyển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bóng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đá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quốc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Nam.</a:t>
            </a:r>
          </a:p>
        </p:txBody>
      </p:sp>
      <p:pic>
        <p:nvPicPr>
          <p:cNvPr id="53" name="dap_ana_vi_ngu_do_tham_duoi_anh_binh_aecab1a2-41d2-4a01-9ffd-2dfcdcf4fc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200" y="-505655"/>
            <a:ext cx="406400" cy="406400"/>
          </a:xfrm>
          <a:prstGeom prst="rect">
            <a:avLst/>
          </a:prstGeom>
        </p:spPr>
      </p:pic>
      <p:sp>
        <p:nvSpPr>
          <p:cNvPr id="55" name="Freeform 43"/>
          <p:cNvSpPr/>
          <p:nvPr/>
        </p:nvSpPr>
        <p:spPr>
          <a:xfrm>
            <a:off x="10168568" y="3257961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43"/>
          <p:cNvSpPr/>
          <p:nvPr/>
        </p:nvSpPr>
        <p:spPr>
          <a:xfrm>
            <a:off x="10168568" y="5303731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43"/>
          <p:cNvSpPr/>
          <p:nvPr/>
        </p:nvSpPr>
        <p:spPr>
          <a:xfrm>
            <a:off x="10168568" y="7253538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1"/>
          <p:cNvSpPr txBox="1"/>
          <p:nvPr/>
        </p:nvSpPr>
        <p:spPr>
          <a:xfrm>
            <a:off x="10735298" y="7402137"/>
            <a:ext cx="624199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 err="1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Giới</a:t>
            </a: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thiệu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về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đối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tượng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được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nói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chủ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59" name="TextBox 50"/>
          <p:cNvSpPr txBox="1"/>
          <p:nvPr/>
        </p:nvSpPr>
        <p:spPr>
          <a:xfrm>
            <a:off x="10735298" y="3410283"/>
            <a:ext cx="576541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Nêu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đặc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điểm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đối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tượng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được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nói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chủ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60" name="TextBox 50"/>
          <p:cNvSpPr txBox="1"/>
          <p:nvPr/>
        </p:nvSpPr>
        <p:spPr>
          <a:xfrm>
            <a:off x="10718095" y="5339235"/>
            <a:ext cx="662886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8" dirty="0" smtClean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Nêu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hoạt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động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trạng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thái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đối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tượng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được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nói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ở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chủ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608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608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</p:txBody>
      </p:sp>
      <p:sp>
        <p:nvSpPr>
          <p:cNvPr id="63" name="Right Arrow 62"/>
          <p:cNvSpPr/>
          <p:nvPr/>
        </p:nvSpPr>
        <p:spPr>
          <a:xfrm>
            <a:off x="9068276" y="3960363"/>
            <a:ext cx="1118842" cy="207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2372363">
            <a:off x="8626873" y="6584278"/>
            <a:ext cx="1904508" cy="326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8831346">
            <a:off x="8306330" y="7147691"/>
            <a:ext cx="2496934" cy="29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19484968">
            <a:off x="8613005" y="6096532"/>
            <a:ext cx="1796544" cy="351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26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8" grpId="0"/>
      <p:bldP spid="50" grpId="0"/>
      <p:bldP spid="63" grpId="0" animBg="1"/>
      <p:bldP spid="64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4003518" y="2119393"/>
            <a:ext cx="2349846" cy="2247040"/>
          </a:xfrm>
          <a:custGeom>
            <a:avLst/>
            <a:gdLst/>
            <a:ahLst/>
            <a:cxnLst/>
            <a:rect l="l" t="t" r="r" b="b"/>
            <a:pathLst>
              <a:path w="2349846" h="2247040">
                <a:moveTo>
                  <a:pt x="0" y="0"/>
                </a:moveTo>
                <a:lnTo>
                  <a:pt x="2349846" y="0"/>
                </a:lnTo>
                <a:lnTo>
                  <a:pt x="2349846" y="2247040"/>
                </a:lnTo>
                <a:lnTo>
                  <a:pt x="0" y="224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845856" y="7334774"/>
            <a:ext cx="1274272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3" y="0"/>
                </a:lnTo>
                <a:lnTo>
                  <a:pt x="1274273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62164" y="1474828"/>
            <a:ext cx="1600074" cy="1238057"/>
          </a:xfrm>
          <a:custGeom>
            <a:avLst/>
            <a:gdLst/>
            <a:ahLst/>
            <a:cxnLst/>
            <a:rect l="l" t="t" r="r" b="b"/>
            <a:pathLst>
              <a:path w="1600074" h="1238057">
                <a:moveTo>
                  <a:pt x="0" y="0"/>
                </a:moveTo>
                <a:lnTo>
                  <a:pt x="1600074" y="0"/>
                </a:lnTo>
                <a:lnTo>
                  <a:pt x="1600074" y="1238057"/>
                </a:lnTo>
                <a:lnTo>
                  <a:pt x="0" y="1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2416600">
            <a:off x="16523306" y="8029121"/>
            <a:ext cx="1413531" cy="2464951"/>
          </a:xfrm>
          <a:custGeom>
            <a:avLst/>
            <a:gdLst/>
            <a:ahLst/>
            <a:cxnLst/>
            <a:rect l="l" t="t" r="r" b="b"/>
            <a:pathLst>
              <a:path w="1413531" h="2464951">
                <a:moveTo>
                  <a:pt x="0" y="0"/>
                </a:moveTo>
                <a:lnTo>
                  <a:pt x="1413531" y="0"/>
                </a:lnTo>
                <a:lnTo>
                  <a:pt x="1413531" y="2464952"/>
                </a:lnTo>
                <a:lnTo>
                  <a:pt x="0" y="2464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401" t="-22637" b="-22637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894383" y="1563532"/>
            <a:ext cx="14066379" cy="3358761"/>
          </a:xfrm>
          <a:custGeom>
            <a:avLst/>
            <a:gdLst/>
            <a:ahLst/>
            <a:cxnLst/>
            <a:rect l="l" t="t" r="r" b="b"/>
            <a:pathLst>
              <a:path w="14066379" h="3358761">
                <a:moveTo>
                  <a:pt x="0" y="0"/>
                </a:moveTo>
                <a:lnTo>
                  <a:pt x="14066379" y="0"/>
                </a:lnTo>
                <a:lnTo>
                  <a:pt x="14066379" y="3358761"/>
                </a:lnTo>
                <a:lnTo>
                  <a:pt x="0" y="3358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41629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3032280" y="1298982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2645893" y="124231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616225" y="2967923"/>
            <a:ext cx="12737139" cy="154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(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đỏ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ngầu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phù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sa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ì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oạp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đêm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ngày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món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quà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trao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cho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đồng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ruộng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chồm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lên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vỗ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bờ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chảy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lững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467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lờ</a:t>
            </a:r>
            <a:r>
              <a:rPr lang="en-US" sz="4467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)</a:t>
            </a:r>
          </a:p>
        </p:txBody>
      </p:sp>
      <p:sp>
        <p:nvSpPr>
          <p:cNvPr id="47" name="Freeform 47"/>
          <p:cNvSpPr/>
          <p:nvPr/>
        </p:nvSpPr>
        <p:spPr>
          <a:xfrm>
            <a:off x="9012987" y="1298982"/>
            <a:ext cx="7780281" cy="1745141"/>
          </a:xfrm>
          <a:custGeom>
            <a:avLst/>
            <a:gdLst/>
            <a:ahLst/>
            <a:cxnLst/>
            <a:rect l="l" t="t" r="r" b="b"/>
            <a:pathLst>
              <a:path w="7780281" h="1745141">
                <a:moveTo>
                  <a:pt x="0" y="0"/>
                </a:moveTo>
                <a:lnTo>
                  <a:pt x="7780280" y="0"/>
                </a:lnTo>
                <a:lnTo>
                  <a:pt x="7780280" y="1745141"/>
                </a:lnTo>
                <a:lnTo>
                  <a:pt x="0" y="174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3942137" y="1416326"/>
            <a:ext cx="11645491" cy="138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Câu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3 :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Tìm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vị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ngữ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thích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hợp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thay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cho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bông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hoa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trong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đoạn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văn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dưới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đây</a:t>
            </a:r>
            <a:r>
              <a:rPr lang="en-US" sz="4452" b="1" dirty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: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120129" y="4880753"/>
            <a:ext cx="13840633" cy="438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1"/>
              </a:lnSpc>
            </a:pP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Khi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mùa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lũ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về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dòng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chảy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xiết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Nước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.......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Mặt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như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được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trải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rộng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thêm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Tiếng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sóng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........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Chỗ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khúc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quanh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dòng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chảy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những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con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sóng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........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Hết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mùa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lũ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.......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Có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lẽ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sông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lưu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luyến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với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bờ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bãi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xóm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,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những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nơi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nó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đi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qua.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Lớp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phù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sa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.......</a:t>
            </a:r>
          </a:p>
          <a:p>
            <a:pPr algn="r">
              <a:lnSpc>
                <a:spcPts val="5811"/>
              </a:lnSpc>
              <a:spcBef>
                <a:spcPct val="0"/>
              </a:spcBef>
            </a:pP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(Theo Phan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Đức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Lộc</a:t>
            </a:r>
            <a:r>
              <a:rPr lang="en-US" sz="4150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)</a:t>
            </a:r>
          </a:p>
        </p:txBody>
      </p:sp>
      <p:pic>
        <p:nvPicPr>
          <p:cNvPr id="50" name="cau_3_tim_vi_ngu_thich_hop_thay_cho_bong_hoa_53e18077-67d2-40bc-a154-02ed965228c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0200" y="-692417"/>
            <a:ext cx="406400" cy="406400"/>
          </a:xfrm>
          <a:prstGeom prst="rect">
            <a:avLst/>
          </a:prstGeom>
        </p:spPr>
      </p:pic>
      <p:pic>
        <p:nvPicPr>
          <p:cNvPr id="51" name="Picture 4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357919" y="5170298"/>
            <a:ext cx="3084348" cy="53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92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5272601" y="465845"/>
            <a:ext cx="2349846" cy="2247040"/>
          </a:xfrm>
          <a:custGeom>
            <a:avLst/>
            <a:gdLst/>
            <a:ahLst/>
            <a:cxnLst/>
            <a:rect l="l" t="t" r="r" b="b"/>
            <a:pathLst>
              <a:path w="2349846" h="2247040">
                <a:moveTo>
                  <a:pt x="0" y="0"/>
                </a:moveTo>
                <a:lnTo>
                  <a:pt x="2349846" y="0"/>
                </a:lnTo>
                <a:lnTo>
                  <a:pt x="2349846" y="2247040"/>
                </a:lnTo>
                <a:lnTo>
                  <a:pt x="0" y="224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845856" y="7334774"/>
            <a:ext cx="1274272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3" y="0"/>
                </a:lnTo>
                <a:lnTo>
                  <a:pt x="1274273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62164" y="1474828"/>
            <a:ext cx="1600074" cy="1238057"/>
          </a:xfrm>
          <a:custGeom>
            <a:avLst/>
            <a:gdLst/>
            <a:ahLst/>
            <a:cxnLst/>
            <a:rect l="l" t="t" r="r" b="b"/>
            <a:pathLst>
              <a:path w="1600074" h="1238057">
                <a:moveTo>
                  <a:pt x="0" y="0"/>
                </a:moveTo>
                <a:lnTo>
                  <a:pt x="1600074" y="0"/>
                </a:lnTo>
                <a:lnTo>
                  <a:pt x="1600074" y="1238057"/>
                </a:lnTo>
                <a:lnTo>
                  <a:pt x="0" y="1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2416600">
            <a:off x="16523306" y="8029121"/>
            <a:ext cx="1413531" cy="2464951"/>
          </a:xfrm>
          <a:custGeom>
            <a:avLst/>
            <a:gdLst/>
            <a:ahLst/>
            <a:cxnLst/>
            <a:rect l="l" t="t" r="r" b="b"/>
            <a:pathLst>
              <a:path w="1413531" h="2464951">
                <a:moveTo>
                  <a:pt x="0" y="0"/>
                </a:moveTo>
                <a:lnTo>
                  <a:pt x="1413531" y="0"/>
                </a:lnTo>
                <a:lnTo>
                  <a:pt x="1413531" y="2464952"/>
                </a:lnTo>
                <a:lnTo>
                  <a:pt x="0" y="2464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401" t="-22637" b="-22637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3032280" y="1298982"/>
            <a:ext cx="7315200" cy="1640822"/>
          </a:xfrm>
          <a:custGeom>
            <a:avLst/>
            <a:gdLst/>
            <a:ahLst/>
            <a:cxnLst/>
            <a:rect l="l" t="t" r="r" b="b"/>
            <a:pathLst>
              <a:path w="7315200" h="1640822">
                <a:moveTo>
                  <a:pt x="0" y="0"/>
                </a:moveTo>
                <a:lnTo>
                  <a:pt x="7315200" y="0"/>
                </a:lnTo>
                <a:lnTo>
                  <a:pt x="7315200" y="1640822"/>
                </a:lnTo>
                <a:lnTo>
                  <a:pt x="0" y="164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645893" y="124231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012987" y="1298982"/>
            <a:ext cx="7780281" cy="1745141"/>
          </a:xfrm>
          <a:custGeom>
            <a:avLst/>
            <a:gdLst/>
            <a:ahLst/>
            <a:cxnLst/>
            <a:rect l="l" t="t" r="r" b="b"/>
            <a:pathLst>
              <a:path w="7780281" h="1745141">
                <a:moveTo>
                  <a:pt x="0" y="0"/>
                </a:moveTo>
                <a:lnTo>
                  <a:pt x="7780280" y="0"/>
                </a:lnTo>
                <a:lnTo>
                  <a:pt x="7780280" y="1745141"/>
                </a:lnTo>
                <a:lnTo>
                  <a:pt x="0" y="1745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952083" y="1878583"/>
            <a:ext cx="11645491" cy="74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UTM Americana EB 2 Bold"/>
                <a:ea typeface="UTM Americana EB 2 Bold"/>
                <a:cs typeface="UTM Americana EB 2 Bold"/>
                <a:sym typeface="UTM Americana EB 2 Bold"/>
              </a:rPr>
              <a:t>Đáp án</a:t>
            </a:r>
            <a:endParaRPr lang="en-US" sz="7200" b="1" dirty="0">
              <a:solidFill>
                <a:srgbClr val="000000"/>
              </a:solidFill>
              <a:latin typeface="UTM Americana EB 2 Bold"/>
              <a:ea typeface="UTM Americana EB 2 Bold"/>
              <a:cs typeface="UTM Americana EB 2 Bold"/>
              <a:sym typeface="UTM Americana EB 2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3851813" y="3048746"/>
            <a:ext cx="12941454" cy="632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Khi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mùa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lũ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về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,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dòng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sông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chảy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xiết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Nước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sông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đỏ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ngầu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phù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sa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.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Mặt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sông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như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được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trải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rộng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thêm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Tiếng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sóng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ì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oạp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đêm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ngày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Chỗ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khúc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quanh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của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dòng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chảy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,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những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con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sóng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chồm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lên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vỗ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bờ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Hết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mùa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lũ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,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sông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chảy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lững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lờ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Có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lẽ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sông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lưu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luyến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với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bờ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bãi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,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xóm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làng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,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những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nơi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nó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đi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qua.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Lớp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phù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sa</a:t>
            </a:r>
            <a:r>
              <a:rPr lang="en-US" sz="44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4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là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món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quà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sông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trao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cho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đồng</a:t>
            </a:r>
            <a:r>
              <a:rPr lang="en-US" sz="4450" b="1" i="1" dirty="0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 </a:t>
            </a:r>
            <a:r>
              <a:rPr lang="en-US" sz="4450" b="1" i="1" dirty="0" err="1">
                <a:solidFill>
                  <a:srgbClr val="000000"/>
                </a:solidFill>
                <a:latin typeface="UTM Times Bold Italics"/>
                <a:ea typeface="UTM Times Bold Italics"/>
                <a:cs typeface="UTM Times Bold Italics"/>
                <a:sym typeface="UTM Times Bold Italics"/>
              </a:rPr>
              <a:t>ruộng</a:t>
            </a:r>
            <a:endParaRPr lang="en-US" sz="4450" b="1" i="1" dirty="0">
              <a:solidFill>
                <a:srgbClr val="000000"/>
              </a:solidFill>
              <a:latin typeface="UTM Times Bold Italics"/>
              <a:ea typeface="UTM Times Bold Italics"/>
              <a:cs typeface="UTM Times Bold Italics"/>
              <a:sym typeface="UTM Times Bold Italics"/>
            </a:endParaRPr>
          </a:p>
          <a:p>
            <a:pPr algn="r">
              <a:lnSpc>
                <a:spcPts val="5811"/>
              </a:lnSpc>
              <a:spcBef>
                <a:spcPct val="0"/>
              </a:spcBef>
            </a:pPr>
            <a:r>
              <a:rPr lang="en-US" sz="41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(Theo Phan </a:t>
            </a:r>
            <a:r>
              <a:rPr lang="en-US" sz="41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Đức</a:t>
            </a:r>
            <a:r>
              <a:rPr lang="en-US" sz="41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 </a:t>
            </a:r>
            <a:r>
              <a:rPr lang="en-US" sz="4150" dirty="0" err="1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Lộc</a:t>
            </a:r>
            <a:r>
              <a:rPr lang="en-US" sz="4150" dirty="0">
                <a:solidFill>
                  <a:srgbClr val="000000"/>
                </a:solidFill>
                <a:latin typeface="UTM Times"/>
                <a:ea typeface="UTM Times"/>
                <a:cs typeface="UTM Times"/>
                <a:sym typeface="UTM Times"/>
              </a:rPr>
              <a:t>)</a:t>
            </a:r>
          </a:p>
        </p:txBody>
      </p:sp>
      <p:pic>
        <p:nvPicPr>
          <p:cNvPr id="48" name="dap_an_nhu_saukhi_mua_lu_ve_dong_song_chay_df67fc92-a938-410f-a55d-f969670e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-627706"/>
            <a:ext cx="406400" cy="406400"/>
          </a:xfrm>
          <a:prstGeom prst="rect">
            <a:avLst/>
          </a:prstGeom>
        </p:spPr>
      </p:pic>
      <p:pic>
        <p:nvPicPr>
          <p:cNvPr id="49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799717" y="4656734"/>
            <a:ext cx="3018757" cy="5292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32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931328" y="2680566"/>
            <a:ext cx="14735588" cy="4983308"/>
          </a:xfrm>
          <a:custGeom>
            <a:avLst/>
            <a:gdLst/>
            <a:ahLst/>
            <a:cxnLst/>
            <a:rect l="l" t="t" r="r" b="b"/>
            <a:pathLst>
              <a:path w="14735588" h="4983308">
                <a:moveTo>
                  <a:pt x="0" y="0"/>
                </a:moveTo>
                <a:lnTo>
                  <a:pt x="14735588" y="0"/>
                </a:lnTo>
                <a:lnTo>
                  <a:pt x="14735588" y="4983308"/>
                </a:lnTo>
                <a:lnTo>
                  <a:pt x="0" y="4983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2645893" y="124231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5600012" y="7923347"/>
            <a:ext cx="2412640" cy="2307087"/>
          </a:xfrm>
          <a:custGeom>
            <a:avLst/>
            <a:gdLst/>
            <a:ahLst/>
            <a:cxnLst/>
            <a:rect l="l" t="t" r="r" b="b"/>
            <a:pathLst>
              <a:path w="2412640" h="2307087">
                <a:moveTo>
                  <a:pt x="0" y="0"/>
                </a:moveTo>
                <a:lnTo>
                  <a:pt x="2412640" y="0"/>
                </a:lnTo>
                <a:lnTo>
                  <a:pt x="2412640" y="2307087"/>
                </a:lnTo>
                <a:lnTo>
                  <a:pt x="0" y="23070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931328" y="4239465"/>
            <a:ext cx="14402079" cy="4870521"/>
          </a:xfrm>
          <a:custGeom>
            <a:avLst/>
            <a:gdLst/>
            <a:ahLst/>
            <a:cxnLst/>
            <a:rect l="l" t="t" r="r" b="b"/>
            <a:pathLst>
              <a:path w="14402079" h="4870521">
                <a:moveTo>
                  <a:pt x="0" y="0"/>
                </a:moveTo>
                <a:lnTo>
                  <a:pt x="14402079" y="0"/>
                </a:lnTo>
                <a:lnTo>
                  <a:pt x="14402079" y="4870521"/>
                </a:lnTo>
                <a:lnTo>
                  <a:pt x="0" y="4870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284095" y="3166470"/>
            <a:ext cx="723597" cy="672945"/>
          </a:xfrm>
          <a:custGeom>
            <a:avLst/>
            <a:gdLst/>
            <a:ahLst/>
            <a:cxnLst/>
            <a:rect l="l" t="t" r="r" b="b"/>
            <a:pathLst>
              <a:path w="723597" h="672945">
                <a:moveTo>
                  <a:pt x="0" y="0"/>
                </a:moveTo>
                <a:lnTo>
                  <a:pt x="723596" y="0"/>
                </a:lnTo>
                <a:lnTo>
                  <a:pt x="723596" y="672945"/>
                </a:lnTo>
                <a:lnTo>
                  <a:pt x="0" y="672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5206258" y="855799"/>
            <a:ext cx="1600074" cy="1238057"/>
          </a:xfrm>
          <a:custGeom>
            <a:avLst/>
            <a:gdLst/>
            <a:ahLst/>
            <a:cxnLst/>
            <a:rect l="l" t="t" r="r" b="b"/>
            <a:pathLst>
              <a:path w="1600074" h="1238057">
                <a:moveTo>
                  <a:pt x="0" y="0"/>
                </a:moveTo>
                <a:lnTo>
                  <a:pt x="1600074" y="0"/>
                </a:lnTo>
                <a:lnTo>
                  <a:pt x="1600074" y="1238057"/>
                </a:lnTo>
                <a:lnTo>
                  <a:pt x="0" y="1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6296150" y="2793176"/>
            <a:ext cx="1620203" cy="4114800"/>
          </a:xfrm>
          <a:custGeom>
            <a:avLst/>
            <a:gdLst/>
            <a:ahLst/>
            <a:cxnLst/>
            <a:rect l="l" t="t" r="r" b="b"/>
            <a:pathLst>
              <a:path w="1620203" h="4114800">
                <a:moveTo>
                  <a:pt x="0" y="0"/>
                </a:moveTo>
                <a:lnTo>
                  <a:pt x="1620203" y="0"/>
                </a:lnTo>
                <a:lnTo>
                  <a:pt x="16202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644497" y="3502942"/>
            <a:ext cx="723597" cy="672945"/>
          </a:xfrm>
          <a:custGeom>
            <a:avLst/>
            <a:gdLst/>
            <a:ahLst/>
            <a:cxnLst/>
            <a:rect l="l" t="t" r="r" b="b"/>
            <a:pathLst>
              <a:path w="723597" h="672945">
                <a:moveTo>
                  <a:pt x="0" y="0"/>
                </a:moveTo>
                <a:lnTo>
                  <a:pt x="723596" y="0"/>
                </a:lnTo>
                <a:lnTo>
                  <a:pt x="723596" y="672945"/>
                </a:lnTo>
                <a:lnTo>
                  <a:pt x="0" y="672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821203" y="2827596"/>
            <a:ext cx="7888593" cy="5869113"/>
          </a:xfrm>
          <a:custGeom>
            <a:avLst/>
            <a:gdLst/>
            <a:ahLst/>
            <a:cxnLst/>
            <a:rect l="l" t="t" r="r" b="b"/>
            <a:pathLst>
              <a:path w="7888593" h="5869113">
                <a:moveTo>
                  <a:pt x="0" y="0"/>
                </a:moveTo>
                <a:lnTo>
                  <a:pt x="7888593" y="0"/>
                </a:lnTo>
                <a:lnTo>
                  <a:pt x="7888593" y="5869113"/>
                </a:lnTo>
                <a:lnTo>
                  <a:pt x="0" y="58691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3418667" y="1166115"/>
            <a:ext cx="12294808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Câu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4 </a:t>
            </a:r>
            <a:r>
              <a:rPr lang="en-US" sz="4099" dirty="0" smtClean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: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Viết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2 – 3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câu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về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nội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dung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tranh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.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Xác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định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vị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ngữ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của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mỗi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câu</a:t>
            </a:r>
            <a:r>
              <a:rPr lang="en-US" sz="4099" dirty="0">
                <a:solidFill>
                  <a:srgbClr val="000000"/>
                </a:solidFill>
                <a:latin typeface="UTM Alexander"/>
                <a:ea typeface="UTM Alexander"/>
                <a:cs typeface="UTM Alexander"/>
                <a:sym typeface="UTM Alexander"/>
              </a:rPr>
              <a:t>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089279" y="2760921"/>
            <a:ext cx="5937512" cy="590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Trả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lời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</a:t>
            </a: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Mọi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người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đang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hăng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hái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làm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việc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 Ai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nấy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đều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bận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rộn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với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công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việc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riêng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mình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Vị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ngữ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:</a:t>
            </a: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đang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hăng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hái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làm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việc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.</a:t>
            </a: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đều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bận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rộn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với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công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việc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riêng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của</a:t>
            </a:r>
            <a:r>
              <a:rPr lang="en-US" sz="3736" dirty="0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 </a:t>
            </a:r>
            <a:r>
              <a:rPr lang="en-US" sz="3736" dirty="0" err="1">
                <a:solidFill>
                  <a:srgbClr val="000000"/>
                </a:solidFill>
                <a:latin typeface="iCielBC OldStyle"/>
                <a:ea typeface="iCielBC OldStyle"/>
                <a:cs typeface="iCielBC OldStyle"/>
                <a:sym typeface="iCielBC OldStyle"/>
              </a:rPr>
              <a:t>mình</a:t>
            </a:r>
            <a:endParaRPr lang="en-US" sz="3736" dirty="0">
              <a:solidFill>
                <a:srgbClr val="000000"/>
              </a:solidFill>
              <a:latin typeface="iCielBC OldStyle"/>
              <a:ea typeface="iCielBC OldStyle"/>
              <a:cs typeface="iCielBC OldStyle"/>
              <a:sym typeface="iCielBC OldStyle"/>
            </a:endParaRPr>
          </a:p>
        </p:txBody>
      </p:sp>
      <p:pic>
        <p:nvPicPr>
          <p:cNvPr id="50" name="cau_4_viet_2_3_cau_ve_noi_dung_tranh_xac_e5c124f6-c0eb-4659-88b1-9d22613a37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00800" y="-490712"/>
            <a:ext cx="406400" cy="406400"/>
          </a:xfrm>
          <a:prstGeom prst="rect">
            <a:avLst/>
          </a:prstGeom>
        </p:spPr>
      </p:pic>
      <p:pic>
        <p:nvPicPr>
          <p:cNvPr id="51" name="Picture 4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-78381" y="4719958"/>
            <a:ext cx="3018757" cy="5292087"/>
          </a:xfrm>
          <a:prstGeom prst="rect">
            <a:avLst/>
          </a:prstGeom>
        </p:spPr>
      </p:pic>
      <p:pic>
        <p:nvPicPr>
          <p:cNvPr id="52" name="vi_du_moi_nguoi_dang_hang_hai_lam_viec_ai_nay_728d9774-f52c-4e3a-8b13-4c1440d2536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06596" y="-71657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32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323718" y="2344034"/>
            <a:ext cx="13640563" cy="5282618"/>
          </a:xfrm>
          <a:custGeom>
            <a:avLst/>
            <a:gdLst/>
            <a:ahLst/>
            <a:cxnLst/>
            <a:rect l="l" t="t" r="r" b="b"/>
            <a:pathLst>
              <a:path w="13640563" h="5282618">
                <a:moveTo>
                  <a:pt x="0" y="0"/>
                </a:moveTo>
                <a:lnTo>
                  <a:pt x="13640564" y="0"/>
                </a:lnTo>
                <a:lnTo>
                  <a:pt x="13640564" y="5282618"/>
                </a:lnTo>
                <a:lnTo>
                  <a:pt x="0" y="5282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576886" y="1310805"/>
            <a:ext cx="1116234" cy="1067398"/>
          </a:xfrm>
          <a:custGeom>
            <a:avLst/>
            <a:gdLst/>
            <a:ahLst/>
            <a:cxnLst/>
            <a:rect l="l" t="t" r="r" b="b"/>
            <a:pathLst>
              <a:path w="1116234" h="1067398">
                <a:moveTo>
                  <a:pt x="0" y="0"/>
                </a:moveTo>
                <a:lnTo>
                  <a:pt x="1116234" y="0"/>
                </a:lnTo>
                <a:lnTo>
                  <a:pt x="1116234" y="1067398"/>
                </a:lnTo>
                <a:lnTo>
                  <a:pt x="0" y="1067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066678" y="1028700"/>
            <a:ext cx="2545454" cy="2115908"/>
          </a:xfrm>
          <a:custGeom>
            <a:avLst/>
            <a:gdLst/>
            <a:ahLst/>
            <a:cxnLst/>
            <a:rect l="l" t="t" r="r" b="b"/>
            <a:pathLst>
              <a:path w="2545454" h="2115908">
                <a:moveTo>
                  <a:pt x="0" y="0"/>
                </a:moveTo>
                <a:lnTo>
                  <a:pt x="2545454" y="0"/>
                </a:lnTo>
                <a:lnTo>
                  <a:pt x="2545454" y="2115908"/>
                </a:lnTo>
                <a:lnTo>
                  <a:pt x="0" y="2115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159575" y="6860601"/>
            <a:ext cx="984425" cy="1084766"/>
          </a:xfrm>
          <a:custGeom>
            <a:avLst/>
            <a:gdLst/>
            <a:ahLst/>
            <a:cxnLst/>
            <a:rect l="l" t="t" r="r" b="b"/>
            <a:pathLst>
              <a:path w="984425" h="1084766">
                <a:moveTo>
                  <a:pt x="0" y="0"/>
                </a:moveTo>
                <a:lnTo>
                  <a:pt x="984425" y="0"/>
                </a:lnTo>
                <a:lnTo>
                  <a:pt x="984425" y="1084766"/>
                </a:lnTo>
                <a:lnTo>
                  <a:pt x="0" y="1084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2897224">
            <a:off x="10021456" y="1028700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9"/>
                </a:lnTo>
                <a:lnTo>
                  <a:pt x="0" y="1065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7" name="video bài phép nhân số có hai chữ số">
            <a:hlinkClick r:id="" action="ppaction://media"/>
            <a:extLst>
              <a:ext uri="{FF2B5EF4-FFF2-40B4-BE49-F238E27FC236}">
                <a16:creationId xmlns:a16="http://schemas.microsoft.com/office/drawing/2014/main" id="{5376A688-7861-C122-D762-73F3A64347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1650"/>
            <a:ext cx="18364200" cy="103298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4" name="cac_ban_that_thong_minh_minh_cam_on_cac_ban_da_f3af897b-6488-4f41-8f51-c0b96ade58d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8587" y="-523849"/>
            <a:ext cx="406400" cy="406400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9148762" y="3745381"/>
            <a:ext cx="3796969" cy="66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6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323718" y="2344034"/>
            <a:ext cx="13640563" cy="5282618"/>
          </a:xfrm>
          <a:custGeom>
            <a:avLst/>
            <a:gdLst/>
            <a:ahLst/>
            <a:cxnLst/>
            <a:rect l="l" t="t" r="r" b="b"/>
            <a:pathLst>
              <a:path w="13640563" h="5282618">
                <a:moveTo>
                  <a:pt x="0" y="0"/>
                </a:moveTo>
                <a:lnTo>
                  <a:pt x="13640564" y="0"/>
                </a:lnTo>
                <a:lnTo>
                  <a:pt x="13640564" y="5282618"/>
                </a:lnTo>
                <a:lnTo>
                  <a:pt x="0" y="5282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576886" y="1310805"/>
            <a:ext cx="1116234" cy="1067398"/>
          </a:xfrm>
          <a:custGeom>
            <a:avLst/>
            <a:gdLst/>
            <a:ahLst/>
            <a:cxnLst/>
            <a:rect l="l" t="t" r="r" b="b"/>
            <a:pathLst>
              <a:path w="1116234" h="1067398">
                <a:moveTo>
                  <a:pt x="0" y="0"/>
                </a:moveTo>
                <a:lnTo>
                  <a:pt x="1116234" y="0"/>
                </a:lnTo>
                <a:lnTo>
                  <a:pt x="1116234" y="1067398"/>
                </a:lnTo>
                <a:lnTo>
                  <a:pt x="0" y="1067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066678" y="1028700"/>
            <a:ext cx="2545454" cy="2115908"/>
          </a:xfrm>
          <a:custGeom>
            <a:avLst/>
            <a:gdLst/>
            <a:ahLst/>
            <a:cxnLst/>
            <a:rect l="l" t="t" r="r" b="b"/>
            <a:pathLst>
              <a:path w="2545454" h="2115908">
                <a:moveTo>
                  <a:pt x="0" y="0"/>
                </a:moveTo>
                <a:lnTo>
                  <a:pt x="2545454" y="0"/>
                </a:lnTo>
                <a:lnTo>
                  <a:pt x="2545454" y="2115908"/>
                </a:lnTo>
                <a:lnTo>
                  <a:pt x="0" y="2115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159575" y="6860601"/>
            <a:ext cx="984425" cy="1084766"/>
          </a:xfrm>
          <a:custGeom>
            <a:avLst/>
            <a:gdLst/>
            <a:ahLst/>
            <a:cxnLst/>
            <a:rect l="l" t="t" r="r" b="b"/>
            <a:pathLst>
              <a:path w="984425" h="1084766">
                <a:moveTo>
                  <a:pt x="0" y="0"/>
                </a:moveTo>
                <a:lnTo>
                  <a:pt x="984425" y="0"/>
                </a:lnTo>
                <a:lnTo>
                  <a:pt x="984425" y="1084766"/>
                </a:lnTo>
                <a:lnTo>
                  <a:pt x="0" y="10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2897224">
            <a:off x="10021456" y="1028700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9"/>
                </a:lnTo>
                <a:lnTo>
                  <a:pt x="0" y="1065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842150" y="4602317"/>
            <a:ext cx="5368996" cy="5268327"/>
          </a:xfrm>
          <a:custGeom>
            <a:avLst/>
            <a:gdLst/>
            <a:ahLst/>
            <a:cxnLst/>
            <a:rect l="l" t="t" r="r" b="b"/>
            <a:pathLst>
              <a:path w="5368996" h="5268327">
                <a:moveTo>
                  <a:pt x="0" y="0"/>
                </a:moveTo>
                <a:lnTo>
                  <a:pt x="5368996" y="0"/>
                </a:lnTo>
                <a:lnTo>
                  <a:pt x="5368996" y="5268328"/>
                </a:lnTo>
                <a:lnTo>
                  <a:pt x="0" y="52683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3590214" y="2468082"/>
            <a:ext cx="11720378" cy="417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9"/>
              </a:lnSpc>
            </a:pPr>
            <a:r>
              <a:rPr lang="en-US" sz="12999" dirty="0">
                <a:solidFill>
                  <a:srgbClr val="000000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THANKS FOR</a:t>
            </a:r>
          </a:p>
          <a:p>
            <a:pPr algn="ctr">
              <a:lnSpc>
                <a:spcPts val="16639"/>
              </a:lnSpc>
            </a:pPr>
            <a:r>
              <a:rPr lang="en-US" sz="12999" dirty="0">
                <a:solidFill>
                  <a:srgbClr val="000000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WATCHING</a:t>
            </a:r>
          </a:p>
        </p:txBody>
      </p:sp>
      <p:sp>
        <p:nvSpPr>
          <p:cNvPr id="46" name="Freeform 46"/>
          <p:cNvSpPr/>
          <p:nvPr/>
        </p:nvSpPr>
        <p:spPr>
          <a:xfrm flipH="1">
            <a:off x="14444657" y="1982490"/>
            <a:ext cx="3039249" cy="7527551"/>
          </a:xfrm>
          <a:custGeom>
            <a:avLst/>
            <a:gdLst/>
            <a:ahLst/>
            <a:cxnLst/>
            <a:rect l="l" t="t" r="r" b="b"/>
            <a:pathLst>
              <a:path w="3039249" h="7527551">
                <a:moveTo>
                  <a:pt x="3039249" y="0"/>
                </a:moveTo>
                <a:lnTo>
                  <a:pt x="0" y="0"/>
                </a:lnTo>
                <a:lnTo>
                  <a:pt x="0" y="7527551"/>
                </a:lnTo>
                <a:lnTo>
                  <a:pt x="3039249" y="7527551"/>
                </a:lnTo>
                <a:lnTo>
                  <a:pt x="30392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76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805135" y="1983880"/>
            <a:ext cx="12919176" cy="5003245"/>
          </a:xfrm>
          <a:custGeom>
            <a:avLst/>
            <a:gdLst/>
            <a:ahLst/>
            <a:cxnLst/>
            <a:rect l="l" t="t" r="r" b="b"/>
            <a:pathLst>
              <a:path w="12919176" h="5003245">
                <a:moveTo>
                  <a:pt x="0" y="0"/>
                </a:moveTo>
                <a:lnTo>
                  <a:pt x="12919176" y="0"/>
                </a:lnTo>
                <a:lnTo>
                  <a:pt x="12919176" y="5003244"/>
                </a:lnTo>
                <a:lnTo>
                  <a:pt x="0" y="500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447737" y="1652055"/>
            <a:ext cx="1622691" cy="1551698"/>
          </a:xfrm>
          <a:custGeom>
            <a:avLst/>
            <a:gdLst/>
            <a:ahLst/>
            <a:cxnLst/>
            <a:rect l="l" t="t" r="r" b="b"/>
            <a:pathLst>
              <a:path w="1622691" h="1551698">
                <a:moveTo>
                  <a:pt x="0" y="0"/>
                </a:moveTo>
                <a:lnTo>
                  <a:pt x="1622692" y="0"/>
                </a:lnTo>
                <a:lnTo>
                  <a:pt x="1622692" y="1551698"/>
                </a:lnTo>
                <a:lnTo>
                  <a:pt x="0" y="1551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493679" y="6196191"/>
            <a:ext cx="1657513" cy="1377807"/>
          </a:xfrm>
          <a:custGeom>
            <a:avLst/>
            <a:gdLst/>
            <a:ahLst/>
            <a:cxnLst/>
            <a:rect l="l" t="t" r="r" b="b"/>
            <a:pathLst>
              <a:path w="1657513" h="1377807">
                <a:moveTo>
                  <a:pt x="0" y="0"/>
                </a:moveTo>
                <a:lnTo>
                  <a:pt x="1657512" y="0"/>
                </a:lnTo>
                <a:lnTo>
                  <a:pt x="1657512" y="1377808"/>
                </a:lnTo>
                <a:lnTo>
                  <a:pt x="0" y="1377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275447" y="7518274"/>
            <a:ext cx="3361402" cy="3704024"/>
          </a:xfrm>
          <a:custGeom>
            <a:avLst/>
            <a:gdLst/>
            <a:ahLst/>
            <a:cxnLst/>
            <a:rect l="l" t="t" r="r" b="b"/>
            <a:pathLst>
              <a:path w="3361402" h="3704024">
                <a:moveTo>
                  <a:pt x="0" y="0"/>
                </a:moveTo>
                <a:lnTo>
                  <a:pt x="3361402" y="0"/>
                </a:lnTo>
                <a:lnTo>
                  <a:pt x="3361402" y="3704025"/>
                </a:lnTo>
                <a:lnTo>
                  <a:pt x="0" y="3704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098759" y="1450941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8"/>
                </a:lnTo>
                <a:lnTo>
                  <a:pt x="0" y="1065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098759" y="8133998"/>
            <a:ext cx="1600074" cy="1238057"/>
          </a:xfrm>
          <a:custGeom>
            <a:avLst/>
            <a:gdLst/>
            <a:ahLst/>
            <a:cxnLst/>
            <a:rect l="l" t="t" r="r" b="b"/>
            <a:pathLst>
              <a:path w="1600074" h="1238057">
                <a:moveTo>
                  <a:pt x="0" y="0"/>
                </a:moveTo>
                <a:lnTo>
                  <a:pt x="1600074" y="0"/>
                </a:lnTo>
                <a:lnTo>
                  <a:pt x="1600074" y="1238057"/>
                </a:lnTo>
                <a:lnTo>
                  <a:pt x="0" y="1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467337" y="123968"/>
            <a:ext cx="2977623" cy="2303936"/>
          </a:xfrm>
          <a:custGeom>
            <a:avLst/>
            <a:gdLst/>
            <a:ahLst/>
            <a:cxnLst/>
            <a:rect l="l" t="t" r="r" b="b"/>
            <a:pathLst>
              <a:path w="2977623" h="2303936">
                <a:moveTo>
                  <a:pt x="0" y="0"/>
                </a:moveTo>
                <a:lnTo>
                  <a:pt x="2977622" y="0"/>
                </a:lnTo>
                <a:lnTo>
                  <a:pt x="2977622" y="2303936"/>
                </a:lnTo>
                <a:lnTo>
                  <a:pt x="0" y="2303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1439067" y="3332347"/>
            <a:ext cx="7262724" cy="6545530"/>
          </a:xfrm>
          <a:custGeom>
            <a:avLst/>
            <a:gdLst/>
            <a:ahLst/>
            <a:cxnLst/>
            <a:rect l="l" t="t" r="r" b="b"/>
            <a:pathLst>
              <a:path w="7262724" h="6545530">
                <a:moveTo>
                  <a:pt x="0" y="0"/>
                </a:moveTo>
                <a:lnTo>
                  <a:pt x="7262724" y="0"/>
                </a:lnTo>
                <a:lnTo>
                  <a:pt x="7262724" y="6545530"/>
                </a:lnTo>
                <a:lnTo>
                  <a:pt x="0" y="6545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032975" y="3203753"/>
            <a:ext cx="4423780" cy="6481729"/>
          </a:xfrm>
          <a:custGeom>
            <a:avLst/>
            <a:gdLst/>
            <a:ahLst/>
            <a:cxnLst/>
            <a:rect l="l" t="t" r="r" b="b"/>
            <a:pathLst>
              <a:path w="4423780" h="6481729">
                <a:moveTo>
                  <a:pt x="0" y="0"/>
                </a:moveTo>
                <a:lnTo>
                  <a:pt x="4423780" y="0"/>
                </a:lnTo>
                <a:lnTo>
                  <a:pt x="4423780" y="6481729"/>
                </a:lnTo>
                <a:lnTo>
                  <a:pt x="0" y="64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4840263" y="3056122"/>
            <a:ext cx="8848922" cy="314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3"/>
              </a:lnSpc>
            </a:pPr>
            <a:r>
              <a:rPr lang="en-US" sz="8194" dirty="0">
                <a:solidFill>
                  <a:srgbClr val="004AAD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LUYỆN TẬP </a:t>
            </a:r>
          </a:p>
          <a:p>
            <a:pPr algn="ctr">
              <a:lnSpc>
                <a:spcPts val="12783"/>
              </a:lnSpc>
            </a:pPr>
            <a:r>
              <a:rPr lang="en-US" sz="8194" dirty="0">
                <a:solidFill>
                  <a:srgbClr val="FF3131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VỀ VỊ NGỮ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840263" y="1881501"/>
            <a:ext cx="9090368" cy="114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b="1" dirty="0" err="1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Luyện</a:t>
            </a:r>
            <a:r>
              <a:rPr lang="en-US" sz="6599" b="1" dirty="0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 </a:t>
            </a:r>
            <a:r>
              <a:rPr lang="en-US" sz="6599" b="1" dirty="0" err="1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từ</a:t>
            </a:r>
            <a:r>
              <a:rPr lang="en-US" sz="6599" b="1" dirty="0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 </a:t>
            </a:r>
            <a:r>
              <a:rPr lang="en-US" sz="6599" b="1" dirty="0" err="1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và</a:t>
            </a:r>
            <a:r>
              <a:rPr lang="en-US" sz="6599" b="1" dirty="0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 </a:t>
            </a:r>
            <a:r>
              <a:rPr lang="en-US" sz="6599" b="1" dirty="0" err="1">
                <a:solidFill>
                  <a:srgbClr val="000000"/>
                </a:solidFill>
                <a:latin typeface="UTM Americana Bold"/>
                <a:ea typeface="UTM Americana Bold"/>
                <a:cs typeface="UTM Americana Bold"/>
                <a:sym typeface="UTM Americana Bold"/>
              </a:rPr>
              <a:t>câu</a:t>
            </a:r>
            <a:endParaRPr lang="en-US" sz="6599" b="1" dirty="0">
              <a:solidFill>
                <a:srgbClr val="000000"/>
              </a:solidFill>
              <a:latin typeface="UTM Americana Bold"/>
              <a:ea typeface="UTM Americana Bold"/>
              <a:cs typeface="UTM Americana Bold"/>
              <a:sym typeface="UTM Americana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3032280" y="1242315"/>
            <a:ext cx="13770268" cy="4656854"/>
          </a:xfrm>
          <a:custGeom>
            <a:avLst/>
            <a:gdLst/>
            <a:ahLst/>
            <a:cxnLst/>
            <a:rect l="l" t="t" r="r" b="b"/>
            <a:pathLst>
              <a:path w="13770268" h="4656854">
                <a:moveTo>
                  <a:pt x="0" y="0"/>
                </a:moveTo>
                <a:lnTo>
                  <a:pt x="13770268" y="0"/>
                </a:lnTo>
                <a:lnTo>
                  <a:pt x="13770268" y="4656854"/>
                </a:lnTo>
                <a:lnTo>
                  <a:pt x="0" y="465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2645893" y="1242315"/>
            <a:ext cx="772774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052980" y="-376585"/>
            <a:ext cx="2412640" cy="2307087"/>
          </a:xfrm>
          <a:custGeom>
            <a:avLst/>
            <a:gdLst/>
            <a:ahLst/>
            <a:cxnLst/>
            <a:rect l="l" t="t" r="r" b="b"/>
            <a:pathLst>
              <a:path w="2412640" h="2307087">
                <a:moveTo>
                  <a:pt x="0" y="0"/>
                </a:moveTo>
                <a:lnTo>
                  <a:pt x="2412640" y="0"/>
                </a:lnTo>
                <a:lnTo>
                  <a:pt x="2412640" y="2307087"/>
                </a:lnTo>
                <a:lnTo>
                  <a:pt x="0" y="23070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459263" y="9048943"/>
            <a:ext cx="1600074" cy="1238057"/>
          </a:xfrm>
          <a:custGeom>
            <a:avLst/>
            <a:gdLst/>
            <a:ahLst/>
            <a:cxnLst/>
            <a:rect l="l" t="t" r="r" b="b"/>
            <a:pathLst>
              <a:path w="1600074" h="1238057">
                <a:moveTo>
                  <a:pt x="0" y="0"/>
                </a:moveTo>
                <a:lnTo>
                  <a:pt x="1600074" y="0"/>
                </a:lnTo>
                <a:lnTo>
                  <a:pt x="1600074" y="1238057"/>
                </a:lnTo>
                <a:lnTo>
                  <a:pt x="0" y="1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5584318">
            <a:off x="5218989" y="7325765"/>
            <a:ext cx="1080626" cy="2744448"/>
          </a:xfrm>
          <a:custGeom>
            <a:avLst/>
            <a:gdLst/>
            <a:ahLst/>
            <a:cxnLst/>
            <a:rect l="l" t="t" r="r" b="b"/>
            <a:pathLst>
              <a:path w="1080626" h="2744448">
                <a:moveTo>
                  <a:pt x="0" y="0"/>
                </a:moveTo>
                <a:lnTo>
                  <a:pt x="1080627" y="0"/>
                </a:lnTo>
                <a:lnTo>
                  <a:pt x="1080627" y="2744448"/>
                </a:lnTo>
                <a:lnTo>
                  <a:pt x="0" y="274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765565" y="4728757"/>
            <a:ext cx="8226035" cy="4939213"/>
          </a:xfrm>
          <a:custGeom>
            <a:avLst/>
            <a:gdLst/>
            <a:ahLst/>
            <a:cxnLst/>
            <a:rect l="l" t="t" r="r" b="b"/>
            <a:pathLst>
              <a:path w="9641149" h="5386992">
                <a:moveTo>
                  <a:pt x="0" y="0"/>
                </a:moveTo>
                <a:lnTo>
                  <a:pt x="9641149" y="0"/>
                </a:lnTo>
                <a:lnTo>
                  <a:pt x="9641149" y="5386992"/>
                </a:lnTo>
                <a:lnTo>
                  <a:pt x="0" y="5386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909974" y="4500101"/>
            <a:ext cx="5272741" cy="5468435"/>
          </a:xfrm>
          <a:custGeom>
            <a:avLst/>
            <a:gdLst/>
            <a:ahLst/>
            <a:cxnLst/>
            <a:rect l="l" t="t" r="r" b="b"/>
            <a:pathLst>
              <a:path w="6010629" h="5687558">
                <a:moveTo>
                  <a:pt x="0" y="0"/>
                </a:moveTo>
                <a:lnTo>
                  <a:pt x="6010629" y="0"/>
                </a:lnTo>
                <a:lnTo>
                  <a:pt x="6010629" y="5687558"/>
                </a:lnTo>
                <a:lnTo>
                  <a:pt x="0" y="5687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5662724" y="2435327"/>
            <a:ext cx="9420819" cy="129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4"/>
              </a:lnSpc>
            </a:pPr>
            <a:r>
              <a:rPr lang="en-US" sz="11872" dirty="0" err="1">
                <a:solidFill>
                  <a:srgbClr val="5E17EB"/>
                </a:solidFill>
                <a:latin typeface="UTM Ambrose"/>
                <a:ea typeface="UTM Ambrose"/>
                <a:cs typeface="UTM Ambrose"/>
                <a:sym typeface="UTM Ambrose"/>
              </a:rPr>
              <a:t>K</a:t>
            </a:r>
            <a:r>
              <a:rPr lang="en-US" sz="11872" dirty="0" err="1">
                <a:solidFill>
                  <a:srgbClr val="00BF63"/>
                </a:solidFill>
                <a:latin typeface="UTM Ambrose"/>
                <a:ea typeface="UTM Ambrose"/>
                <a:cs typeface="UTM Ambrose"/>
                <a:sym typeface="UTM Ambrose"/>
              </a:rPr>
              <a:t>h</a:t>
            </a:r>
            <a:r>
              <a:rPr lang="en-US" sz="11872" dirty="0" err="1">
                <a:solidFill>
                  <a:srgbClr val="FF914D"/>
                </a:solidFill>
                <a:latin typeface="UTM Ambrose"/>
                <a:ea typeface="UTM Ambrose"/>
                <a:cs typeface="UTM Ambrose"/>
                <a:sym typeface="UTM Ambrose"/>
              </a:rPr>
              <a:t>ở</a:t>
            </a:r>
            <a:r>
              <a:rPr lang="en-US" sz="11872" dirty="0" err="1">
                <a:solidFill>
                  <a:srgbClr val="FF3131"/>
                </a:solidFill>
                <a:latin typeface="UTM Ambrose"/>
                <a:ea typeface="UTM Ambrose"/>
                <a:cs typeface="UTM Ambrose"/>
                <a:sym typeface="UTM Ambrose"/>
              </a:rPr>
              <a:t>i</a:t>
            </a:r>
            <a:r>
              <a:rPr lang="en-US" sz="11872" dirty="0">
                <a:solidFill>
                  <a:srgbClr val="000000"/>
                </a:solidFill>
                <a:latin typeface="UTM Ambrose"/>
                <a:ea typeface="UTM Ambrose"/>
                <a:cs typeface="UTM Ambrose"/>
                <a:sym typeface="UTM Ambrose"/>
              </a:rPr>
              <a:t> </a:t>
            </a:r>
            <a:r>
              <a:rPr lang="en-US" sz="11872" dirty="0" err="1">
                <a:solidFill>
                  <a:srgbClr val="004AAD"/>
                </a:solidFill>
                <a:latin typeface="UTM Ambrose"/>
                <a:ea typeface="UTM Ambrose"/>
                <a:cs typeface="UTM Ambrose"/>
                <a:sym typeface="UTM Ambrose"/>
              </a:rPr>
              <a:t>đ</a:t>
            </a:r>
            <a:r>
              <a:rPr lang="en-US" sz="11872" dirty="0" err="1">
                <a:solidFill>
                  <a:srgbClr val="FF914D"/>
                </a:solidFill>
                <a:latin typeface="UTM Ambrose"/>
                <a:ea typeface="UTM Ambrose"/>
                <a:cs typeface="UTM Ambrose"/>
                <a:sym typeface="UTM Ambrose"/>
              </a:rPr>
              <a:t>ộ</a:t>
            </a:r>
            <a:r>
              <a:rPr lang="en-US" sz="11872" dirty="0" err="1">
                <a:solidFill>
                  <a:srgbClr val="FF3131"/>
                </a:solidFill>
                <a:latin typeface="UTM Ambrose"/>
                <a:ea typeface="UTM Ambrose"/>
                <a:cs typeface="UTM Ambrose"/>
                <a:sym typeface="UTM Ambrose"/>
              </a:rPr>
              <a:t>n</a:t>
            </a:r>
            <a:r>
              <a:rPr lang="en-US" sz="11872" dirty="0" err="1">
                <a:solidFill>
                  <a:srgbClr val="5E17EB"/>
                </a:solidFill>
                <a:latin typeface="UTM Ambrose"/>
                <a:ea typeface="UTM Ambrose"/>
                <a:cs typeface="UTM Ambrose"/>
                <a:sym typeface="UTM Ambrose"/>
              </a:rPr>
              <a:t>g</a:t>
            </a:r>
            <a:endParaRPr lang="en-US" sz="11872" dirty="0">
              <a:solidFill>
                <a:srgbClr val="5E17EB"/>
              </a:solidFill>
              <a:latin typeface="UTM Ambrose"/>
              <a:ea typeface="UTM Ambrose"/>
              <a:cs typeface="UTM Ambrose"/>
              <a:sym typeface="UTM Ambrose"/>
            </a:endParaRPr>
          </a:p>
        </p:txBody>
      </p:sp>
      <p:pic>
        <p:nvPicPr>
          <p:cNvPr id="47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95094" y="3484842"/>
            <a:ext cx="3589620" cy="6265518"/>
          </a:xfrm>
          <a:prstGeom prst="rect">
            <a:avLst/>
          </a:prstGeom>
        </p:spPr>
      </p:pic>
      <p:pic>
        <p:nvPicPr>
          <p:cNvPr id="48" name="xin_chao_cac_ban_lop_4a3_truong_tieu_hoc_tam_876404a2-6c34-4fff-b06f-5842012398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9424" y="-71800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0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60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81" y="972386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441721" y="3242913"/>
            <a:ext cx="14911644" cy="5042847"/>
          </a:xfrm>
          <a:custGeom>
            <a:avLst/>
            <a:gdLst/>
            <a:ahLst/>
            <a:cxnLst/>
            <a:rect l="l" t="t" r="r" b="b"/>
            <a:pathLst>
              <a:path w="14911644" h="5042847">
                <a:moveTo>
                  <a:pt x="0" y="0"/>
                </a:moveTo>
                <a:lnTo>
                  <a:pt x="14911644" y="0"/>
                </a:lnTo>
                <a:lnTo>
                  <a:pt x="14911644" y="5042846"/>
                </a:lnTo>
                <a:lnTo>
                  <a:pt x="0" y="5042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909454" y="1801742"/>
            <a:ext cx="2349846" cy="2247041"/>
          </a:xfrm>
          <a:custGeom>
            <a:avLst/>
            <a:gdLst/>
            <a:ahLst/>
            <a:cxnLst/>
            <a:rect l="l" t="t" r="r" b="b"/>
            <a:pathLst>
              <a:path w="2349846" h="2247040">
                <a:moveTo>
                  <a:pt x="0" y="0"/>
                </a:moveTo>
                <a:lnTo>
                  <a:pt x="2349846" y="0"/>
                </a:lnTo>
                <a:lnTo>
                  <a:pt x="2349846" y="2247040"/>
                </a:lnTo>
                <a:lnTo>
                  <a:pt x="0" y="2247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645894" y="1242315"/>
            <a:ext cx="772775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5" name="Freeform 45">
            <a:hlinkClick r:id="rId8" action="ppaction://hlinksldjump"/>
          </p:cNvPr>
          <p:cNvSpPr/>
          <p:nvPr/>
        </p:nvSpPr>
        <p:spPr>
          <a:xfrm>
            <a:off x="8849254" y="565879"/>
            <a:ext cx="4104407" cy="5082380"/>
          </a:xfrm>
          <a:custGeom>
            <a:avLst/>
            <a:gdLst/>
            <a:ahLst/>
            <a:cxnLst/>
            <a:rect l="l" t="t" r="r" b="b"/>
            <a:pathLst>
              <a:path w="3141705" h="4114800">
                <a:moveTo>
                  <a:pt x="0" y="0"/>
                </a:moveTo>
                <a:lnTo>
                  <a:pt x="3141705" y="0"/>
                </a:lnTo>
                <a:lnTo>
                  <a:pt x="3141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759490" y="1627710"/>
            <a:ext cx="2903663" cy="3116622"/>
          </a:xfrm>
          <a:custGeom>
            <a:avLst/>
            <a:gdLst/>
            <a:ahLst/>
            <a:cxnLst/>
            <a:rect l="l" t="t" r="r" b="b"/>
            <a:pathLst>
              <a:path w="2748484" h="2931716">
                <a:moveTo>
                  <a:pt x="0" y="0"/>
                </a:moveTo>
                <a:lnTo>
                  <a:pt x="2748484" y="0"/>
                </a:lnTo>
                <a:lnTo>
                  <a:pt x="2748484" y="2931716"/>
                </a:lnTo>
                <a:lnTo>
                  <a:pt x="0" y="2931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>
            <a:off x="6982766" y="4535164"/>
            <a:ext cx="4882529" cy="5456595"/>
          </a:xfrm>
          <a:custGeom>
            <a:avLst/>
            <a:gdLst/>
            <a:ahLst/>
            <a:cxnLst/>
            <a:rect l="l" t="t" r="r" b="b"/>
            <a:pathLst>
              <a:path w="3259393" h="3561953">
                <a:moveTo>
                  <a:pt x="0" y="0"/>
                </a:moveTo>
                <a:lnTo>
                  <a:pt x="3259393" y="0"/>
                </a:lnTo>
                <a:lnTo>
                  <a:pt x="3259393" y="3561953"/>
                </a:lnTo>
                <a:lnTo>
                  <a:pt x="0" y="3561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6596458" y="5688053"/>
            <a:ext cx="4730480" cy="4241091"/>
          </a:xfrm>
          <a:custGeom>
            <a:avLst/>
            <a:gdLst/>
            <a:ahLst/>
            <a:cxnLst/>
            <a:rect l="l" t="t" r="r" b="b"/>
            <a:pathLst>
              <a:path w="2999454" h="2858855">
                <a:moveTo>
                  <a:pt x="0" y="0"/>
                </a:moveTo>
                <a:lnTo>
                  <a:pt x="2999455" y="0"/>
                </a:lnTo>
                <a:lnTo>
                  <a:pt x="2999455" y="2858855"/>
                </a:lnTo>
                <a:lnTo>
                  <a:pt x="0" y="2858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1" name="Freeform 44">
            <a:hlinkClick r:id="rId14" action="ppaction://hlinksldjump"/>
          </p:cNvPr>
          <p:cNvSpPr/>
          <p:nvPr/>
        </p:nvSpPr>
        <p:spPr>
          <a:xfrm>
            <a:off x="3841642" y="487639"/>
            <a:ext cx="4288433" cy="4822772"/>
          </a:xfrm>
          <a:custGeom>
            <a:avLst/>
            <a:gdLst/>
            <a:ahLst/>
            <a:cxnLst/>
            <a:rect l="l" t="t" r="r" b="b"/>
            <a:pathLst>
              <a:path w="3069797" h="3724016">
                <a:moveTo>
                  <a:pt x="0" y="0"/>
                </a:moveTo>
                <a:lnTo>
                  <a:pt x="3069798" y="0"/>
                </a:lnTo>
                <a:lnTo>
                  <a:pt x="3069798" y="3724016"/>
                </a:lnTo>
                <a:lnTo>
                  <a:pt x="0" y="37240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1" y="-1846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5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8499094" y="7170952"/>
            <a:ext cx="1849871" cy="1886520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0"/>
          <p:cNvSpPr/>
          <p:nvPr/>
        </p:nvSpPr>
        <p:spPr>
          <a:xfrm>
            <a:off x="10065926" y="3231413"/>
            <a:ext cx="1691915" cy="163473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                  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49"/>
          <p:cNvSpPr/>
          <p:nvPr/>
        </p:nvSpPr>
        <p:spPr>
          <a:xfrm>
            <a:off x="5502602" y="3078551"/>
            <a:ext cx="1297056" cy="16181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44" name="cac_ban_cung_giup_minh_mo_hop_qua_duoi_day_bang_6fb7b276-2a0f-4d5e-987f-966755e5eb5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393258" y="-678211"/>
            <a:ext cx="406400" cy="406400"/>
          </a:xfrm>
          <a:prstGeom prst="rect">
            <a:avLst/>
          </a:prstGeom>
        </p:spPr>
      </p:pic>
      <p:pic>
        <p:nvPicPr>
          <p:cNvPr id="57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4698380" y="4060283"/>
            <a:ext cx="3589620" cy="62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1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60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81" y="972386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645894" y="1242315"/>
            <a:ext cx="772775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178512" y="1658563"/>
            <a:ext cx="12189825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Câu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1</a:t>
            </a:r>
            <a:r>
              <a:rPr lang="en-US" sz="5487" dirty="0" smtClean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:</a:t>
            </a:r>
            <a:r>
              <a:rPr lang="vi-VN" sz="5487" dirty="0" smtClean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Mỗi câu hoàn chỉnh gồm mấy thành phần ?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2626844" y="4270139"/>
            <a:ext cx="6110813" cy="1691817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5"/>
                </a:lnTo>
                <a:lnTo>
                  <a:pt x="0" y="1370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489667" y="4387537"/>
            <a:ext cx="6097289" cy="1574420"/>
          </a:xfrm>
          <a:custGeom>
            <a:avLst/>
            <a:gdLst/>
            <a:ahLst/>
            <a:cxnLst/>
            <a:rect l="l" t="t" r="r" b="b"/>
            <a:pathLst>
              <a:path w="6097289" h="1367641">
                <a:moveTo>
                  <a:pt x="0" y="0"/>
                </a:moveTo>
                <a:lnTo>
                  <a:pt x="6097288" y="0"/>
                </a:lnTo>
                <a:lnTo>
                  <a:pt x="6097288" y="1367641"/>
                </a:lnTo>
                <a:lnTo>
                  <a:pt x="0" y="136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663959" y="6322559"/>
            <a:ext cx="6110813" cy="1815680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5"/>
                </a:lnTo>
                <a:lnTo>
                  <a:pt x="0" y="1370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489667" y="6374630"/>
            <a:ext cx="6097289" cy="1867440"/>
          </a:xfrm>
          <a:custGeom>
            <a:avLst/>
            <a:gdLst/>
            <a:ahLst/>
            <a:cxnLst/>
            <a:rect l="l" t="t" r="r" b="b"/>
            <a:pathLst>
              <a:path w="6097289" h="1367641">
                <a:moveTo>
                  <a:pt x="0" y="0"/>
                </a:moveTo>
                <a:lnTo>
                  <a:pt x="6097288" y="0"/>
                </a:lnTo>
                <a:lnTo>
                  <a:pt x="6097288" y="1367641"/>
                </a:lnTo>
                <a:lnTo>
                  <a:pt x="0" y="136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3178512" y="4531273"/>
            <a:ext cx="5265006" cy="80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A.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1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4191662" y="6564739"/>
            <a:ext cx="3608807" cy="80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2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0487534" y="4531273"/>
            <a:ext cx="3964143" cy="80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B.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3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0487534" y="6634245"/>
            <a:ext cx="3055406" cy="80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 smtClean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D.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4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9" name="Freeform 49">
            <a:hlinkClick r:id="rId11" action="ppaction://hlinksldjump"/>
          </p:cNvPr>
          <p:cNvSpPr/>
          <p:nvPr/>
        </p:nvSpPr>
        <p:spPr>
          <a:xfrm>
            <a:off x="8055869" y="7058450"/>
            <a:ext cx="2176265" cy="2640060"/>
          </a:xfrm>
          <a:custGeom>
            <a:avLst/>
            <a:gdLst/>
            <a:ahLst/>
            <a:cxnLst/>
            <a:rect l="l" t="t" r="r" b="b"/>
            <a:pathLst>
              <a:path w="2176265" h="2640060">
                <a:moveTo>
                  <a:pt x="0" y="0"/>
                </a:moveTo>
                <a:lnTo>
                  <a:pt x="2176266" y="0"/>
                </a:lnTo>
                <a:lnTo>
                  <a:pt x="2176266" y="2640059"/>
                </a:lnTo>
                <a:lnTo>
                  <a:pt x="0" y="2640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50" name="2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86469" y="420013"/>
            <a:ext cx="541868" cy="541868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93485" y="444196"/>
            <a:ext cx="1130954" cy="11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0" grpId="0"/>
      <p:bldP spid="45" grpId="0"/>
      <p:bldP spid="45" grpId="1"/>
      <p:bldP spid="46" grpId="0"/>
      <p:bldP spid="47" grpId="0"/>
      <p:bldP spid="47" grpId="1"/>
      <p:bldP spid="48" grpId="0"/>
      <p:bldP spid="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60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81" y="972386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645894" y="1242315"/>
            <a:ext cx="772775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178512" y="1658563"/>
            <a:ext cx="12189825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Câu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vi-VN" sz="5487" dirty="0" smtClean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2</a:t>
            </a:r>
            <a:r>
              <a:rPr lang="en-US" sz="5487" dirty="0" smtClean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: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Trong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câu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"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Trời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hôm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nay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rất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đẹp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.",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vị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ngữ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là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:</a:t>
            </a:r>
          </a:p>
        </p:txBody>
      </p:sp>
      <p:sp>
        <p:nvSpPr>
          <p:cNvPr id="41" name="Freeform 41"/>
          <p:cNvSpPr/>
          <p:nvPr/>
        </p:nvSpPr>
        <p:spPr>
          <a:xfrm>
            <a:off x="2626844" y="4270139"/>
            <a:ext cx="6110813" cy="1691817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5"/>
                </a:lnTo>
                <a:lnTo>
                  <a:pt x="0" y="1370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489667" y="4387537"/>
            <a:ext cx="6097289" cy="1574420"/>
          </a:xfrm>
          <a:custGeom>
            <a:avLst/>
            <a:gdLst/>
            <a:ahLst/>
            <a:cxnLst/>
            <a:rect l="l" t="t" r="r" b="b"/>
            <a:pathLst>
              <a:path w="6097289" h="1367641">
                <a:moveTo>
                  <a:pt x="0" y="0"/>
                </a:moveTo>
                <a:lnTo>
                  <a:pt x="6097288" y="0"/>
                </a:lnTo>
                <a:lnTo>
                  <a:pt x="6097288" y="1367641"/>
                </a:lnTo>
                <a:lnTo>
                  <a:pt x="0" y="136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663959" y="6322559"/>
            <a:ext cx="6110813" cy="1815680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5"/>
                </a:lnTo>
                <a:lnTo>
                  <a:pt x="0" y="1370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489667" y="6374630"/>
            <a:ext cx="6097289" cy="1867440"/>
          </a:xfrm>
          <a:custGeom>
            <a:avLst/>
            <a:gdLst/>
            <a:ahLst/>
            <a:cxnLst/>
            <a:rect l="l" t="t" r="r" b="b"/>
            <a:pathLst>
              <a:path w="6097289" h="1367641">
                <a:moveTo>
                  <a:pt x="0" y="0"/>
                </a:moveTo>
                <a:lnTo>
                  <a:pt x="6097288" y="0"/>
                </a:lnTo>
                <a:lnTo>
                  <a:pt x="6097288" y="1367641"/>
                </a:lnTo>
                <a:lnTo>
                  <a:pt x="0" y="136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3178512" y="4531273"/>
            <a:ext cx="526500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A.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Trời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</a:t>
            </a:r>
            <a:r>
              <a:rPr lang="en-US" sz="5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hôm</a:t>
            </a: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nay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191662" y="6564739"/>
            <a:ext cx="3608807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rất đẹp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0487534" y="4531273"/>
            <a:ext cx="396414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B.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hôm nay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0487534" y="6634245"/>
            <a:ext cx="305540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D.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Trời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9" name="Freeform 49">
            <a:hlinkClick r:id="rId11" action="ppaction://hlinksldjump"/>
          </p:cNvPr>
          <p:cNvSpPr/>
          <p:nvPr/>
        </p:nvSpPr>
        <p:spPr>
          <a:xfrm>
            <a:off x="8055869" y="7058450"/>
            <a:ext cx="2176265" cy="2640060"/>
          </a:xfrm>
          <a:custGeom>
            <a:avLst/>
            <a:gdLst/>
            <a:ahLst/>
            <a:cxnLst/>
            <a:rect l="l" t="t" r="r" b="b"/>
            <a:pathLst>
              <a:path w="2176265" h="2640060">
                <a:moveTo>
                  <a:pt x="0" y="0"/>
                </a:moveTo>
                <a:lnTo>
                  <a:pt x="2176266" y="0"/>
                </a:lnTo>
                <a:lnTo>
                  <a:pt x="2176266" y="2640059"/>
                </a:lnTo>
                <a:lnTo>
                  <a:pt x="0" y="2640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50" name="2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86469" y="420013"/>
            <a:ext cx="541868" cy="541868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93485" y="444196"/>
            <a:ext cx="1130954" cy="11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0" grpId="0"/>
      <p:bldP spid="45" grpId="0"/>
      <p:bldP spid="45" grpId="1"/>
      <p:bldP spid="46" grpId="0"/>
      <p:bldP spid="47" grpId="0"/>
      <p:bldP spid="47" grpId="1"/>
      <p:bldP spid="48" grpId="0"/>
      <p:bldP spid="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60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81" y="972386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645894" y="1242315"/>
            <a:ext cx="772775" cy="851541"/>
          </a:xfrm>
          <a:custGeom>
            <a:avLst/>
            <a:gdLst/>
            <a:ahLst/>
            <a:cxnLst/>
            <a:rect l="l" t="t" r="r" b="b"/>
            <a:pathLst>
              <a:path w="772774" h="851541">
                <a:moveTo>
                  <a:pt x="0" y="0"/>
                </a:moveTo>
                <a:lnTo>
                  <a:pt x="772774" y="0"/>
                </a:lnTo>
                <a:lnTo>
                  <a:pt x="772774" y="851541"/>
                </a:lnTo>
                <a:lnTo>
                  <a:pt x="0" y="851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1722971">
            <a:off x="1640129" y="2768435"/>
            <a:ext cx="1225320" cy="1139549"/>
          </a:xfrm>
          <a:custGeom>
            <a:avLst/>
            <a:gdLst/>
            <a:ahLst/>
            <a:cxnLst/>
            <a:rect l="l" t="t" r="r" b="b"/>
            <a:pathLst>
              <a:path w="1225320" h="1139548">
                <a:moveTo>
                  <a:pt x="0" y="0"/>
                </a:moveTo>
                <a:lnTo>
                  <a:pt x="1225321" y="0"/>
                </a:lnTo>
                <a:lnTo>
                  <a:pt x="1225321" y="1139548"/>
                </a:lnTo>
                <a:lnTo>
                  <a:pt x="0" y="113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511559" y="6170159"/>
            <a:ext cx="6110813" cy="1857662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5"/>
                </a:lnTo>
                <a:lnTo>
                  <a:pt x="0" y="13706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457619" y="1686106"/>
            <a:ext cx="1585235" cy="1515881"/>
          </a:xfrm>
          <a:custGeom>
            <a:avLst/>
            <a:gdLst/>
            <a:ahLst/>
            <a:cxnLst/>
            <a:rect l="l" t="t" r="r" b="b"/>
            <a:pathLst>
              <a:path w="1585235" h="1515881">
                <a:moveTo>
                  <a:pt x="0" y="0"/>
                </a:moveTo>
                <a:lnTo>
                  <a:pt x="1585235" y="0"/>
                </a:lnTo>
                <a:lnTo>
                  <a:pt x="1585235" y="1515881"/>
                </a:lnTo>
                <a:lnTo>
                  <a:pt x="0" y="151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9337265" y="6222230"/>
            <a:ext cx="6757490" cy="1805591"/>
          </a:xfrm>
          <a:custGeom>
            <a:avLst/>
            <a:gdLst/>
            <a:ahLst/>
            <a:cxnLst/>
            <a:rect l="l" t="t" r="r" b="b"/>
            <a:pathLst>
              <a:path w="5878671" h="1318604">
                <a:moveTo>
                  <a:pt x="0" y="0"/>
                </a:moveTo>
                <a:lnTo>
                  <a:pt x="5878671" y="0"/>
                </a:lnTo>
                <a:lnTo>
                  <a:pt x="5878671" y="1318605"/>
                </a:lnTo>
                <a:lnTo>
                  <a:pt x="0" y="13186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5613099" y="7944847"/>
            <a:ext cx="1274273" cy="1059239"/>
          </a:xfrm>
          <a:custGeom>
            <a:avLst/>
            <a:gdLst/>
            <a:ahLst/>
            <a:cxnLst/>
            <a:rect l="l" t="t" r="r" b="b"/>
            <a:pathLst>
              <a:path w="1274272" h="1059239">
                <a:moveTo>
                  <a:pt x="0" y="0"/>
                </a:moveTo>
                <a:lnTo>
                  <a:pt x="1274273" y="0"/>
                </a:lnTo>
                <a:lnTo>
                  <a:pt x="1274273" y="1059239"/>
                </a:lnTo>
                <a:lnTo>
                  <a:pt x="0" y="1059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2511559" y="4253411"/>
            <a:ext cx="6110813" cy="1370675"/>
          </a:xfrm>
          <a:custGeom>
            <a:avLst/>
            <a:gdLst/>
            <a:ahLst/>
            <a:cxnLst/>
            <a:rect l="l" t="t" r="r" b="b"/>
            <a:pathLst>
              <a:path w="6110812" h="1370674">
                <a:moveTo>
                  <a:pt x="0" y="0"/>
                </a:moveTo>
                <a:lnTo>
                  <a:pt x="6110812" y="0"/>
                </a:lnTo>
                <a:lnTo>
                  <a:pt x="6110812" y="1370674"/>
                </a:lnTo>
                <a:lnTo>
                  <a:pt x="0" y="1370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337265" y="4306420"/>
            <a:ext cx="6660578" cy="1685750"/>
          </a:xfrm>
          <a:custGeom>
            <a:avLst/>
            <a:gdLst/>
            <a:ahLst/>
            <a:cxnLst/>
            <a:rect l="l" t="t" r="r" b="b"/>
            <a:pathLst>
              <a:path w="5878671" h="1318604">
                <a:moveTo>
                  <a:pt x="0" y="0"/>
                </a:moveTo>
                <a:lnTo>
                  <a:pt x="5878671" y="0"/>
                </a:lnTo>
                <a:lnTo>
                  <a:pt x="5878671" y="1318604"/>
                </a:lnTo>
                <a:lnTo>
                  <a:pt x="0" y="1318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3330913" y="2523667"/>
            <a:ext cx="1276384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5475"/>
              </a:lnSpc>
            </a:pPr>
            <a:r>
              <a:rPr lang="en-US" sz="4487" dirty="0" err="1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Câu</a:t>
            </a:r>
            <a:r>
              <a:rPr lang="en-US" sz="4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 3: </a:t>
            </a:r>
            <a:r>
              <a:rPr lang="vi-VN" sz="4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Vị ngữ trong câu sau là gì?</a:t>
            </a:r>
          </a:p>
          <a:p>
            <a:pPr defTabSz="914445">
              <a:lnSpc>
                <a:spcPts val="5475"/>
              </a:lnSpc>
            </a:pPr>
            <a:r>
              <a:rPr lang="vi-VN" sz="4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"Nam đang đọc sách trong thư viện."</a:t>
            </a:r>
            <a:endParaRPr lang="en-US" sz="4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3431419" y="4541518"/>
            <a:ext cx="289041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14425" indent="-1114425" defTabSz="914445">
              <a:lnSpc>
                <a:spcPts val="6693"/>
              </a:lnSpc>
              <a:buFontTx/>
              <a:buAutoNum type="alphaUcPeriod"/>
            </a:pP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Nam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431419" y="6431293"/>
            <a:ext cx="4126244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C.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thư viện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0411052" y="6431293"/>
            <a:ext cx="4252599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D.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Nam đang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825644" y="4541518"/>
            <a:ext cx="5523807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6693"/>
              </a:lnSpc>
            </a:pPr>
            <a:r>
              <a:rPr lang="en-US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B. </a:t>
            </a:r>
            <a:r>
              <a:rPr lang="vi-VN" sz="5487" dirty="0">
                <a:solidFill>
                  <a:srgbClr val="000000"/>
                </a:solidFill>
                <a:latin typeface="UTM Amherst"/>
                <a:ea typeface="UTM Amherst"/>
                <a:cs typeface="UTM Amherst"/>
                <a:sym typeface="UTM Amherst"/>
              </a:rPr>
              <a:t>đang đọc sách</a:t>
            </a:r>
            <a:endParaRPr lang="en-US" sz="5487" dirty="0">
              <a:solidFill>
                <a:srgbClr val="000000"/>
              </a:solidFill>
              <a:latin typeface="UTM Amherst"/>
              <a:ea typeface="UTM Amherst"/>
              <a:cs typeface="UTM Amherst"/>
              <a:sym typeface="UTM Amherst"/>
            </a:endParaRPr>
          </a:p>
        </p:txBody>
      </p:sp>
      <p:sp>
        <p:nvSpPr>
          <p:cNvPr id="53" name="Freeform 52">
            <a:hlinkClick r:id="rId14" action="ppaction://hlinksldjump"/>
          </p:cNvPr>
          <p:cNvSpPr/>
          <p:nvPr/>
        </p:nvSpPr>
        <p:spPr>
          <a:xfrm>
            <a:off x="7876950" y="6855497"/>
            <a:ext cx="2534100" cy="3318998"/>
          </a:xfrm>
          <a:custGeom>
            <a:avLst/>
            <a:gdLst/>
            <a:ahLst/>
            <a:cxnLst/>
            <a:rect l="l" t="t" r="r" b="b"/>
            <a:pathLst>
              <a:path w="2534100" h="3318998">
                <a:moveTo>
                  <a:pt x="0" y="0"/>
                </a:moveTo>
                <a:lnTo>
                  <a:pt x="2534100" y="0"/>
                </a:lnTo>
                <a:lnTo>
                  <a:pt x="2534100" y="3318998"/>
                </a:lnTo>
                <a:lnTo>
                  <a:pt x="0" y="33189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54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993485" y="444196"/>
            <a:ext cx="1130954" cy="1130954"/>
          </a:xfrm>
          <a:prstGeom prst="rect">
            <a:avLst/>
          </a:prstGeom>
        </p:spPr>
      </p:pic>
      <p:pic>
        <p:nvPicPr>
          <p:cNvPr id="55" name="2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86469" y="420013"/>
            <a:ext cx="541868" cy="5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4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4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323718" y="2344034"/>
            <a:ext cx="13640563" cy="5282618"/>
          </a:xfrm>
          <a:custGeom>
            <a:avLst/>
            <a:gdLst/>
            <a:ahLst/>
            <a:cxnLst/>
            <a:rect l="l" t="t" r="r" b="b"/>
            <a:pathLst>
              <a:path w="13640563" h="5282618">
                <a:moveTo>
                  <a:pt x="0" y="0"/>
                </a:moveTo>
                <a:lnTo>
                  <a:pt x="13640564" y="0"/>
                </a:lnTo>
                <a:lnTo>
                  <a:pt x="13640564" y="5282618"/>
                </a:lnTo>
                <a:lnTo>
                  <a:pt x="0" y="528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576886" y="1310805"/>
            <a:ext cx="1116234" cy="1067398"/>
          </a:xfrm>
          <a:custGeom>
            <a:avLst/>
            <a:gdLst/>
            <a:ahLst/>
            <a:cxnLst/>
            <a:rect l="l" t="t" r="r" b="b"/>
            <a:pathLst>
              <a:path w="1116234" h="1067398">
                <a:moveTo>
                  <a:pt x="0" y="0"/>
                </a:moveTo>
                <a:lnTo>
                  <a:pt x="1116234" y="0"/>
                </a:lnTo>
                <a:lnTo>
                  <a:pt x="1116234" y="1067398"/>
                </a:lnTo>
                <a:lnTo>
                  <a:pt x="0" y="1067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066678" y="1028700"/>
            <a:ext cx="2545454" cy="2115908"/>
          </a:xfrm>
          <a:custGeom>
            <a:avLst/>
            <a:gdLst/>
            <a:ahLst/>
            <a:cxnLst/>
            <a:rect l="l" t="t" r="r" b="b"/>
            <a:pathLst>
              <a:path w="2545454" h="2115908">
                <a:moveTo>
                  <a:pt x="0" y="0"/>
                </a:moveTo>
                <a:lnTo>
                  <a:pt x="2545454" y="0"/>
                </a:lnTo>
                <a:lnTo>
                  <a:pt x="2545454" y="2115908"/>
                </a:lnTo>
                <a:lnTo>
                  <a:pt x="0" y="2115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159575" y="6860601"/>
            <a:ext cx="984425" cy="1084766"/>
          </a:xfrm>
          <a:custGeom>
            <a:avLst/>
            <a:gdLst/>
            <a:ahLst/>
            <a:cxnLst/>
            <a:rect l="l" t="t" r="r" b="b"/>
            <a:pathLst>
              <a:path w="984425" h="1084766">
                <a:moveTo>
                  <a:pt x="0" y="0"/>
                </a:moveTo>
                <a:lnTo>
                  <a:pt x="984425" y="0"/>
                </a:lnTo>
                <a:lnTo>
                  <a:pt x="984425" y="1084766"/>
                </a:lnTo>
                <a:lnTo>
                  <a:pt x="0" y="1084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2897224">
            <a:off x="10021456" y="1028700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9"/>
                </a:lnTo>
                <a:lnTo>
                  <a:pt x="0" y="1065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7" name="Freeform 46">
            <a:hlinkClick r:id="rId10" action="ppaction://hlinksldjump"/>
          </p:cNvPr>
          <p:cNvSpPr/>
          <p:nvPr/>
        </p:nvSpPr>
        <p:spPr>
          <a:xfrm>
            <a:off x="4874079" y="1561322"/>
            <a:ext cx="3523660" cy="3612819"/>
          </a:xfrm>
          <a:custGeom>
            <a:avLst/>
            <a:gdLst/>
            <a:ahLst/>
            <a:cxnLst/>
            <a:rect l="l" t="t" r="r" b="b"/>
            <a:pathLst>
              <a:path w="2760568" h="3016824">
                <a:moveTo>
                  <a:pt x="0" y="0"/>
                </a:moveTo>
                <a:lnTo>
                  <a:pt x="2760568" y="0"/>
                </a:lnTo>
                <a:lnTo>
                  <a:pt x="2760568" y="3016824"/>
                </a:lnTo>
                <a:lnTo>
                  <a:pt x="0" y="3016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8" name="Freeform 47">
            <a:hlinkClick r:id="rId10" action="ppaction://hlinksldjump"/>
          </p:cNvPr>
          <p:cNvSpPr/>
          <p:nvPr/>
        </p:nvSpPr>
        <p:spPr>
          <a:xfrm>
            <a:off x="9692757" y="1467684"/>
            <a:ext cx="3663514" cy="3842017"/>
          </a:xfrm>
          <a:custGeom>
            <a:avLst/>
            <a:gdLst/>
            <a:ahLst/>
            <a:cxnLst/>
            <a:rect l="l" t="t" r="r" b="b"/>
            <a:pathLst>
              <a:path w="2534100" h="3318998">
                <a:moveTo>
                  <a:pt x="0" y="0"/>
                </a:moveTo>
                <a:lnTo>
                  <a:pt x="2534100" y="0"/>
                </a:lnTo>
                <a:lnTo>
                  <a:pt x="2534100" y="3318998"/>
                </a:lnTo>
                <a:lnTo>
                  <a:pt x="0" y="3318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9" name="Freeform 48">
            <a:hlinkClick r:id="rId10" action="ppaction://hlinksldjump"/>
          </p:cNvPr>
          <p:cNvSpPr/>
          <p:nvPr/>
        </p:nvSpPr>
        <p:spPr>
          <a:xfrm>
            <a:off x="7254121" y="5071169"/>
            <a:ext cx="3702839" cy="3849056"/>
          </a:xfrm>
          <a:custGeom>
            <a:avLst/>
            <a:gdLst/>
            <a:ahLst/>
            <a:cxnLst/>
            <a:rect l="l" t="t" r="r" b="b"/>
            <a:pathLst>
              <a:path w="2846789" h="3588901">
                <a:moveTo>
                  <a:pt x="0" y="0"/>
                </a:moveTo>
                <a:lnTo>
                  <a:pt x="2846789" y="0"/>
                </a:lnTo>
                <a:lnTo>
                  <a:pt x="2846789" y="3588901"/>
                </a:lnTo>
                <a:lnTo>
                  <a:pt x="0" y="35889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1" name="Picture 4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280843" y="3244525"/>
            <a:ext cx="3589620" cy="6265518"/>
          </a:xfrm>
          <a:prstGeom prst="rect">
            <a:avLst/>
          </a:prstGeom>
        </p:spPr>
      </p:pic>
      <p:pic>
        <p:nvPicPr>
          <p:cNvPr id="52" name="chuc_mung_cac_ban_da_hoan_thanh_thu_thach_1_cach_52c6695f-bf6e-45a9-9a32-8d4a017ef0a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34200" y="-45955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8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553" y="416355"/>
            <a:ext cx="16956894" cy="9454290"/>
            <a:chOff x="0" y="0"/>
            <a:chExt cx="4466013" cy="2490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6013" cy="2490019"/>
            </a:xfrm>
            <a:custGeom>
              <a:avLst/>
              <a:gdLst/>
              <a:ahLst/>
              <a:cxnLst/>
              <a:rect l="l" t="t" r="r" b="b"/>
              <a:pathLst>
                <a:path w="4466013" h="2490019">
                  <a:moveTo>
                    <a:pt x="23285" y="0"/>
                  </a:moveTo>
                  <a:lnTo>
                    <a:pt x="4442728" y="0"/>
                  </a:lnTo>
                  <a:cubicBezTo>
                    <a:pt x="4455588" y="0"/>
                    <a:pt x="4466013" y="10425"/>
                    <a:pt x="4466013" y="23285"/>
                  </a:cubicBezTo>
                  <a:lnTo>
                    <a:pt x="4466013" y="2466734"/>
                  </a:lnTo>
                  <a:cubicBezTo>
                    <a:pt x="4466013" y="2479594"/>
                    <a:pt x="4455588" y="2490019"/>
                    <a:pt x="4442728" y="2490019"/>
                  </a:cubicBezTo>
                  <a:lnTo>
                    <a:pt x="23285" y="2490019"/>
                  </a:lnTo>
                  <a:cubicBezTo>
                    <a:pt x="10425" y="2490019"/>
                    <a:pt x="0" y="2479594"/>
                    <a:pt x="0" y="2466734"/>
                  </a:cubicBezTo>
                  <a:lnTo>
                    <a:pt x="0" y="23285"/>
                  </a:lnTo>
                  <a:cubicBezTo>
                    <a:pt x="0" y="10425"/>
                    <a:pt x="10425" y="0"/>
                    <a:pt x="23285" y="0"/>
                  </a:cubicBezTo>
                  <a:close/>
                </a:path>
              </a:pathLst>
            </a:custGeom>
            <a:solidFill>
              <a:srgbClr val="FF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6013" cy="2528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76959"/>
            <a:ext cx="16230600" cy="8733083"/>
            <a:chOff x="0" y="0"/>
            <a:chExt cx="4274726" cy="2300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300071"/>
            </a:xfrm>
            <a:custGeom>
              <a:avLst/>
              <a:gdLst/>
              <a:ahLst/>
              <a:cxnLst/>
              <a:rect l="l" t="t" r="r" b="b"/>
              <a:pathLst>
                <a:path w="4274726" h="23000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5744"/>
                  </a:lnTo>
                  <a:cubicBezTo>
                    <a:pt x="4274726" y="2289180"/>
                    <a:pt x="4263834" y="2300071"/>
                    <a:pt x="4250399" y="2300071"/>
                  </a:cubicBezTo>
                  <a:lnTo>
                    <a:pt x="24327" y="2300071"/>
                  </a:lnTo>
                  <a:cubicBezTo>
                    <a:pt x="17875" y="2300071"/>
                    <a:pt x="11687" y="2297508"/>
                    <a:pt x="7125" y="2292946"/>
                  </a:cubicBezTo>
                  <a:cubicBezTo>
                    <a:pt x="2563" y="2288384"/>
                    <a:pt x="0" y="2282196"/>
                    <a:pt x="0" y="22757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33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579" y="972385"/>
            <a:ext cx="1199141" cy="8399670"/>
            <a:chOff x="0" y="0"/>
            <a:chExt cx="1598855" cy="111995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75906"/>
              <a:ext cx="1598855" cy="616408"/>
              <a:chOff x="0" y="0"/>
              <a:chExt cx="219768" cy="84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351812"/>
              <a:ext cx="1598855" cy="616408"/>
              <a:chOff x="0" y="0"/>
              <a:chExt cx="219768" cy="84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3527717"/>
              <a:ext cx="1598855" cy="616408"/>
              <a:chOff x="0" y="0"/>
              <a:chExt cx="219768" cy="84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703623"/>
              <a:ext cx="1598855" cy="616408"/>
              <a:chOff x="0" y="0"/>
              <a:chExt cx="219768" cy="8472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5879529"/>
              <a:ext cx="1598855" cy="616408"/>
              <a:chOff x="0" y="0"/>
              <a:chExt cx="219768" cy="847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7055435"/>
              <a:ext cx="1598855" cy="616408"/>
              <a:chOff x="0" y="0"/>
              <a:chExt cx="219768" cy="8472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231340"/>
              <a:ext cx="1598855" cy="616408"/>
              <a:chOff x="0" y="0"/>
              <a:chExt cx="219768" cy="847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9407246"/>
              <a:ext cx="1598855" cy="616408"/>
              <a:chOff x="0" y="0"/>
              <a:chExt cx="219768" cy="8472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10583152"/>
              <a:ext cx="1598855" cy="616408"/>
              <a:chOff x="0" y="0"/>
              <a:chExt cx="219768" cy="84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598855" cy="616408"/>
              <a:chOff x="0" y="0"/>
              <a:chExt cx="219768" cy="8472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19768" cy="84727"/>
              </a:xfrm>
              <a:custGeom>
                <a:avLst/>
                <a:gdLst/>
                <a:ahLst/>
                <a:cxnLst/>
                <a:rect l="l" t="t" r="r" b="b"/>
                <a:pathLst>
                  <a:path w="219768" h="84727">
                    <a:moveTo>
                      <a:pt x="42364" y="0"/>
                    </a:moveTo>
                    <a:lnTo>
                      <a:pt x="177404" y="0"/>
                    </a:lnTo>
                    <a:cubicBezTo>
                      <a:pt x="188640" y="0"/>
                      <a:pt x="199415" y="4463"/>
                      <a:pt x="207360" y="12408"/>
                    </a:cubicBezTo>
                    <a:cubicBezTo>
                      <a:pt x="215304" y="20353"/>
                      <a:pt x="219768" y="31128"/>
                      <a:pt x="219768" y="42364"/>
                    </a:cubicBezTo>
                    <a:lnTo>
                      <a:pt x="219768" y="42364"/>
                    </a:lnTo>
                    <a:cubicBezTo>
                      <a:pt x="219768" y="53599"/>
                      <a:pt x="215304" y="64375"/>
                      <a:pt x="207360" y="72319"/>
                    </a:cubicBezTo>
                    <a:cubicBezTo>
                      <a:pt x="199415" y="80264"/>
                      <a:pt x="188640" y="84727"/>
                      <a:pt x="177404" y="84727"/>
                    </a:cubicBezTo>
                    <a:lnTo>
                      <a:pt x="42364" y="84727"/>
                    </a:lnTo>
                    <a:cubicBezTo>
                      <a:pt x="31128" y="84727"/>
                      <a:pt x="20353" y="80264"/>
                      <a:pt x="12408" y="72319"/>
                    </a:cubicBezTo>
                    <a:cubicBezTo>
                      <a:pt x="4463" y="64375"/>
                      <a:pt x="0" y="53599"/>
                      <a:pt x="0" y="42364"/>
                    </a:cubicBezTo>
                    <a:lnTo>
                      <a:pt x="0" y="42364"/>
                    </a:lnTo>
                    <a:cubicBezTo>
                      <a:pt x="0" y="31128"/>
                      <a:pt x="4463" y="20353"/>
                      <a:pt x="12408" y="12408"/>
                    </a:cubicBezTo>
                    <a:cubicBezTo>
                      <a:pt x="20353" y="4463"/>
                      <a:pt x="31128" y="0"/>
                      <a:pt x="42364" y="0"/>
                    </a:cubicBezTo>
                    <a:close/>
                  </a:path>
                </a:pathLst>
              </a:custGeom>
              <a:solidFill>
                <a:srgbClr val="E5E3FE"/>
              </a:solidFill>
              <a:ln w="57150" cap="rnd">
                <a:solidFill>
                  <a:srgbClr val="59484A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19768" cy="1228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2323718" y="2344034"/>
            <a:ext cx="13640563" cy="5282618"/>
          </a:xfrm>
          <a:custGeom>
            <a:avLst/>
            <a:gdLst/>
            <a:ahLst/>
            <a:cxnLst/>
            <a:rect l="l" t="t" r="r" b="b"/>
            <a:pathLst>
              <a:path w="13640563" h="5282618">
                <a:moveTo>
                  <a:pt x="0" y="0"/>
                </a:moveTo>
                <a:lnTo>
                  <a:pt x="13640564" y="0"/>
                </a:lnTo>
                <a:lnTo>
                  <a:pt x="13640564" y="5282618"/>
                </a:lnTo>
                <a:lnTo>
                  <a:pt x="0" y="5282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576886" y="1310805"/>
            <a:ext cx="1116234" cy="1067398"/>
          </a:xfrm>
          <a:custGeom>
            <a:avLst/>
            <a:gdLst/>
            <a:ahLst/>
            <a:cxnLst/>
            <a:rect l="l" t="t" r="r" b="b"/>
            <a:pathLst>
              <a:path w="1116234" h="1067398">
                <a:moveTo>
                  <a:pt x="0" y="0"/>
                </a:moveTo>
                <a:lnTo>
                  <a:pt x="1116234" y="0"/>
                </a:lnTo>
                <a:lnTo>
                  <a:pt x="1116234" y="1067398"/>
                </a:lnTo>
                <a:lnTo>
                  <a:pt x="0" y="1067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066678" y="1028700"/>
            <a:ext cx="2545454" cy="2115908"/>
          </a:xfrm>
          <a:custGeom>
            <a:avLst/>
            <a:gdLst/>
            <a:ahLst/>
            <a:cxnLst/>
            <a:rect l="l" t="t" r="r" b="b"/>
            <a:pathLst>
              <a:path w="2545454" h="2115908">
                <a:moveTo>
                  <a:pt x="0" y="0"/>
                </a:moveTo>
                <a:lnTo>
                  <a:pt x="2545454" y="0"/>
                </a:lnTo>
                <a:lnTo>
                  <a:pt x="2545454" y="2115908"/>
                </a:lnTo>
                <a:lnTo>
                  <a:pt x="0" y="2115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159575" y="6860601"/>
            <a:ext cx="984425" cy="1084766"/>
          </a:xfrm>
          <a:custGeom>
            <a:avLst/>
            <a:gdLst/>
            <a:ahLst/>
            <a:cxnLst/>
            <a:rect l="l" t="t" r="r" b="b"/>
            <a:pathLst>
              <a:path w="984425" h="1084766">
                <a:moveTo>
                  <a:pt x="0" y="0"/>
                </a:moveTo>
                <a:lnTo>
                  <a:pt x="984425" y="0"/>
                </a:lnTo>
                <a:lnTo>
                  <a:pt x="984425" y="1084766"/>
                </a:lnTo>
                <a:lnTo>
                  <a:pt x="0" y="1084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2897224">
            <a:off x="10021456" y="1028700"/>
            <a:ext cx="1146106" cy="1065879"/>
          </a:xfrm>
          <a:custGeom>
            <a:avLst/>
            <a:gdLst/>
            <a:ahLst/>
            <a:cxnLst/>
            <a:rect l="l" t="t" r="r" b="b"/>
            <a:pathLst>
              <a:path w="1146106" h="1065879">
                <a:moveTo>
                  <a:pt x="0" y="0"/>
                </a:moveTo>
                <a:lnTo>
                  <a:pt x="1146106" y="0"/>
                </a:lnTo>
                <a:lnTo>
                  <a:pt x="1146106" y="1065879"/>
                </a:lnTo>
                <a:lnTo>
                  <a:pt x="0" y="1065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7" name="video bài phép nhân số có hai chữ số">
            <a:hlinkClick r:id="" action="ppaction://media"/>
            <a:extLst>
              <a:ext uri="{FF2B5EF4-FFF2-40B4-BE49-F238E27FC236}">
                <a16:creationId xmlns:a16="http://schemas.microsoft.com/office/drawing/2014/main" id="{5376A688-7861-C122-D762-73F3A64347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1650"/>
            <a:ext cx="18364200" cy="103298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8" name="Picture 4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302947" y="2442392"/>
            <a:ext cx="4272142" cy="7456828"/>
          </a:xfrm>
          <a:prstGeom prst="rect">
            <a:avLst/>
          </a:prstGeom>
        </p:spPr>
      </p:pic>
      <p:pic>
        <p:nvPicPr>
          <p:cNvPr id="49" name="cac_ban_oi_chung_minh_dang_co_chuyen_du_xuan_dau_a0ec082f-fc78-4688-9782-eb0c85f9d49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78900" y="-7150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4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657</Words>
  <Application>Microsoft Office PowerPoint</Application>
  <PresentationFormat>Custom</PresentationFormat>
  <Paragraphs>61</Paragraphs>
  <Slides>19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UTM Americana EB 2 Bold</vt:lpstr>
      <vt:lpstr>iCielBC OldStyle</vt:lpstr>
      <vt:lpstr>UTM Times Bold Italics</vt:lpstr>
      <vt:lpstr>UTM Amherst</vt:lpstr>
      <vt:lpstr>UTM Ambrose</vt:lpstr>
      <vt:lpstr>Calibri</vt:lpstr>
      <vt:lpstr>Arial</vt:lpstr>
      <vt:lpstr>UTM Times</vt:lpstr>
      <vt:lpstr>UTM Americana Bold</vt:lpstr>
      <vt:lpstr>UTM Americana EB 1 Bold</vt:lpstr>
      <vt:lpstr>UTM Alexander</vt:lpstr>
      <vt:lpstr>UTM Alberta Heavy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j23</dc:title>
  <dc:creator>Admin</dc:creator>
  <cp:lastModifiedBy>Admin</cp:lastModifiedBy>
  <cp:revision>22</cp:revision>
  <dcterms:created xsi:type="dcterms:W3CDTF">2006-08-16T00:00:00Z</dcterms:created>
  <dcterms:modified xsi:type="dcterms:W3CDTF">2025-02-17T07:45:38Z</dcterms:modified>
  <dc:identifier>DAGe3iSoKzI</dc:identifier>
</cp:coreProperties>
</file>