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7"/>
  </p:notesMasterIdLst>
  <p:sldIdLst>
    <p:sldId id="326" r:id="rId3"/>
    <p:sldId id="287" r:id="rId4"/>
    <p:sldId id="11597" r:id="rId5"/>
    <p:sldId id="327" r:id="rId6"/>
    <p:sldId id="293" r:id="rId7"/>
    <p:sldId id="312" r:id="rId8"/>
    <p:sldId id="304" r:id="rId9"/>
    <p:sldId id="311" r:id="rId10"/>
    <p:sldId id="305" r:id="rId11"/>
    <p:sldId id="297" r:id="rId12"/>
    <p:sldId id="298" r:id="rId13"/>
    <p:sldId id="299" r:id="rId14"/>
    <p:sldId id="300" r:id="rId15"/>
    <p:sldId id="11602" r:id="rId16"/>
    <p:sldId id="301" r:id="rId17"/>
    <p:sldId id="306" r:id="rId18"/>
    <p:sldId id="307" r:id="rId19"/>
    <p:sldId id="308" r:id="rId20"/>
    <p:sldId id="309" r:id="rId21"/>
    <p:sldId id="310" r:id="rId22"/>
    <p:sldId id="302" r:id="rId23"/>
    <p:sldId id="303" r:id="rId24"/>
    <p:sldId id="294" r:id="rId25"/>
    <p:sldId id="288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9" autoAdjust="0"/>
    <p:restoredTop sz="75724" autoAdjust="0"/>
  </p:normalViewPr>
  <p:slideViewPr>
    <p:cSldViewPr snapToGrid="0">
      <p:cViewPr varScale="1">
        <p:scale>
          <a:sx n="59" d="100"/>
          <a:sy n="59" d="100"/>
        </p:scale>
        <p:origin x="8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31774">
              <a:spcBef>
                <a:spcPct val="0"/>
              </a:spcBef>
              <a:defRPr/>
            </a:pPr>
            <a:fld id="{3E714EFD-6A7E-48D4-9D9A-D28E411E8033}" type="slidenum">
              <a:rPr lang="en-US" altLang="en-US">
                <a:solidFill>
                  <a:prstClr val="black"/>
                </a:solidFill>
              </a:rPr>
              <a:pPr defTabSz="931774">
                <a:spcBef>
                  <a:spcPct val="0"/>
                </a:spcBef>
                <a:defRPr/>
              </a:pPr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82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1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bài hát nhắc đến trò chơi nào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22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ơ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bập</a:t>
            </a:r>
            <a:r>
              <a:rPr lang="en-US" dirty="0"/>
              <a:t> </a:t>
            </a:r>
            <a:r>
              <a:rPr lang="en-US" dirty="0" err="1"/>
              <a:t>bênh</a:t>
            </a:r>
            <a:r>
              <a:rPr lang="en-US" dirty="0"/>
              <a:t>.</a:t>
            </a:r>
          </a:p>
          <a:p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ơ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bập</a:t>
            </a:r>
            <a:r>
              <a:rPr lang="en-US" dirty="0"/>
              <a:t> </a:t>
            </a:r>
            <a:r>
              <a:rPr lang="en-US" dirty="0" err="1"/>
              <a:t>bênh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  <a:p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ơ</a:t>
            </a:r>
            <a:r>
              <a:rPr lang="en-US" dirty="0" err="1"/>
              <a:t>i</a:t>
            </a:r>
            <a:r>
              <a:rPr lang="en-US" dirty="0"/>
              <a:t> con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ntn</a:t>
            </a:r>
            <a:r>
              <a:rPr lang="en-US" dirty="0"/>
              <a:t>?</a:t>
            </a:r>
          </a:p>
          <a:p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 hay. 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nổ</a:t>
            </a:r>
            <a:r>
              <a:rPr lang="en-US" dirty="0"/>
              <a:t> 1 </a:t>
            </a:r>
            <a:r>
              <a:rPr lang="en-US" dirty="0" err="1"/>
              <a:t>chàng</a:t>
            </a:r>
            <a:r>
              <a:rPr lang="en-US" dirty="0"/>
              <a:t> </a:t>
            </a:r>
            <a:r>
              <a:rPr lang="en-US" dirty="0" err="1"/>
              <a:t>pháo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endParaRPr lang="en-US" dirty="0"/>
          </a:p>
          <a:p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ơ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bập</a:t>
            </a:r>
            <a:r>
              <a:rPr lang="en-US" dirty="0"/>
              <a:t> </a:t>
            </a:r>
            <a:r>
              <a:rPr lang="en-US" dirty="0" err="1"/>
              <a:t>bênh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hạ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thấp</a:t>
            </a:r>
            <a:r>
              <a:rPr lang="en-US" dirty="0"/>
              <a:t>. </a:t>
            </a:r>
          </a:p>
          <a:p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 bài học ngày hôm nay sẽ giúp các con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phần nào giải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thích được điều này chúng mình cùng học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n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ăn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 h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ơ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nhẹ hơn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91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9ED2E422-42A8-4A7B-87CD-13A088DD628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802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39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23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91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2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24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306272" y="6986147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06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28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997735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152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367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0115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51172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  <p:sldLayoutId id="2147483688" r:id="rId13"/>
    <p:sldLayoutId id="2147483689" r:id="rId14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0" r:id="rId14"/>
    <p:sldLayoutId id="2147483691" r:id="rId15"/>
    <p:sldLayoutId id="2147483692" r:id="rId16"/>
    <p:sldLayoutId id="2147483693" r:id="rId17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NULL" TargetMode="Externa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83835B-C55B-483D-95A0-C701F93BF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35" t="10870"/>
          <a:stretch/>
        </p:blipFill>
        <p:spPr>
          <a:xfrm>
            <a:off x="568711" y="727782"/>
            <a:ext cx="11623289" cy="6214140"/>
          </a:xfrm>
          <a:prstGeom prst="rect">
            <a:avLst/>
          </a:prstGeom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818640" y="76200"/>
            <a:ext cx="826897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TRƯỜNG TIỂU HỌC TAM KHƯƠNG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  <a:sym typeface="Wingdings" pitchFamily="2" charset="2"/>
              </a:rPr>
              <a:t>------------------------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33680" y="1747837"/>
            <a:ext cx="131756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 w="9000" cmpd="sng">
                  <a:solidFill>
                    <a:srgbClr val="77448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</a:t>
            </a:r>
            <a:r>
              <a:rPr kumimoji="0" lang="en-US" sz="4000" b="1" i="0" u="none" strike="noStrike" kern="1200" cap="all" spc="0" normalizeH="0" baseline="0" noProof="0" dirty="0" err="1">
                <a:ln w="9000" cmpd="sng">
                  <a:solidFill>
                    <a:srgbClr val="77448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all" spc="0" normalizeH="0" baseline="0" noProof="0" dirty="0">
                <a:ln w="9000" cmpd="sng">
                  <a:solidFill>
                    <a:srgbClr val="77448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THẦY CÔ </a:t>
            </a:r>
            <a:r>
              <a:rPr kumimoji="0" lang="en-US" sz="4000" b="1" i="0" u="none" strike="noStrike" kern="1200" cap="all" spc="0" normalizeH="0" baseline="0" noProof="0" dirty="0" err="1">
                <a:ln w="9000" cmpd="sng">
                  <a:solidFill>
                    <a:srgbClr val="77448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4000" b="1" i="0" u="none" strike="noStrike" kern="1200" cap="all" spc="0" normalizeH="0" baseline="0" noProof="0" dirty="0">
                <a:ln w="9000" cmpd="sng">
                  <a:solidFill>
                    <a:srgbClr val="77448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 w="9000" cmpd="sng">
                  <a:solidFill>
                    <a:srgbClr val="77448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 DỰ GIỜ LỚP </a:t>
            </a:r>
            <a:r>
              <a:rPr lang="en-US" sz="4000" b="1" cap="all" dirty="0">
                <a:ln w="9000" cmpd="sng">
                  <a:solidFill>
                    <a:srgbClr val="77448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2A3</a:t>
            </a:r>
            <a:endParaRPr kumimoji="0" lang="en-US" sz="4000" b="1" i="0" u="none" strike="noStrike" kern="1200" cap="all" spc="0" normalizeH="0" baseline="0" noProof="0" dirty="0">
              <a:ln w="9000" cmpd="sng">
                <a:solidFill>
                  <a:srgbClr val="77448C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86" name="TextBox 3"/>
          <p:cNvSpPr txBox="1">
            <a:spLocks noChangeArrowheads="1"/>
          </p:cNvSpPr>
          <p:nvPr/>
        </p:nvSpPr>
        <p:spPr bwMode="auto">
          <a:xfrm>
            <a:off x="2676436" y="3146034"/>
            <a:ext cx="69929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MÔN : TOÁN</a:t>
            </a:r>
          </a:p>
        </p:txBody>
      </p:sp>
      <p:sp>
        <p:nvSpPr>
          <p:cNvPr id="3084" name="TextBox 4"/>
          <p:cNvSpPr txBox="1">
            <a:spLocks noChangeArrowheads="1"/>
          </p:cNvSpPr>
          <p:nvPr/>
        </p:nvSpPr>
        <p:spPr bwMode="auto">
          <a:xfrm>
            <a:off x="2335591" y="3419474"/>
            <a:ext cx="655319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550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2682"/>
          <a:stretch>
            <a:fillRect/>
          </a:stretch>
        </p:blipFill>
        <p:spPr>
          <a:xfrm>
            <a:off x="671629" y="2214550"/>
            <a:ext cx="4361547" cy="18292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1629" y="276915"/>
            <a:ext cx="4271853" cy="1985159"/>
          </a:xfrm>
          <a:prstGeom prst="rect">
            <a:avLst/>
          </a:prstGeom>
          <a:solidFill>
            <a:srgbClr val="F0F4D9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rau</a:t>
            </a:r>
            <a:r>
              <a:rPr lang="en-US" sz="28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rau</a:t>
            </a:r>
            <a:r>
              <a:rPr lang="en-US" sz="2800" dirty="0"/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nhẹ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13899" y="386743"/>
            <a:ext cx="4429231" cy="1985159"/>
          </a:xfrm>
          <a:prstGeom prst="rect">
            <a:avLst/>
          </a:prstGeom>
          <a:solidFill>
            <a:srgbClr val="FEEEEE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b)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dưa</a:t>
            </a:r>
            <a:r>
              <a:rPr lang="en-US" sz="2800" dirty="0"/>
              <a:t> </a:t>
            </a:r>
            <a:r>
              <a:rPr lang="en-US" sz="2800" dirty="0" err="1"/>
              <a:t>hấu</a:t>
            </a:r>
            <a:r>
              <a:rPr lang="en-US" sz="2800" dirty="0"/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bằng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2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bưởi</a:t>
            </a:r>
            <a:r>
              <a:rPr lang="en-US" sz="28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5787" y="3971922"/>
            <a:ext cx="809544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.VnArabia" panose="020B7200000000000000" pitchFamily="34" charset="0"/>
                <a:sym typeface="Wingdings 2" panose="05020102010507070707" pitchFamily="18" charset="2"/>
              </a:rPr>
              <a:t></a:t>
            </a:r>
            <a:r>
              <a:rPr lang="en-US" sz="3500"/>
              <a:t>Vật </a:t>
            </a:r>
            <a:r>
              <a:rPr lang="en-US" sz="3500" b="1">
                <a:solidFill>
                  <a:srgbClr val="FF0000"/>
                </a:solidFill>
              </a:rPr>
              <a:t>nặng hơn </a:t>
            </a:r>
            <a:r>
              <a:rPr lang="en-US" sz="3500"/>
              <a:t>thì đĩa cân </a:t>
            </a:r>
            <a:r>
              <a:rPr lang="en-US" sz="3500" b="1">
                <a:solidFill>
                  <a:srgbClr val="FF0000"/>
                </a:solidFill>
              </a:rPr>
              <a:t>thấp hơn</a:t>
            </a:r>
            <a:r>
              <a:rPr lang="en-US" sz="3500"/>
              <a:t>.</a:t>
            </a:r>
          </a:p>
          <a:p>
            <a:r>
              <a:rPr lang="en-US" sz="2800">
                <a:latin typeface=".VnArabia" panose="020B7200000000000000" pitchFamily="34" charset="0"/>
                <a:sym typeface="Wingdings 2" panose="05020102010507070707" pitchFamily="18" charset="2"/>
              </a:rPr>
              <a:t> </a:t>
            </a:r>
            <a:endParaRPr lang="en-US" sz="2800"/>
          </a:p>
        </p:txBody>
      </p:sp>
      <p:sp>
        <p:nvSpPr>
          <p:cNvPr id="18" name="TextBox 17"/>
          <p:cNvSpPr txBox="1"/>
          <p:nvPr/>
        </p:nvSpPr>
        <p:spPr>
          <a:xfrm>
            <a:off x="615787" y="4509237"/>
            <a:ext cx="9379791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.VnArabia" panose="020B7200000000000000" pitchFamily="34" charset="0"/>
                <a:sym typeface="Wingdings 2" panose="05020102010507070707" pitchFamily="18" charset="2"/>
              </a:rPr>
              <a:t></a:t>
            </a:r>
            <a:r>
              <a:rPr lang="en-US" sz="3500"/>
              <a:t>Vật </a:t>
            </a:r>
            <a:r>
              <a:rPr lang="en-US" sz="3500" b="1">
                <a:solidFill>
                  <a:srgbClr val="FF0000"/>
                </a:solidFill>
              </a:rPr>
              <a:t>nhẹ hơn </a:t>
            </a:r>
            <a:r>
              <a:rPr lang="en-US" sz="3500"/>
              <a:t>thì đĩa cân </a:t>
            </a:r>
            <a:r>
              <a:rPr lang="en-US" sz="3500" b="1">
                <a:solidFill>
                  <a:srgbClr val="FF0000"/>
                </a:solidFill>
              </a:rPr>
              <a:t>cao hơn</a:t>
            </a:r>
            <a:r>
              <a:rPr lang="en-US" sz="3500"/>
              <a:t>.</a:t>
            </a:r>
          </a:p>
          <a:p>
            <a:r>
              <a:rPr lang="en-US" sz="2800">
                <a:latin typeface=".VnArabia" panose="020B7200000000000000" pitchFamily="34" charset="0"/>
                <a:sym typeface="Wingdings 2" panose="05020102010507070707" pitchFamily="18" charset="2"/>
              </a:rPr>
              <a:t> </a:t>
            </a:r>
            <a:endParaRPr lang="en-US" sz="2800"/>
          </a:p>
        </p:txBody>
      </p:sp>
      <p:sp>
        <p:nvSpPr>
          <p:cNvPr id="19" name="TextBox 18"/>
          <p:cNvSpPr txBox="1"/>
          <p:nvPr/>
        </p:nvSpPr>
        <p:spPr>
          <a:xfrm>
            <a:off x="539008" y="5074477"/>
            <a:ext cx="104407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.VnArabia" panose="020B7200000000000000" pitchFamily="34" charset="0"/>
                <a:sym typeface="Wingdings 2" panose="05020102010507070707" pitchFamily="18" charset="2"/>
              </a:rPr>
              <a:t></a:t>
            </a:r>
            <a:r>
              <a:rPr lang="en-US" sz="3200"/>
              <a:t>Hai vật </a:t>
            </a:r>
            <a:r>
              <a:rPr lang="vi-VN" sz="3200" b="1">
                <a:solidFill>
                  <a:srgbClr val="FF0000"/>
                </a:solidFill>
              </a:rPr>
              <a:t>nặng</a:t>
            </a:r>
            <a:r>
              <a:rPr lang="vi-VN" sz="3200" b="1"/>
              <a:t> </a:t>
            </a:r>
            <a:r>
              <a:rPr lang="en-US" sz="3200" b="1">
                <a:solidFill>
                  <a:srgbClr val="FF0000"/>
                </a:solidFill>
              </a:rPr>
              <a:t>bằng nhau </a:t>
            </a:r>
            <a:r>
              <a:rPr lang="en-US" sz="3200"/>
              <a:t>thì đĩa cân </a:t>
            </a:r>
            <a:r>
              <a:rPr lang="en-US" sz="3200" b="1">
                <a:solidFill>
                  <a:srgbClr val="FF0000"/>
                </a:solidFill>
              </a:rPr>
              <a:t>ngang bằng nhau</a:t>
            </a:r>
            <a:r>
              <a:rPr lang="en-US" sz="3200"/>
              <a:t>( cân thăng bằng).</a:t>
            </a:r>
          </a:p>
          <a:p>
            <a:r>
              <a:rPr lang="en-US">
                <a:latin typeface=".VnArabia" panose="020B7200000000000000" pitchFamily="34" charset="0"/>
                <a:sym typeface="Wingdings 2" panose="05020102010507070707" pitchFamily="18" charset="2"/>
              </a:rPr>
              <a:t> 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81" b="100000" l="47994" r="100000">
                        <a14:backgroundMark x1="57143" y1="19084" x2="51846" y2="18321"/>
                        <a14:backgroundMark x1="73676" y1="34351" x2="73676" y2="61832"/>
                        <a14:backgroundMark x1="50080" y1="88550" x2="65008" y2="88931"/>
                        <a14:backgroundMark x1="65008" y1="88931" x2="48636" y2="98473"/>
                        <a14:backgroundMark x1="82022" y1="86260" x2="99197" y2="83588"/>
                        <a14:backgroundMark x1="82504" y1="87023" x2="82825" y2="97328"/>
                        <a14:backgroundMark x1="82825" y1="97328" x2="99358" y2="96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795" y="677010"/>
            <a:ext cx="7761768" cy="3326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763" b="78626" l="52809" r="100000">
                        <a14:foregroundMark x1="59390" y1="59542" x2="68539" y2="59160"/>
                        <a14:foregroundMark x1="59872" y1="61069" x2="54575" y2="61069"/>
                        <a14:foregroundMark x1="55056" y1="62977" x2="55377" y2="74046"/>
                        <a14:foregroundMark x1="66934" y1="76718" x2="71910" y2="76718"/>
                        <a14:foregroundMark x1="72392" y1="76718" x2="73676" y2="65649"/>
                        <a14:foregroundMark x1="73676" y1="65649" x2="68860" y2="57634"/>
                        <a14:foregroundMark x1="84591" y1="61069" x2="85072" y2="51145"/>
                        <a14:foregroundMark x1="85233" y1="51527" x2="95506" y2="53435"/>
                        <a14:foregroundMark x1="95666" y1="53817" x2="97913" y2="60305"/>
                        <a14:foregroundMark x1="98716" y1="74427" x2="97913" y2="77863"/>
                        <a14:foregroundMark x1="97432" y1="77481" x2="97432" y2="77481"/>
                        <a14:foregroundMark x1="58427" y1="77481" x2="58427" y2="77481"/>
                        <a14:foregroundMark x1="58427" y1="76718" x2="67737" y2="76718"/>
                        <a14:foregroundMark x1="84591" y1="58779" x2="85393" y2="74046"/>
                        <a14:foregroundMark x1="84912" y1="74809" x2="86677" y2="77099"/>
                        <a14:foregroundMark x1="87159" y1="76718" x2="99197" y2="76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795" y="277160"/>
            <a:ext cx="7634177" cy="25343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681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00325 0.1534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3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058153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80419" y="1291261"/>
            <a:ext cx="5791198" cy="638833"/>
            <a:chOff x="1094511" y="1461933"/>
            <a:chExt cx="5791198" cy="638833"/>
          </a:xfrm>
        </p:grpSpPr>
        <p:sp>
          <p:nvSpPr>
            <p:cNvPr id="2" name="Oval 1"/>
            <p:cNvSpPr/>
            <p:nvPr/>
          </p:nvSpPr>
          <p:spPr>
            <a:xfrm>
              <a:off x="1094511" y="1577546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617731" y="1461933"/>
              <a:ext cx="5267978" cy="630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b="1" dirty="0"/>
                <a:t>Quan </a:t>
              </a:r>
              <a:r>
                <a:rPr lang="en-US" sz="2600" b="1" dirty="0" err="1"/>
                <a:t>sát</a:t>
              </a:r>
              <a:r>
                <a:rPr lang="en-US" sz="2600" b="1" dirty="0"/>
                <a:t> </a:t>
              </a:r>
              <a:r>
                <a:rPr lang="en-US" sz="2600" b="1" dirty="0" err="1"/>
                <a:t>tranh</a:t>
              </a:r>
              <a:r>
                <a:rPr lang="en-US" sz="2600" b="1" dirty="0"/>
                <a:t> </a:t>
              </a:r>
              <a:r>
                <a:rPr lang="en-US" sz="2600" b="1" dirty="0" err="1"/>
                <a:t>rồi</a:t>
              </a:r>
              <a:r>
                <a:rPr lang="en-US" sz="2600" b="1" dirty="0"/>
                <a:t> </a:t>
              </a:r>
              <a:r>
                <a:rPr lang="en-US" sz="2600" b="1" dirty="0" err="1"/>
                <a:t>chọn</a:t>
              </a:r>
              <a:r>
                <a:rPr lang="en-US" sz="2600" b="1" dirty="0"/>
                <a:t> </a:t>
              </a:r>
              <a:r>
                <a:rPr lang="en-US" sz="2600" b="1" dirty="0" err="1"/>
                <a:t>câu</a:t>
              </a:r>
              <a:r>
                <a:rPr lang="en-US" sz="2600" b="1" dirty="0"/>
                <a:t> </a:t>
              </a:r>
              <a:r>
                <a:rPr lang="en-US" sz="2600" b="1" dirty="0" err="1"/>
                <a:t>đúng</a:t>
              </a:r>
              <a:r>
                <a:rPr lang="en-US" sz="2600" b="1" dirty="0"/>
                <a:t>.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36493" y="1794022"/>
            <a:ext cx="6387278" cy="290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/>
              <a:t>A.</a:t>
            </a:r>
            <a:r>
              <a:rPr lang="en-US" sz="3200" dirty="0">
                <a:solidFill>
                  <a:srgbClr val="FF0066"/>
                </a:solidFill>
              </a:rPr>
              <a:t> </a:t>
            </a:r>
            <a:r>
              <a:rPr lang="en-US" sz="3200" dirty="0"/>
              <a:t>Con </a:t>
            </a:r>
            <a:r>
              <a:rPr lang="en-US" sz="3200" dirty="0" err="1"/>
              <a:t>gấu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3 con </a:t>
            </a:r>
            <a:r>
              <a:rPr lang="en-US" sz="3200" dirty="0" err="1"/>
              <a:t>chó</a:t>
            </a:r>
            <a:r>
              <a:rPr lang="en-US" sz="32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200" dirty="0"/>
              <a:t>B. Con </a:t>
            </a:r>
            <a:r>
              <a:rPr lang="en-US" sz="3200" dirty="0" err="1"/>
              <a:t>gấu</a:t>
            </a:r>
            <a:r>
              <a:rPr lang="en-US" sz="3200" dirty="0"/>
              <a:t> </a:t>
            </a:r>
            <a:r>
              <a:rPr lang="en-US" sz="3200" dirty="0" err="1"/>
              <a:t>nhẹ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3 con </a:t>
            </a:r>
            <a:r>
              <a:rPr lang="en-US" sz="3200" dirty="0" err="1"/>
              <a:t>chó</a:t>
            </a:r>
            <a:r>
              <a:rPr lang="en-US" sz="32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200" dirty="0"/>
              <a:t>C. Con </a:t>
            </a:r>
            <a:r>
              <a:rPr lang="en-US" sz="3200" dirty="0" err="1"/>
              <a:t>gấu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3 con </a:t>
            </a:r>
            <a:r>
              <a:rPr lang="en-US" sz="3200" dirty="0" err="1"/>
              <a:t>chó</a:t>
            </a:r>
            <a:r>
              <a:rPr lang="en-US" sz="3200" dirty="0"/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337979" y="1930094"/>
            <a:ext cx="4635110" cy="3069337"/>
            <a:chOff x="6622473" y="3327552"/>
            <a:chExt cx="4636943" cy="2571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8366" y="3327552"/>
              <a:ext cx="4591050" cy="25717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622473" y="3532909"/>
              <a:ext cx="955963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754099" y="2317242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690290" y="1930094"/>
            <a:ext cx="2563963" cy="28164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358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32744" y="702718"/>
            <a:ext cx="4176844" cy="2413075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88839" y="103680"/>
            <a:ext cx="9338176" cy="661363"/>
            <a:chOff x="1394101" y="1723285"/>
            <a:chExt cx="9338176" cy="661363"/>
          </a:xfrm>
        </p:grpSpPr>
        <p:sp>
          <p:nvSpPr>
            <p:cNvPr id="2" name="TextBox 1"/>
            <p:cNvSpPr txBox="1"/>
            <p:nvPr/>
          </p:nvSpPr>
          <p:spPr>
            <a:xfrm>
              <a:off x="1939448" y="1723285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/>
                <a:t>Quan </a:t>
              </a:r>
              <a:r>
                <a:rPr lang="en-US" sz="2600" dirty="0" err="1"/>
                <a:t>sát</a:t>
              </a:r>
              <a:r>
                <a:rPr lang="en-US" sz="2600" dirty="0"/>
                <a:t> </a:t>
              </a:r>
              <a:r>
                <a:rPr lang="en-US" sz="2600" dirty="0" err="1"/>
                <a:t>tranh</a:t>
              </a:r>
              <a:r>
                <a:rPr lang="en-US" sz="2600" dirty="0"/>
                <a:t> </a:t>
              </a:r>
              <a:r>
                <a:rPr lang="en-US" sz="2600" dirty="0" err="1"/>
                <a:t>rồi</a:t>
              </a:r>
              <a:r>
                <a:rPr lang="en-US" sz="2600" dirty="0"/>
                <a:t> </a:t>
              </a:r>
              <a:r>
                <a:rPr lang="en-US" sz="2600" dirty="0" err="1"/>
                <a:t>trả</a:t>
              </a:r>
              <a:r>
                <a:rPr lang="en-US" sz="2600" dirty="0"/>
                <a:t> </a:t>
              </a:r>
              <a:r>
                <a:rPr lang="en-US" sz="2600" dirty="0" err="1"/>
                <a:t>lời</a:t>
              </a:r>
              <a:r>
                <a:rPr lang="en-US" sz="2600" dirty="0"/>
                <a:t> </a:t>
              </a:r>
              <a:r>
                <a:rPr lang="en-US" sz="2600" dirty="0" err="1"/>
                <a:t>câu</a:t>
              </a:r>
              <a:r>
                <a:rPr lang="en-US" sz="2600" dirty="0"/>
                <a:t> </a:t>
              </a:r>
              <a:r>
                <a:rPr lang="en-US" sz="2600" dirty="0" err="1"/>
                <a:t>hỏi</a:t>
              </a:r>
              <a:r>
                <a:rPr lang="en-US" sz="2600" dirty="0"/>
                <a:t>.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1394101" y="1861428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40900" y="732760"/>
            <a:ext cx="4066853" cy="2292506"/>
            <a:chOff x="1373038" y="735584"/>
            <a:chExt cx="5829300" cy="4609673"/>
          </a:xfrm>
        </p:grpSpPr>
        <p:pic>
          <p:nvPicPr>
            <p:cNvPr id="37894" name="Picture 6" descr="Furry Bunny Cartoon HD Stock Images | Shutterstock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3" t="519" b="6105"/>
            <a:stretch>
              <a:fillRect/>
            </a:stretch>
          </p:blipFill>
          <p:spPr bwMode="auto">
            <a:xfrm>
              <a:off x="5331997" y="735584"/>
              <a:ext cx="1528006" cy="189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2" name="Picture 4" descr="Funny cat cartoon Sticker • Pixers® - We live to chang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23198" y="2108489"/>
              <a:ext cx="1160319" cy="141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0" name="Picture 2" descr="Waage - Illustrationen und Vektorgrafiken - iStock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038" y="1706707"/>
              <a:ext cx="5829300" cy="363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981543" y="984897"/>
            <a:ext cx="3552031" cy="2361975"/>
            <a:chOff x="6547909" y="2331857"/>
            <a:chExt cx="3959560" cy="2738908"/>
          </a:xfrm>
        </p:grpSpPr>
        <p:grpSp>
          <p:nvGrpSpPr>
            <p:cNvPr id="10" name="Group 9"/>
            <p:cNvGrpSpPr/>
            <p:nvPr/>
          </p:nvGrpSpPr>
          <p:grpSpPr>
            <a:xfrm>
              <a:off x="6547909" y="2331857"/>
              <a:ext cx="3959560" cy="2738908"/>
              <a:chOff x="1464667" y="2108489"/>
              <a:chExt cx="5829300" cy="4032245"/>
            </a:xfrm>
          </p:grpSpPr>
          <p:pic>
            <p:nvPicPr>
              <p:cNvPr id="12" name="Picture 4" descr="Funny cat cartoon Sticker • Pixers® - We live to chan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3198" y="2108489"/>
                <a:ext cx="1160319" cy="1417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Waage - Illustrationen und Vektorgrafiken - iStock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64667" y="2502184"/>
                <a:ext cx="5829300" cy="3638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7896" name="Picture 8" descr="Do animal dog cat pet illustration cartoon caricature by Luiza98 | Fiverr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r="19087"/>
            <a:stretch>
              <a:fillRect/>
            </a:stretch>
          </p:blipFill>
          <p:spPr bwMode="auto">
            <a:xfrm>
              <a:off x="9060873" y="2686226"/>
              <a:ext cx="1160146" cy="114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927174" y="3288975"/>
            <a:ext cx="6381046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100">
                <a:sym typeface="Wingdings" panose="05000000000000000000" pitchFamily="2" charset="2"/>
              </a:rPr>
              <a:t>a. Mèo và chó, con nào nặng hơn?</a:t>
            </a:r>
            <a:endParaRPr lang="en-US" sz="3100" dirty="0"/>
          </a:p>
        </p:txBody>
      </p:sp>
      <p:sp>
        <p:nvSpPr>
          <p:cNvPr id="18" name="TextBox 17"/>
          <p:cNvSpPr txBox="1"/>
          <p:nvPr/>
        </p:nvSpPr>
        <p:spPr>
          <a:xfrm>
            <a:off x="510966" y="2770463"/>
            <a:ext cx="5996286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100" dirty="0">
                <a:solidFill>
                  <a:srgbClr val="FF0000"/>
                </a:solidFill>
                <a:sym typeface="Wingdings" panose="05000000000000000000" pitchFamily="2" charset="2"/>
              </a:rPr>
              <a:t>a. Con </a:t>
            </a:r>
            <a:r>
              <a:rPr lang="en-US" sz="3100" dirty="0" err="1">
                <a:solidFill>
                  <a:srgbClr val="FF0000"/>
                </a:solidFill>
                <a:sym typeface="Wingdings" panose="05000000000000000000" pitchFamily="2" charset="2"/>
              </a:rPr>
              <a:t>chó</a:t>
            </a:r>
            <a:r>
              <a:rPr lang="en-US" sz="31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rgbClr val="FF0000"/>
                </a:solidFill>
                <a:sym typeface="Wingdings" panose="05000000000000000000" pitchFamily="2" charset="2"/>
              </a:rPr>
              <a:t>nặng</a:t>
            </a:r>
            <a:r>
              <a:rPr lang="en-US" sz="31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rgbClr val="FF0000"/>
                </a:solidFill>
                <a:sym typeface="Wingdings" panose="05000000000000000000" pitchFamily="2" charset="2"/>
              </a:rPr>
              <a:t>hơn</a:t>
            </a:r>
            <a:r>
              <a:rPr lang="en-US" sz="3100" dirty="0">
                <a:solidFill>
                  <a:srgbClr val="FF0000"/>
                </a:solidFill>
                <a:sym typeface="Wingdings" panose="05000000000000000000" pitchFamily="2" charset="2"/>
              </a:rPr>
              <a:t> con </a:t>
            </a:r>
            <a:r>
              <a:rPr lang="vi-VN" sz="3100" dirty="0">
                <a:solidFill>
                  <a:srgbClr val="FF0000"/>
                </a:solidFill>
                <a:sym typeface="Wingdings" panose="05000000000000000000" pitchFamily="2" charset="2"/>
              </a:rPr>
              <a:t>mèo.</a:t>
            </a:r>
            <a:endParaRPr lang="en-US" sz="31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00142" y="3602961"/>
            <a:ext cx="7688780" cy="109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100" dirty="0">
                <a:solidFill>
                  <a:srgbClr val="FF0000"/>
                </a:solidFill>
                <a:sym typeface="Wingdings" panose="05000000000000000000" pitchFamily="2" charset="2"/>
              </a:rPr>
              <a:t>c. </a:t>
            </a:r>
            <a:r>
              <a:rPr lang="en-US" sz="3100" dirty="0">
                <a:solidFill>
                  <a:srgbClr val="FF0000"/>
                </a:solidFill>
              </a:rPr>
              <a:t>Con </a:t>
            </a:r>
            <a:r>
              <a:rPr lang="en-US" sz="3100" dirty="0" err="1">
                <a:solidFill>
                  <a:srgbClr val="FF0000"/>
                </a:solidFill>
              </a:rPr>
              <a:t>chó</a:t>
            </a:r>
            <a:r>
              <a:rPr lang="en-US" sz="3100" dirty="0">
                <a:solidFill>
                  <a:srgbClr val="FF0000"/>
                </a:solidFill>
              </a:rPr>
              <a:t> </a:t>
            </a:r>
            <a:r>
              <a:rPr lang="en-US" sz="3100" dirty="0" err="1">
                <a:solidFill>
                  <a:srgbClr val="FF0000"/>
                </a:solidFill>
              </a:rPr>
              <a:t>nặng</a:t>
            </a:r>
            <a:r>
              <a:rPr lang="en-US" sz="3100" dirty="0">
                <a:solidFill>
                  <a:srgbClr val="FF0000"/>
                </a:solidFill>
              </a:rPr>
              <a:t> </a:t>
            </a:r>
            <a:r>
              <a:rPr lang="en-US" sz="3100" dirty="0" err="1">
                <a:solidFill>
                  <a:srgbClr val="FF0000"/>
                </a:solidFill>
              </a:rPr>
              <a:t>nhất</a:t>
            </a:r>
            <a:r>
              <a:rPr lang="en-US" sz="3100" dirty="0">
                <a:solidFill>
                  <a:srgbClr val="FF0000"/>
                </a:solidFill>
              </a:rPr>
              <a:t>. Con </a:t>
            </a:r>
            <a:r>
              <a:rPr lang="en-US" sz="3100" dirty="0" err="1">
                <a:solidFill>
                  <a:srgbClr val="FF0000"/>
                </a:solidFill>
              </a:rPr>
              <a:t>thỏ</a:t>
            </a:r>
            <a:r>
              <a:rPr lang="en-US" sz="3100" dirty="0">
                <a:solidFill>
                  <a:srgbClr val="FF0000"/>
                </a:solidFill>
              </a:rPr>
              <a:t> </a:t>
            </a:r>
            <a:r>
              <a:rPr lang="en-US" sz="3100" dirty="0" err="1">
                <a:solidFill>
                  <a:srgbClr val="FF0000"/>
                </a:solidFill>
              </a:rPr>
              <a:t>nhẹ</a:t>
            </a:r>
            <a:r>
              <a:rPr lang="en-US" sz="3100" dirty="0">
                <a:solidFill>
                  <a:srgbClr val="FF0000"/>
                </a:solidFill>
              </a:rPr>
              <a:t> </a:t>
            </a:r>
            <a:r>
              <a:rPr lang="en-US" sz="3100" dirty="0" err="1">
                <a:solidFill>
                  <a:srgbClr val="FF0000"/>
                </a:solidFill>
              </a:rPr>
              <a:t>nhất</a:t>
            </a:r>
            <a:r>
              <a:rPr lang="en-US" sz="31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0" name="Oval 19"/>
          <p:cNvSpPr/>
          <p:nvPr/>
        </p:nvSpPr>
        <p:spPr>
          <a:xfrm>
            <a:off x="6530909" y="1201921"/>
            <a:ext cx="1912801" cy="16051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75183" y="878723"/>
            <a:ext cx="1940482" cy="17938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531366" y="2903131"/>
            <a:ext cx="8028361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100">
                <a:sym typeface="Wingdings" panose="05000000000000000000" pitchFamily="2" charset="2"/>
              </a:rPr>
              <a:t>b. Mèo và thỏ, con nào nặng hơn?</a:t>
            </a:r>
            <a:endParaRPr lang="en-US" sz="3100" dirty="0"/>
          </a:p>
        </p:txBody>
      </p:sp>
      <p:sp>
        <p:nvSpPr>
          <p:cNvPr id="23" name="TextBox 22"/>
          <p:cNvSpPr txBox="1"/>
          <p:nvPr/>
        </p:nvSpPr>
        <p:spPr>
          <a:xfrm>
            <a:off x="1031959" y="4425549"/>
            <a:ext cx="9906023" cy="109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100">
                <a:sym typeface="Wingdings" panose="05000000000000000000" pitchFamily="2" charset="2"/>
              </a:rPr>
              <a:t>c. Mèo, chó và thỏ, con nào nặng nhất, con nào nhẹ nhất?</a:t>
            </a:r>
            <a:endParaRPr lang="en-US" sz="3100" dirty="0"/>
          </a:p>
        </p:txBody>
      </p:sp>
      <p:sp>
        <p:nvSpPr>
          <p:cNvPr id="24" name="TextBox 23"/>
          <p:cNvSpPr txBox="1"/>
          <p:nvPr/>
        </p:nvSpPr>
        <p:spPr>
          <a:xfrm>
            <a:off x="5685601" y="2724040"/>
            <a:ext cx="5649502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100">
                <a:solidFill>
                  <a:srgbClr val="FF0000"/>
                </a:solidFill>
                <a:sym typeface="Wingdings" panose="05000000000000000000" pitchFamily="2" charset="2"/>
              </a:rPr>
              <a:t>b. Con mèo nặng hơn con </a:t>
            </a:r>
            <a:r>
              <a:rPr lang="vi-VN" sz="3100">
                <a:solidFill>
                  <a:srgbClr val="FF0000"/>
                </a:solidFill>
                <a:sym typeface="Wingdings" panose="05000000000000000000" pitchFamily="2" charset="2"/>
              </a:rPr>
              <a:t>thỏ.</a:t>
            </a:r>
            <a:endParaRPr lang="en-US" sz="3100" dirty="0">
              <a:solidFill>
                <a:srgbClr val="FF0000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4205545" y="679464"/>
            <a:ext cx="2062248" cy="1265490"/>
          </a:xfrm>
          <a:prstGeom prst="wedgeEllipseCallout">
            <a:avLst>
              <a:gd name="adj1" fmla="val -63223"/>
              <a:gd name="adj2" fmla="val 2410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</a:rPr>
              <a:t>Tớ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nặng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nhất</a:t>
            </a:r>
            <a:r>
              <a:rPr lang="en-US" sz="25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25" name="Oval Callout 24"/>
          <p:cNvSpPr/>
          <p:nvPr/>
        </p:nvSpPr>
        <p:spPr>
          <a:xfrm>
            <a:off x="7245146" y="279474"/>
            <a:ext cx="2220840" cy="1073170"/>
          </a:xfrm>
          <a:prstGeom prst="wedgeEllipseCallout">
            <a:avLst>
              <a:gd name="adj1" fmla="val 51763"/>
              <a:gd name="adj2" fmla="val 2879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</a:rPr>
              <a:t>Tớ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nhẹ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nhất</a:t>
            </a:r>
            <a:r>
              <a:rPr lang="en-US" sz="25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55288" y="598473"/>
            <a:ext cx="4176844" cy="2413075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640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7" grpId="0"/>
      <p:bldP spid="17" grpId="1"/>
      <p:bldP spid="18" grpId="0"/>
      <p:bldP spid="19" grpId="0"/>
      <p:bldP spid="20" grpId="0" animBg="1"/>
      <p:bldP spid="20" grpId="1" animBg="1"/>
      <p:bldP spid="21" grpId="0" animBg="1"/>
      <p:bldP spid="21" grpId="1" animBg="1"/>
      <p:bldP spid="22" grpId="0"/>
      <p:bldP spid="22" grpId="1"/>
      <p:bldP spid="23" grpId="0"/>
      <p:bldP spid="23" grpId="1"/>
      <p:bldP spid="24" grpId="0"/>
      <p:bldP spid="8" grpId="0" animBg="1"/>
      <p:bldP spid="25" grpId="0" animBg="1"/>
      <p:bldP spid="26" grpId="0" animBg="1"/>
      <p:bldP spid="2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32744" y="702718"/>
            <a:ext cx="4176844" cy="2413075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88839" y="103680"/>
            <a:ext cx="9338176" cy="661363"/>
            <a:chOff x="1394101" y="1723285"/>
            <a:chExt cx="9338176" cy="661363"/>
          </a:xfrm>
        </p:grpSpPr>
        <p:sp>
          <p:nvSpPr>
            <p:cNvPr id="2" name="TextBox 1"/>
            <p:cNvSpPr txBox="1"/>
            <p:nvPr/>
          </p:nvSpPr>
          <p:spPr>
            <a:xfrm>
              <a:off x="1939448" y="1723285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/>
                <a:t>Quan </a:t>
              </a:r>
              <a:r>
                <a:rPr lang="en-US" sz="2600" dirty="0" err="1"/>
                <a:t>sát</a:t>
              </a:r>
              <a:r>
                <a:rPr lang="en-US" sz="2600" dirty="0"/>
                <a:t> </a:t>
              </a:r>
              <a:r>
                <a:rPr lang="en-US" sz="2600" dirty="0" err="1"/>
                <a:t>tranh</a:t>
              </a:r>
              <a:r>
                <a:rPr lang="en-US" sz="2600" dirty="0"/>
                <a:t> </a:t>
              </a:r>
              <a:r>
                <a:rPr lang="en-US" sz="2600" dirty="0" err="1"/>
                <a:t>rồi</a:t>
              </a:r>
              <a:r>
                <a:rPr lang="en-US" sz="2600" dirty="0"/>
                <a:t> </a:t>
              </a:r>
              <a:r>
                <a:rPr lang="en-US" sz="2600" dirty="0" err="1"/>
                <a:t>trả</a:t>
              </a:r>
              <a:r>
                <a:rPr lang="en-US" sz="2600" dirty="0"/>
                <a:t> </a:t>
              </a:r>
              <a:r>
                <a:rPr lang="en-US" sz="2600" dirty="0" err="1"/>
                <a:t>lời</a:t>
              </a:r>
              <a:r>
                <a:rPr lang="en-US" sz="2600" dirty="0"/>
                <a:t> </a:t>
              </a:r>
              <a:r>
                <a:rPr lang="en-US" sz="2600" dirty="0" err="1"/>
                <a:t>câu</a:t>
              </a:r>
              <a:r>
                <a:rPr lang="en-US" sz="2600" dirty="0"/>
                <a:t> </a:t>
              </a:r>
              <a:r>
                <a:rPr lang="en-US" sz="2600" dirty="0" err="1"/>
                <a:t>hỏi</a:t>
              </a:r>
              <a:r>
                <a:rPr lang="en-US" sz="2600" dirty="0"/>
                <a:t>.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1394101" y="1861428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787100" y="903573"/>
            <a:ext cx="4066853" cy="2303261"/>
            <a:chOff x="1600338" y="1014134"/>
            <a:chExt cx="5829300" cy="4631299"/>
          </a:xfrm>
        </p:grpSpPr>
        <p:pic>
          <p:nvPicPr>
            <p:cNvPr id="37894" name="Picture 6" descr="Furry Bunny Cartoon HD Stock Images | Shutterstock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3" t="519" b="6105"/>
            <a:stretch>
              <a:fillRect/>
            </a:stretch>
          </p:blipFill>
          <p:spPr bwMode="auto">
            <a:xfrm>
              <a:off x="5524261" y="1014134"/>
              <a:ext cx="1528005" cy="189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2" name="Picture 4" descr="Funny cat cartoon Sticker • Pixers® - We live to chang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23195" y="2108489"/>
              <a:ext cx="1143304" cy="1675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0" name="Picture 2" descr="Waage - Illustrationen und Vektorgrafiken - iStock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338" y="2006883"/>
              <a:ext cx="5829300" cy="363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947951" y="912965"/>
            <a:ext cx="3552031" cy="2361975"/>
            <a:chOff x="6547909" y="2331857"/>
            <a:chExt cx="3959560" cy="2738908"/>
          </a:xfrm>
        </p:grpSpPr>
        <p:grpSp>
          <p:nvGrpSpPr>
            <p:cNvPr id="10" name="Group 9"/>
            <p:cNvGrpSpPr/>
            <p:nvPr/>
          </p:nvGrpSpPr>
          <p:grpSpPr>
            <a:xfrm>
              <a:off x="6547909" y="2331857"/>
              <a:ext cx="3959560" cy="2738908"/>
              <a:chOff x="1464667" y="2108489"/>
              <a:chExt cx="5829300" cy="4032245"/>
            </a:xfrm>
          </p:grpSpPr>
          <p:pic>
            <p:nvPicPr>
              <p:cNvPr id="12" name="Picture 4" descr="Funny cat cartoon Sticker • Pixers® - We live to change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3198" y="2108489"/>
                <a:ext cx="1160319" cy="1417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Waage - Illustrationen und Vektorgrafiken - iStock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64667" y="2502184"/>
                <a:ext cx="5829300" cy="3638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7896" name="Picture 8" descr="Do animal dog cat pet illustration cartoon caricature by Luiza98 | Fiverr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r="19087"/>
            <a:stretch>
              <a:fillRect/>
            </a:stretch>
          </p:blipFill>
          <p:spPr bwMode="auto">
            <a:xfrm>
              <a:off x="9060873" y="2686226"/>
              <a:ext cx="1160146" cy="114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6398116" y="453196"/>
            <a:ext cx="4558748" cy="2579787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8" descr="Do animal dog cat pet illustration cartoon caricature by Luiza98 | Fiverr">
            <a:extLst>
              <a:ext uri="{FF2B5EF4-FFF2-40B4-BE49-F238E27FC236}">
                <a16:creationId xmlns:a16="http://schemas.microsoft.com/office/drawing/2014/main" id="{EE19BD19-DFE3-4C6A-9F38-079013478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5" r="19087"/>
          <a:stretch>
            <a:fillRect/>
          </a:stretch>
        </p:blipFill>
        <p:spPr bwMode="auto">
          <a:xfrm>
            <a:off x="2059000" y="3583061"/>
            <a:ext cx="1040741" cy="99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Funny cat cartoon Sticker • Pixers® - We live to change">
            <a:extLst>
              <a:ext uri="{FF2B5EF4-FFF2-40B4-BE49-F238E27FC236}">
                <a16:creationId xmlns:a16="http://schemas.microsoft.com/office/drawing/2014/main" id="{188F0796-A5C2-4697-AC0D-CF0478F04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81816" y="3868801"/>
            <a:ext cx="809505" cy="70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Furry Bunny Cartoon HD Stock Images | Shutterstock">
            <a:extLst>
              <a:ext uri="{FF2B5EF4-FFF2-40B4-BE49-F238E27FC236}">
                <a16:creationId xmlns:a16="http://schemas.microsoft.com/office/drawing/2014/main" id="{A9162227-8A37-4E6D-BD34-5BC36E129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3" t="519" b="6105"/>
          <a:stretch>
            <a:fillRect/>
          </a:stretch>
        </p:blipFill>
        <p:spPr bwMode="auto">
          <a:xfrm>
            <a:off x="7603428" y="4785065"/>
            <a:ext cx="1066024" cy="94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Funny cat cartoon Sticker • Pixers® - We live to change">
            <a:extLst>
              <a:ext uri="{FF2B5EF4-FFF2-40B4-BE49-F238E27FC236}">
                <a16:creationId xmlns:a16="http://schemas.microsoft.com/office/drawing/2014/main" id="{A7618D6C-E868-4751-98E1-41C933C9A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5429" y="4980155"/>
            <a:ext cx="809505" cy="70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0DC38CB-90CA-4291-A55D-4E3188EB9BFB}"/>
              </a:ext>
            </a:extLst>
          </p:cNvPr>
          <p:cNvSpPr txBox="1"/>
          <p:nvPr/>
        </p:nvSpPr>
        <p:spPr>
          <a:xfrm>
            <a:off x="3068374" y="3534060"/>
            <a:ext cx="2220840" cy="109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1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rgbClr val="FF0000"/>
                </a:solidFill>
                <a:sym typeface="Wingdings" panose="05000000000000000000" pitchFamily="2" charset="2"/>
              </a:rPr>
              <a:t>nặng</a:t>
            </a:r>
            <a:r>
              <a:rPr lang="en-US" sz="31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rgbClr val="FF0000"/>
                </a:solidFill>
                <a:sym typeface="Wingdings" panose="05000000000000000000" pitchFamily="2" charset="2"/>
              </a:rPr>
              <a:t>hơn</a:t>
            </a:r>
            <a:endParaRPr lang="en-US" sz="31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A23A7C-6C45-422A-8057-F7483C952681}"/>
              </a:ext>
            </a:extLst>
          </p:cNvPr>
          <p:cNvSpPr txBox="1"/>
          <p:nvPr/>
        </p:nvSpPr>
        <p:spPr>
          <a:xfrm>
            <a:off x="5634934" y="4638606"/>
            <a:ext cx="1902903" cy="10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1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rgbClr val="FF0000"/>
                </a:solidFill>
                <a:sym typeface="Wingdings" panose="05000000000000000000" pitchFamily="2" charset="2"/>
              </a:rPr>
              <a:t>nặng</a:t>
            </a:r>
            <a:r>
              <a:rPr lang="en-US" sz="31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rgbClr val="FF0000"/>
                </a:solidFill>
                <a:sym typeface="Wingdings" panose="05000000000000000000" pitchFamily="2" charset="2"/>
              </a:rPr>
              <a:t>hơn</a:t>
            </a:r>
            <a:endParaRPr lang="en-US" sz="3100" dirty="0">
              <a:solidFill>
                <a:srgbClr val="FF0000"/>
              </a:solidFill>
            </a:endParaRPr>
          </a:p>
        </p:txBody>
      </p:sp>
      <p:sp>
        <p:nvSpPr>
          <p:cNvPr id="33" name="Oval Callout 7">
            <a:extLst>
              <a:ext uri="{FF2B5EF4-FFF2-40B4-BE49-F238E27FC236}">
                <a16:creationId xmlns:a16="http://schemas.microsoft.com/office/drawing/2014/main" id="{13C31903-3E77-4E1A-B7D7-8852E98D069F}"/>
              </a:ext>
            </a:extLst>
          </p:cNvPr>
          <p:cNvSpPr/>
          <p:nvPr/>
        </p:nvSpPr>
        <p:spPr>
          <a:xfrm>
            <a:off x="8735043" y="4005861"/>
            <a:ext cx="2062248" cy="1265490"/>
          </a:xfrm>
          <a:prstGeom prst="wedgeEllipseCallout">
            <a:avLst>
              <a:gd name="adj1" fmla="val -63223"/>
              <a:gd name="adj2" fmla="val 2410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</a:rPr>
              <a:t>Tớ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nhẹ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nhất</a:t>
            </a:r>
            <a:r>
              <a:rPr lang="en-US" sz="25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34" name="Oval Callout 24">
            <a:extLst>
              <a:ext uri="{FF2B5EF4-FFF2-40B4-BE49-F238E27FC236}">
                <a16:creationId xmlns:a16="http://schemas.microsoft.com/office/drawing/2014/main" id="{78E4E18F-3A9C-4985-8385-A66C90DC7BB6}"/>
              </a:ext>
            </a:extLst>
          </p:cNvPr>
          <p:cNvSpPr/>
          <p:nvPr/>
        </p:nvSpPr>
        <p:spPr>
          <a:xfrm>
            <a:off x="36935" y="3062122"/>
            <a:ext cx="2220840" cy="830327"/>
          </a:xfrm>
          <a:prstGeom prst="wedgeEllipseCallout">
            <a:avLst>
              <a:gd name="adj1" fmla="val 51763"/>
              <a:gd name="adj2" fmla="val 2879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solidFill>
                <a:schemeClr val="tx1"/>
              </a:solidFill>
            </a:endParaRPr>
          </a:p>
          <a:p>
            <a:pPr algn="ctr"/>
            <a:r>
              <a:rPr lang="en-US" sz="2500" dirty="0" err="1">
                <a:solidFill>
                  <a:schemeClr val="tx1"/>
                </a:solidFill>
              </a:rPr>
              <a:t>Tớ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nặng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nhất</a:t>
            </a:r>
            <a:r>
              <a:rPr lang="en-US" sz="2500" dirty="0">
                <a:solidFill>
                  <a:schemeClr val="tx1"/>
                </a:solidFill>
              </a:rPr>
              <a:t>!</a:t>
            </a:r>
          </a:p>
          <a:p>
            <a:pPr algn="ctr"/>
            <a:endParaRPr lang="en-US" sz="25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67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26" grpId="1" animBg="1"/>
      <p:bldP spid="31" grpId="0"/>
      <p:bldP spid="32" grpId="0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4243" y="213773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Quan </a:t>
            </a:r>
            <a:r>
              <a:rPr lang="en-US" sz="2600" dirty="0" err="1"/>
              <a:t>sát</a:t>
            </a:r>
            <a:r>
              <a:rPr lang="en-US" sz="2600" dirty="0"/>
              <a:t> </a:t>
            </a:r>
            <a:r>
              <a:rPr lang="en-US" sz="2600" dirty="0" err="1"/>
              <a:t>tranh</a:t>
            </a:r>
            <a:r>
              <a:rPr lang="en-US" sz="2600" dirty="0"/>
              <a:t> </a:t>
            </a:r>
            <a:r>
              <a:rPr lang="en-US" sz="2600" dirty="0" err="1"/>
              <a:t>rồi</a:t>
            </a:r>
            <a:r>
              <a:rPr lang="en-US" sz="2600" dirty="0"/>
              <a:t> </a:t>
            </a:r>
            <a:r>
              <a:rPr lang="en-US" sz="2600" dirty="0" err="1"/>
              <a:t>trả</a:t>
            </a:r>
            <a:r>
              <a:rPr lang="en-US" sz="2600" dirty="0"/>
              <a:t> </a:t>
            </a:r>
            <a:r>
              <a:rPr lang="en-US" sz="2600" dirty="0" err="1"/>
              <a:t>lời</a:t>
            </a:r>
            <a:r>
              <a:rPr lang="en-US" sz="2600" dirty="0"/>
              <a:t> </a:t>
            </a:r>
            <a:r>
              <a:rPr lang="en-US" sz="2600" dirty="0" err="1"/>
              <a:t>câu</a:t>
            </a:r>
            <a:r>
              <a:rPr lang="en-US" sz="2600" dirty="0"/>
              <a:t> </a:t>
            </a:r>
            <a:r>
              <a:rPr lang="en-US" sz="2600" dirty="0" err="1"/>
              <a:t>hỏi</a:t>
            </a:r>
            <a:r>
              <a:rPr lang="en-US" sz="2600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5942" y="5157240"/>
            <a:ext cx="861402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4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3400" err="1">
                <a:solidFill>
                  <a:srgbClr val="FF0000"/>
                </a:solidFill>
              </a:rPr>
              <a:t>Quả</a:t>
            </a:r>
            <a:r>
              <a:rPr lang="en-US" sz="3400">
                <a:solidFill>
                  <a:srgbClr val="FF0000"/>
                </a:solidFill>
              </a:rPr>
              <a:t> bưởi </a:t>
            </a:r>
            <a:r>
              <a:rPr lang="en-US" sz="3400" err="1">
                <a:solidFill>
                  <a:srgbClr val="FF0000"/>
                </a:solidFill>
              </a:rPr>
              <a:t>nặng</a:t>
            </a:r>
            <a:r>
              <a:rPr lang="en-US" sz="3400">
                <a:solidFill>
                  <a:srgbClr val="FF0000"/>
                </a:solidFill>
              </a:rPr>
              <a:t> bằng..............quả </a:t>
            </a:r>
            <a:r>
              <a:rPr lang="en-US" sz="3400" dirty="0" err="1">
                <a:solidFill>
                  <a:srgbClr val="FF0000"/>
                </a:solidFill>
              </a:rPr>
              <a:t>chanh</a:t>
            </a:r>
            <a:r>
              <a:rPr lang="en-US" sz="3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5889" y="4021591"/>
            <a:ext cx="795090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4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3400" dirty="0" err="1">
                <a:solidFill>
                  <a:srgbClr val="FF0000"/>
                </a:solidFill>
              </a:rPr>
              <a:t>Quả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táo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nặng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err="1">
                <a:solidFill>
                  <a:srgbClr val="FF0000"/>
                </a:solidFill>
              </a:rPr>
              <a:t>bằng</a:t>
            </a:r>
            <a:r>
              <a:rPr lang="en-US" sz="3400">
                <a:solidFill>
                  <a:srgbClr val="FF0000"/>
                </a:solidFill>
              </a:rPr>
              <a:t> </a:t>
            </a:r>
            <a:r>
              <a:rPr lang="en-US" sz="3400" b="1">
                <a:solidFill>
                  <a:srgbClr val="FF0000"/>
                </a:solidFill>
              </a:rPr>
              <a:t>.............</a:t>
            </a:r>
            <a:r>
              <a:rPr lang="en-US" sz="340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quả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dirty="0" err="1">
                <a:solidFill>
                  <a:srgbClr val="FF0000"/>
                </a:solidFill>
              </a:rPr>
              <a:t>chanh</a:t>
            </a:r>
            <a:r>
              <a:rPr lang="en-US" sz="3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5492" y="2989224"/>
            <a:ext cx="877413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4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3400" err="1">
                <a:solidFill>
                  <a:srgbClr val="FF0000"/>
                </a:solidFill>
              </a:rPr>
              <a:t>Quả</a:t>
            </a:r>
            <a:r>
              <a:rPr lang="en-US" sz="3400">
                <a:solidFill>
                  <a:srgbClr val="FF0000"/>
                </a:solidFill>
              </a:rPr>
              <a:t> cam </a:t>
            </a:r>
            <a:r>
              <a:rPr lang="en-US" sz="3400" dirty="0" err="1">
                <a:solidFill>
                  <a:srgbClr val="FF0000"/>
                </a:solidFill>
              </a:rPr>
              <a:t>nặng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  <a:r>
              <a:rPr lang="en-US" sz="3400" err="1">
                <a:solidFill>
                  <a:srgbClr val="FF0000"/>
                </a:solidFill>
              </a:rPr>
              <a:t>bằng</a:t>
            </a:r>
            <a:r>
              <a:rPr lang="en-US" sz="3400">
                <a:solidFill>
                  <a:srgbClr val="FF0000"/>
                </a:solidFill>
              </a:rPr>
              <a:t> </a:t>
            </a:r>
            <a:r>
              <a:rPr lang="en-US" sz="3400" b="1">
                <a:solidFill>
                  <a:srgbClr val="FF0000"/>
                </a:solidFill>
              </a:rPr>
              <a:t>..............</a:t>
            </a:r>
            <a:r>
              <a:rPr lang="en-US" sz="3400">
                <a:solidFill>
                  <a:srgbClr val="FF0000"/>
                </a:solidFill>
              </a:rPr>
              <a:t>quả </a:t>
            </a:r>
            <a:r>
              <a:rPr lang="en-US" sz="3400" dirty="0" err="1">
                <a:solidFill>
                  <a:srgbClr val="FF0000"/>
                </a:solidFill>
              </a:rPr>
              <a:t>chanh</a:t>
            </a:r>
            <a:r>
              <a:rPr lang="en-US" sz="3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0" name="Oval 19"/>
          <p:cNvSpPr/>
          <p:nvPr/>
        </p:nvSpPr>
        <p:spPr>
          <a:xfrm>
            <a:off x="1214546" y="35296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89" y="895527"/>
            <a:ext cx="10353675" cy="220027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649666" y="1333182"/>
            <a:ext cx="1336001" cy="13497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04925" y="2566939"/>
            <a:ext cx="55337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b="1"/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02836" y="2559934"/>
            <a:ext cx="55337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b="1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76038" y="3306014"/>
            <a:ext cx="55337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00" b="1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76037" y="5513808"/>
            <a:ext cx="55337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00" b="1"/>
              <a:t>7</a:t>
            </a:r>
          </a:p>
        </p:txBody>
      </p:sp>
      <p:sp>
        <p:nvSpPr>
          <p:cNvPr id="14" name="Oval 13"/>
          <p:cNvSpPr/>
          <p:nvPr/>
        </p:nvSpPr>
        <p:spPr>
          <a:xfrm>
            <a:off x="6054817" y="1275343"/>
            <a:ext cx="1336001" cy="13497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576037" y="4308613"/>
            <a:ext cx="55337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00" b="1"/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6427" y="3134492"/>
            <a:ext cx="6134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a. Quả cam nặng bằng mấy quả chanh?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56426" y="4091166"/>
            <a:ext cx="6134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b. Quả táo nặng bằng mấy quả chanh?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56427" y="5271162"/>
            <a:ext cx="6134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c. Quả bưởi nặng bằng mấy quả chanh?</a:t>
            </a:r>
          </a:p>
        </p:txBody>
      </p:sp>
      <p:sp>
        <p:nvSpPr>
          <p:cNvPr id="7" name="Right Brace 6"/>
          <p:cNvSpPr/>
          <p:nvPr/>
        </p:nvSpPr>
        <p:spPr>
          <a:xfrm rot="16200000">
            <a:off x="4631760" y="-422800"/>
            <a:ext cx="523556" cy="298840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680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9" grpId="0" animBg="1"/>
      <p:bldP spid="3" grpId="0"/>
      <p:bldP spid="11" grpId="0"/>
      <p:bldP spid="12" grpId="0"/>
      <p:bldP spid="13" grpId="0"/>
      <p:bldP spid="14" grpId="0" animBg="1"/>
      <p:bldP spid="15" grpId="0"/>
      <p:bldP spid="5" grpId="0"/>
      <p:bldP spid="5" grpId="1"/>
      <p:bldP spid="21" grpId="0"/>
      <p:bldP spid="21" grpId="1"/>
      <p:bldP spid="22" grpId="0"/>
      <p:bldP spid="22" grpId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5C5E80F-37F9-4F18-A0CE-2F0047176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244">
            <a:off x="6655605" y="30798"/>
            <a:ext cx="2887648" cy="39769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6064C8-BE8A-44AE-B910-83F3D0239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63" y="-3269"/>
            <a:ext cx="2739848" cy="3417184"/>
          </a:xfrm>
          <a:prstGeom prst="rect">
            <a:avLst/>
          </a:prstGeom>
        </p:spPr>
      </p:pic>
      <p:grpSp>
        <p:nvGrpSpPr>
          <p:cNvPr id="19" name="Graphic 2">
            <a:extLst>
              <a:ext uri="{FF2B5EF4-FFF2-40B4-BE49-F238E27FC236}">
                <a16:creationId xmlns:a16="http://schemas.microsoft.com/office/drawing/2014/main" id="{856B35E0-106E-4BBD-894E-E0C0A7CF3994}"/>
              </a:ext>
            </a:extLst>
          </p:cNvPr>
          <p:cNvGrpSpPr/>
          <p:nvPr/>
        </p:nvGrpSpPr>
        <p:grpSpPr>
          <a:xfrm>
            <a:off x="1458852" y="2351015"/>
            <a:ext cx="9506590" cy="4086552"/>
            <a:chOff x="2458645" y="3220808"/>
            <a:chExt cx="7279698" cy="3386033"/>
          </a:xfrm>
        </p:grpSpPr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0979D26B-4193-4408-B247-021D7416A369}"/>
                </a:ext>
              </a:extLst>
            </p:cNvPr>
            <p:cNvGrpSpPr/>
            <p:nvPr/>
          </p:nvGrpSpPr>
          <p:grpSpPr>
            <a:xfrm>
              <a:off x="2458645" y="3220808"/>
              <a:ext cx="7279698" cy="3386033"/>
              <a:chOff x="2458645" y="3220808"/>
              <a:chExt cx="7279698" cy="3386033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FDC3028-FF46-433B-8116-4CB5B998F972}"/>
                  </a:ext>
                </a:extLst>
              </p:cNvPr>
              <p:cNvSpPr/>
              <p:nvPr/>
            </p:nvSpPr>
            <p:spPr>
              <a:xfrm>
                <a:off x="2488562" y="3243778"/>
                <a:ext cx="7220170" cy="3339309"/>
              </a:xfrm>
              <a:custGeom>
                <a:avLst/>
                <a:gdLst>
                  <a:gd name="connsiteX0" fmla="*/ 3672100 w 7220170"/>
                  <a:gd name="connsiteY0" fmla="*/ 279 h 3339309"/>
                  <a:gd name="connsiteX1" fmla="*/ 3555596 w 7220170"/>
                  <a:gd name="connsiteY1" fmla="*/ 0 h 3339309"/>
                  <a:gd name="connsiteX2" fmla="*/ 2013175 w 7220170"/>
                  <a:gd name="connsiteY2" fmla="*/ 257813 h 3339309"/>
                  <a:gd name="connsiteX3" fmla="*/ 0 w 7220170"/>
                  <a:gd name="connsiteY3" fmla="*/ 1528763 h 3339309"/>
                  <a:gd name="connsiteX4" fmla="*/ 1363764 w 7220170"/>
                  <a:gd name="connsiteY4" fmla="*/ 3334015 h 3339309"/>
                  <a:gd name="connsiteX5" fmla="*/ 3534971 w 7220170"/>
                  <a:gd name="connsiteY5" fmla="*/ 3022130 h 3339309"/>
                  <a:gd name="connsiteX6" fmla="*/ 3681297 w 7220170"/>
                  <a:gd name="connsiteY6" fmla="*/ 3022409 h 3339309"/>
                  <a:gd name="connsiteX7" fmla="*/ 5850554 w 7220170"/>
                  <a:gd name="connsiteY7" fmla="*/ 3339310 h 3339309"/>
                  <a:gd name="connsiteX8" fmla="*/ 7220170 w 7220170"/>
                  <a:gd name="connsiteY8" fmla="*/ 1537961 h 3339309"/>
                  <a:gd name="connsiteX9" fmla="*/ 5213406 w 7220170"/>
                  <a:gd name="connsiteY9" fmla="*/ 261994 h 3339309"/>
                  <a:gd name="connsiteX10" fmla="*/ 3672100 w 7220170"/>
                  <a:gd name="connsiteY10" fmla="*/ 279 h 3339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20170" h="3339309">
                    <a:moveTo>
                      <a:pt x="3672100" y="279"/>
                    </a:moveTo>
                    <a:cubicBezTo>
                      <a:pt x="3633358" y="0"/>
                      <a:pt x="3594338" y="0"/>
                      <a:pt x="3555596" y="0"/>
                    </a:cubicBezTo>
                    <a:cubicBezTo>
                      <a:pt x="3563400" y="6689"/>
                      <a:pt x="2825357" y="6689"/>
                      <a:pt x="2013175" y="257813"/>
                    </a:cubicBezTo>
                    <a:cubicBezTo>
                      <a:pt x="1199878" y="490542"/>
                      <a:pt x="312721" y="973838"/>
                      <a:pt x="0" y="1528763"/>
                    </a:cubicBezTo>
                    <a:cubicBezTo>
                      <a:pt x="505593" y="2102363"/>
                      <a:pt x="960738" y="2706343"/>
                      <a:pt x="1363764" y="3334015"/>
                    </a:cubicBezTo>
                    <a:cubicBezTo>
                      <a:pt x="2073656" y="3131666"/>
                      <a:pt x="2804174" y="3027704"/>
                      <a:pt x="3534971" y="3022130"/>
                    </a:cubicBezTo>
                    <a:cubicBezTo>
                      <a:pt x="3583746" y="3021851"/>
                      <a:pt x="3632522" y="3021851"/>
                      <a:pt x="3681297" y="3022409"/>
                    </a:cubicBezTo>
                    <a:cubicBezTo>
                      <a:pt x="4412094" y="3029934"/>
                      <a:pt x="5141776" y="3135568"/>
                      <a:pt x="5850554" y="3339310"/>
                    </a:cubicBezTo>
                    <a:cubicBezTo>
                      <a:pt x="6254694" y="2712475"/>
                      <a:pt x="6712069" y="2109889"/>
                      <a:pt x="7220170" y="1537961"/>
                    </a:cubicBezTo>
                    <a:cubicBezTo>
                      <a:pt x="6910237" y="982757"/>
                      <a:pt x="6025310" y="497231"/>
                      <a:pt x="5213406" y="261994"/>
                    </a:cubicBezTo>
                    <a:cubicBezTo>
                      <a:pt x="4402339" y="9476"/>
                      <a:pt x="3664017" y="6968"/>
                      <a:pt x="3672100" y="279"/>
                    </a:cubicBezTo>
                    <a:close/>
                  </a:path>
                </a:pathLst>
              </a:custGeom>
              <a:solidFill>
                <a:srgbClr val="ED1C24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18DE866-CDDC-466B-B496-C0BFA986B936}"/>
                  </a:ext>
                </a:extLst>
              </p:cNvPr>
              <p:cNvSpPr/>
              <p:nvPr/>
            </p:nvSpPr>
            <p:spPr>
              <a:xfrm>
                <a:off x="3977748" y="4720700"/>
                <a:ext cx="178657" cy="101453"/>
              </a:xfrm>
              <a:custGeom>
                <a:avLst/>
                <a:gdLst>
                  <a:gd name="connsiteX0" fmla="*/ 153294 w 178657"/>
                  <a:gd name="connsiteY0" fmla="*/ 20904 h 101453"/>
                  <a:gd name="connsiteX1" fmla="*/ 170296 w 178657"/>
                  <a:gd name="connsiteY1" fmla="*/ 7246 h 101453"/>
                  <a:gd name="connsiteX2" fmla="*/ 178658 w 178657"/>
                  <a:gd name="connsiteY2" fmla="*/ 0 h 101453"/>
                  <a:gd name="connsiteX3" fmla="*/ 168066 w 178657"/>
                  <a:gd name="connsiteY3" fmla="*/ 6689 h 101453"/>
                  <a:gd name="connsiteX4" fmla="*/ 59367 w 178657"/>
                  <a:gd name="connsiteY4" fmla="*/ 66892 h 101453"/>
                  <a:gd name="connsiteX5" fmla="*/ 0 w 178657"/>
                  <a:gd name="connsiteY5" fmla="*/ 101453 h 101453"/>
                  <a:gd name="connsiteX6" fmla="*/ 111208 w 178657"/>
                  <a:gd name="connsiteY6" fmla="*/ 49612 h 101453"/>
                  <a:gd name="connsiteX7" fmla="*/ 153294 w 178657"/>
                  <a:gd name="connsiteY7" fmla="*/ 20904 h 101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657" h="101453">
                    <a:moveTo>
                      <a:pt x="153294" y="20904"/>
                    </a:moveTo>
                    <a:cubicBezTo>
                      <a:pt x="159148" y="16444"/>
                      <a:pt x="164722" y="11985"/>
                      <a:pt x="170296" y="7246"/>
                    </a:cubicBezTo>
                    <a:cubicBezTo>
                      <a:pt x="173083" y="5017"/>
                      <a:pt x="175871" y="2508"/>
                      <a:pt x="178658" y="0"/>
                    </a:cubicBezTo>
                    <a:cubicBezTo>
                      <a:pt x="175592" y="2787"/>
                      <a:pt x="171968" y="4460"/>
                      <a:pt x="168066" y="6689"/>
                    </a:cubicBezTo>
                    <a:cubicBezTo>
                      <a:pt x="131555" y="26199"/>
                      <a:pt x="95321" y="46267"/>
                      <a:pt x="59367" y="66892"/>
                    </a:cubicBezTo>
                    <a:cubicBezTo>
                      <a:pt x="39578" y="78319"/>
                      <a:pt x="19789" y="90026"/>
                      <a:pt x="0" y="101453"/>
                    </a:cubicBezTo>
                    <a:cubicBezTo>
                      <a:pt x="38463" y="87517"/>
                      <a:pt x="76090" y="71073"/>
                      <a:pt x="111208" y="49612"/>
                    </a:cubicBezTo>
                    <a:cubicBezTo>
                      <a:pt x="125701" y="40693"/>
                      <a:pt x="139916" y="31216"/>
                      <a:pt x="153294" y="20904"/>
                    </a:cubicBezTo>
                    <a:close/>
                  </a:path>
                </a:pathLst>
              </a:custGeom>
              <a:solidFill>
                <a:srgbClr val="B36B4A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43F75DF-FFB2-4844-9CC1-B2538B1135DE}"/>
                  </a:ext>
                </a:extLst>
              </p:cNvPr>
              <p:cNvSpPr/>
              <p:nvPr/>
            </p:nvSpPr>
            <p:spPr>
              <a:xfrm>
                <a:off x="2458645" y="3220808"/>
                <a:ext cx="7279698" cy="3386033"/>
              </a:xfrm>
              <a:custGeom>
                <a:avLst/>
                <a:gdLst>
                  <a:gd name="connsiteX0" fmla="*/ 5873782 w 7279698"/>
                  <a:gd name="connsiteY0" fmla="*/ 3385135 h 3386033"/>
                  <a:gd name="connsiteX1" fmla="*/ 1399812 w 7279698"/>
                  <a:gd name="connsiteY1" fmla="*/ 3379839 h 3386033"/>
                  <a:gd name="connsiteX2" fmla="*/ 1372777 w 7279698"/>
                  <a:gd name="connsiteY2" fmla="*/ 3370085 h 3386033"/>
                  <a:gd name="connsiteX3" fmla="*/ 4554 w 7279698"/>
                  <a:gd name="connsiteY3" fmla="*/ 1568457 h 3386033"/>
                  <a:gd name="connsiteX4" fmla="*/ 3439 w 7279698"/>
                  <a:gd name="connsiteY4" fmla="*/ 1544766 h 3386033"/>
                  <a:gd name="connsiteX5" fmla="*/ 2033615 w 7279698"/>
                  <a:gd name="connsiteY5" fmla="*/ 257929 h 3386033"/>
                  <a:gd name="connsiteX6" fmla="*/ 3584119 w 7279698"/>
                  <a:gd name="connsiteY6" fmla="*/ 115 h 3386033"/>
                  <a:gd name="connsiteX7" fmla="*/ 3702296 w 7279698"/>
                  <a:gd name="connsiteY7" fmla="*/ 394 h 3386033"/>
                  <a:gd name="connsiteX8" fmla="*/ 5252800 w 7279698"/>
                  <a:gd name="connsiteY8" fmla="*/ 262667 h 3386033"/>
                  <a:gd name="connsiteX9" fmla="*/ 7276287 w 7279698"/>
                  <a:gd name="connsiteY9" fmla="*/ 1554521 h 3386033"/>
                  <a:gd name="connsiteX10" fmla="*/ 7274894 w 7279698"/>
                  <a:gd name="connsiteY10" fmla="*/ 1578490 h 3386033"/>
                  <a:gd name="connsiteX11" fmla="*/ 5900818 w 7279698"/>
                  <a:gd name="connsiteY11" fmla="*/ 3376216 h 3386033"/>
                  <a:gd name="connsiteX12" fmla="*/ 5873782 w 7279698"/>
                  <a:gd name="connsiteY12" fmla="*/ 3385135 h 3386033"/>
                  <a:gd name="connsiteX13" fmla="*/ 1404551 w 7279698"/>
                  <a:gd name="connsiteY13" fmla="*/ 3329670 h 3386033"/>
                  <a:gd name="connsiteX14" fmla="*/ 5869601 w 7279698"/>
                  <a:gd name="connsiteY14" fmla="*/ 3334966 h 3386033"/>
                  <a:gd name="connsiteX15" fmla="*/ 7215527 w 7279698"/>
                  <a:gd name="connsiteY15" fmla="*/ 1555078 h 3386033"/>
                  <a:gd name="connsiteX16" fmla="*/ 5233568 w 7279698"/>
                  <a:gd name="connsiteY16" fmla="*/ 305589 h 3386033"/>
                  <a:gd name="connsiteX17" fmla="*/ 3700623 w 7279698"/>
                  <a:gd name="connsiteY17" fmla="*/ 46661 h 3386033"/>
                  <a:gd name="connsiteX18" fmla="*/ 3585513 w 7279698"/>
                  <a:gd name="connsiteY18" fmla="*/ 46382 h 3386033"/>
                  <a:gd name="connsiteX19" fmla="*/ 2051732 w 7279698"/>
                  <a:gd name="connsiteY19" fmla="*/ 301130 h 3386033"/>
                  <a:gd name="connsiteX20" fmla="*/ 64478 w 7279698"/>
                  <a:gd name="connsiteY20" fmla="*/ 1545602 h 3386033"/>
                  <a:gd name="connsiteX21" fmla="*/ 1404551 w 7279698"/>
                  <a:gd name="connsiteY21" fmla="*/ 3329670 h 338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79698" h="3386033">
                    <a:moveTo>
                      <a:pt x="5873782" y="3385135"/>
                    </a:moveTo>
                    <a:cubicBezTo>
                      <a:pt x="4413303" y="2965108"/>
                      <a:pt x="2862799" y="2962879"/>
                      <a:pt x="1399812" y="3379839"/>
                    </a:cubicBezTo>
                    <a:cubicBezTo>
                      <a:pt x="1389500" y="3382905"/>
                      <a:pt x="1378630" y="3378725"/>
                      <a:pt x="1372777" y="3370085"/>
                    </a:cubicBezTo>
                    <a:cubicBezTo>
                      <a:pt x="968358" y="2743528"/>
                      <a:pt x="511541" y="2140663"/>
                      <a:pt x="4554" y="1568457"/>
                    </a:cubicBezTo>
                    <a:cubicBezTo>
                      <a:pt x="-1020" y="1562046"/>
                      <a:pt x="-1578" y="1553127"/>
                      <a:pt x="3439" y="1544766"/>
                    </a:cubicBezTo>
                    <a:cubicBezTo>
                      <a:pt x="334555" y="965034"/>
                      <a:pt x="1279128" y="466688"/>
                      <a:pt x="2033615" y="257929"/>
                    </a:cubicBezTo>
                    <a:cubicBezTo>
                      <a:pt x="2845240" y="15724"/>
                      <a:pt x="3579381" y="952"/>
                      <a:pt x="3584119" y="115"/>
                    </a:cubicBezTo>
                    <a:cubicBezTo>
                      <a:pt x="3623697" y="-163"/>
                      <a:pt x="3662996" y="115"/>
                      <a:pt x="3702296" y="394"/>
                    </a:cubicBezTo>
                    <a:cubicBezTo>
                      <a:pt x="3708706" y="1509"/>
                      <a:pt x="4442011" y="17953"/>
                      <a:pt x="5252800" y="262667"/>
                    </a:cubicBezTo>
                    <a:cubicBezTo>
                      <a:pt x="6005894" y="473935"/>
                      <a:pt x="6947958" y="974510"/>
                      <a:pt x="7276287" y="1554521"/>
                    </a:cubicBezTo>
                    <a:cubicBezTo>
                      <a:pt x="7281304" y="1562882"/>
                      <a:pt x="7280746" y="1571801"/>
                      <a:pt x="7274894" y="1578490"/>
                    </a:cubicBezTo>
                    <a:cubicBezTo>
                      <a:pt x="6765398" y="2149024"/>
                      <a:pt x="6306630" y="2750496"/>
                      <a:pt x="5900818" y="3376216"/>
                    </a:cubicBezTo>
                    <a:cubicBezTo>
                      <a:pt x="5894964" y="3384020"/>
                      <a:pt x="5884373" y="3387922"/>
                      <a:pt x="5873782" y="3385135"/>
                    </a:cubicBezTo>
                    <a:close/>
                    <a:moveTo>
                      <a:pt x="1404551" y="3329670"/>
                    </a:moveTo>
                    <a:cubicBezTo>
                      <a:pt x="2865029" y="2916890"/>
                      <a:pt x="4411353" y="2919120"/>
                      <a:pt x="5869601" y="3334966"/>
                    </a:cubicBezTo>
                    <a:cubicBezTo>
                      <a:pt x="6267331" y="2716214"/>
                      <a:pt x="6716902" y="2120874"/>
                      <a:pt x="7215527" y="1555078"/>
                    </a:cubicBezTo>
                    <a:cubicBezTo>
                      <a:pt x="6886919" y="994857"/>
                      <a:pt x="5968824" y="511561"/>
                      <a:pt x="5233568" y="305589"/>
                    </a:cubicBezTo>
                    <a:cubicBezTo>
                      <a:pt x="4431141" y="63942"/>
                      <a:pt x="3705362" y="47776"/>
                      <a:pt x="3700623" y="46661"/>
                    </a:cubicBezTo>
                    <a:cubicBezTo>
                      <a:pt x="3662160" y="46382"/>
                      <a:pt x="3623976" y="46382"/>
                      <a:pt x="3585513" y="46382"/>
                    </a:cubicBezTo>
                    <a:cubicBezTo>
                      <a:pt x="3582169" y="47497"/>
                      <a:pt x="2855553" y="61712"/>
                      <a:pt x="2051732" y="301130"/>
                    </a:cubicBezTo>
                    <a:cubicBezTo>
                      <a:pt x="1315919" y="505151"/>
                      <a:pt x="395594" y="985938"/>
                      <a:pt x="64478" y="1545602"/>
                    </a:cubicBezTo>
                    <a:cubicBezTo>
                      <a:pt x="560874" y="2113349"/>
                      <a:pt x="1008215" y="2710082"/>
                      <a:pt x="1404551" y="33296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242D7B-B781-4097-ABE0-6DCC4EB79BE0}"/>
                </a:ext>
              </a:extLst>
            </p:cNvPr>
            <p:cNvSpPr/>
            <p:nvPr/>
          </p:nvSpPr>
          <p:spPr>
            <a:xfrm>
              <a:off x="2669728" y="3332054"/>
              <a:ext cx="3545283" cy="1468637"/>
            </a:xfrm>
            <a:custGeom>
              <a:avLst/>
              <a:gdLst>
                <a:gd name="connsiteX0" fmla="*/ 3545284 w 3545283"/>
                <a:gd name="connsiteY0" fmla="*/ 913 h 1468637"/>
                <a:gd name="connsiteX1" fmla="*/ 3367740 w 3545283"/>
                <a:gd name="connsiteY1" fmla="*/ 15128 h 1468637"/>
                <a:gd name="connsiteX2" fmla="*/ 2904512 w 3545283"/>
                <a:gd name="connsiteY2" fmla="*/ 72265 h 1468637"/>
                <a:gd name="connsiteX3" fmla="*/ 2599038 w 3545283"/>
                <a:gd name="connsiteY3" fmla="*/ 125779 h 1468637"/>
                <a:gd name="connsiteX4" fmla="*/ 2262905 w 3545283"/>
                <a:gd name="connsiteY4" fmla="*/ 200475 h 1468637"/>
                <a:gd name="connsiteX5" fmla="*/ 1910607 w 3545283"/>
                <a:gd name="connsiteY5" fmla="*/ 298026 h 1468637"/>
                <a:gd name="connsiteX6" fmla="*/ 1732785 w 3545283"/>
                <a:gd name="connsiteY6" fmla="*/ 355163 h 1468637"/>
                <a:gd name="connsiteX7" fmla="*/ 1556357 w 3545283"/>
                <a:gd name="connsiteY7" fmla="*/ 418710 h 1468637"/>
                <a:gd name="connsiteX8" fmla="*/ 1214371 w 3545283"/>
                <a:gd name="connsiteY8" fmla="*/ 560856 h 1468637"/>
                <a:gd name="connsiteX9" fmla="*/ 1052436 w 3545283"/>
                <a:gd name="connsiteY9" fmla="*/ 638897 h 1468637"/>
                <a:gd name="connsiteX10" fmla="*/ 974117 w 3545283"/>
                <a:gd name="connsiteY10" fmla="*/ 678753 h 1468637"/>
                <a:gd name="connsiteX11" fmla="*/ 898584 w 3545283"/>
                <a:gd name="connsiteY11" fmla="*/ 720003 h 1468637"/>
                <a:gd name="connsiteX12" fmla="*/ 754209 w 3545283"/>
                <a:gd name="connsiteY12" fmla="*/ 804176 h 1468637"/>
                <a:gd name="connsiteX13" fmla="*/ 620425 w 3545283"/>
                <a:gd name="connsiteY13" fmla="*/ 889463 h 1468637"/>
                <a:gd name="connsiteX14" fmla="*/ 390204 w 3545283"/>
                <a:gd name="connsiteY14" fmla="*/ 1059481 h 1468637"/>
                <a:gd name="connsiteX15" fmla="*/ 295440 w 3545283"/>
                <a:gd name="connsiteY15" fmla="*/ 1140866 h 1468637"/>
                <a:gd name="connsiteX16" fmla="*/ 252239 w 3545283"/>
                <a:gd name="connsiteY16" fmla="*/ 1179330 h 1468637"/>
                <a:gd name="connsiteX17" fmla="*/ 214055 w 3545283"/>
                <a:gd name="connsiteY17" fmla="*/ 1217235 h 1468637"/>
                <a:gd name="connsiteX18" fmla="*/ 146605 w 3545283"/>
                <a:gd name="connsiteY18" fmla="*/ 1286914 h 1468637"/>
                <a:gd name="connsiteX19" fmla="*/ 93092 w 3545283"/>
                <a:gd name="connsiteY19" fmla="*/ 1348232 h 1468637"/>
                <a:gd name="connsiteX20" fmla="*/ 52399 w 3545283"/>
                <a:gd name="connsiteY20" fmla="*/ 1398958 h 1468637"/>
                <a:gd name="connsiteX21" fmla="*/ 23691 w 3545283"/>
                <a:gd name="connsiteY21" fmla="*/ 1436864 h 1468637"/>
                <a:gd name="connsiteX22" fmla="*/ 0 w 3545283"/>
                <a:gd name="connsiteY22" fmla="*/ 1468638 h 1468637"/>
                <a:gd name="connsiteX23" fmla="*/ 19510 w 3545283"/>
                <a:gd name="connsiteY23" fmla="*/ 1435470 h 1468637"/>
                <a:gd name="connsiteX24" fmla="*/ 43201 w 3545283"/>
                <a:gd name="connsiteY24" fmla="*/ 1395614 h 1468637"/>
                <a:gd name="connsiteX25" fmla="*/ 78320 w 3545283"/>
                <a:gd name="connsiteY25" fmla="*/ 1342379 h 1468637"/>
                <a:gd name="connsiteX26" fmla="*/ 125701 w 3545283"/>
                <a:gd name="connsiteY26" fmla="*/ 1277159 h 1468637"/>
                <a:gd name="connsiteX27" fmla="*/ 187577 w 3545283"/>
                <a:gd name="connsiteY27" fmla="*/ 1203020 h 1468637"/>
                <a:gd name="connsiteX28" fmla="*/ 222974 w 3545283"/>
                <a:gd name="connsiteY28" fmla="*/ 1162606 h 1468637"/>
                <a:gd name="connsiteX29" fmla="*/ 263109 w 3545283"/>
                <a:gd name="connsiteY29" fmla="*/ 1121356 h 1468637"/>
                <a:gd name="connsiteX30" fmla="*/ 353692 w 3545283"/>
                <a:gd name="connsiteY30" fmla="*/ 1034118 h 1468637"/>
                <a:gd name="connsiteX31" fmla="*/ 578060 w 3545283"/>
                <a:gd name="connsiteY31" fmla="*/ 851837 h 1468637"/>
                <a:gd name="connsiteX32" fmla="*/ 855105 w 3545283"/>
                <a:gd name="connsiteY32" fmla="*/ 671228 h 1468637"/>
                <a:gd name="connsiteX33" fmla="*/ 930916 w 3545283"/>
                <a:gd name="connsiteY33" fmla="*/ 627470 h 1468637"/>
                <a:gd name="connsiteX34" fmla="*/ 1009793 w 3545283"/>
                <a:gd name="connsiteY34" fmla="*/ 585104 h 1468637"/>
                <a:gd name="connsiteX35" fmla="*/ 1090342 w 3545283"/>
                <a:gd name="connsiteY35" fmla="*/ 543018 h 1468637"/>
                <a:gd name="connsiteX36" fmla="*/ 1173678 w 3545283"/>
                <a:gd name="connsiteY36" fmla="*/ 503161 h 1468637"/>
                <a:gd name="connsiteX37" fmla="*/ 1520960 w 3545283"/>
                <a:gd name="connsiteY37" fmla="*/ 355720 h 1468637"/>
                <a:gd name="connsiteX38" fmla="*/ 1701011 w 3545283"/>
                <a:gd name="connsiteY38" fmla="*/ 291894 h 1468637"/>
                <a:gd name="connsiteX39" fmla="*/ 1882456 w 3545283"/>
                <a:gd name="connsiteY39" fmla="*/ 234757 h 1468637"/>
                <a:gd name="connsiteX40" fmla="*/ 2063623 w 3545283"/>
                <a:gd name="connsiteY40" fmla="*/ 184588 h 1468637"/>
                <a:gd name="connsiteX41" fmla="*/ 2242280 w 3545283"/>
                <a:gd name="connsiteY41" fmla="*/ 141387 h 1468637"/>
                <a:gd name="connsiteX42" fmla="*/ 2585381 w 3545283"/>
                <a:gd name="connsiteY42" fmla="*/ 74773 h 1468637"/>
                <a:gd name="connsiteX43" fmla="*/ 2896430 w 3545283"/>
                <a:gd name="connsiteY43" fmla="*/ 32687 h 1468637"/>
                <a:gd name="connsiteX44" fmla="*/ 3161490 w 3545283"/>
                <a:gd name="connsiteY44" fmla="*/ 10111 h 1468637"/>
                <a:gd name="connsiteX45" fmla="*/ 3366626 w 3545283"/>
                <a:gd name="connsiteY45" fmla="*/ 1192 h 1468637"/>
                <a:gd name="connsiteX46" fmla="*/ 3545284 w 3545283"/>
                <a:gd name="connsiteY46" fmla="*/ 913 h 146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545283" h="1468637">
                  <a:moveTo>
                    <a:pt x="3545284" y="913"/>
                  </a:moveTo>
                  <a:cubicBezTo>
                    <a:pt x="3545284" y="913"/>
                    <a:pt x="3480621" y="4815"/>
                    <a:pt x="3367740" y="15128"/>
                  </a:cubicBezTo>
                  <a:cubicBezTo>
                    <a:pt x="3255139" y="25719"/>
                    <a:pt x="3094598" y="43278"/>
                    <a:pt x="2904512" y="72265"/>
                  </a:cubicBezTo>
                  <a:cubicBezTo>
                    <a:pt x="2809191" y="86758"/>
                    <a:pt x="2706902" y="105153"/>
                    <a:pt x="2599038" y="125779"/>
                  </a:cubicBezTo>
                  <a:cubicBezTo>
                    <a:pt x="2491454" y="147240"/>
                    <a:pt x="2378573" y="172046"/>
                    <a:pt x="2262905" y="200475"/>
                  </a:cubicBezTo>
                  <a:cubicBezTo>
                    <a:pt x="2146959" y="228347"/>
                    <a:pt x="2029340" y="262350"/>
                    <a:pt x="1910607" y="298026"/>
                  </a:cubicBezTo>
                  <a:cubicBezTo>
                    <a:pt x="1851240" y="315864"/>
                    <a:pt x="1792152" y="335653"/>
                    <a:pt x="1732785" y="355163"/>
                  </a:cubicBezTo>
                  <a:cubicBezTo>
                    <a:pt x="1673976" y="375788"/>
                    <a:pt x="1615166" y="396970"/>
                    <a:pt x="1556357" y="418710"/>
                  </a:cubicBezTo>
                  <a:cubicBezTo>
                    <a:pt x="1439575" y="462748"/>
                    <a:pt x="1324186" y="509572"/>
                    <a:pt x="1214371" y="560856"/>
                  </a:cubicBezTo>
                  <a:cubicBezTo>
                    <a:pt x="1159185" y="586498"/>
                    <a:pt x="1104835" y="612140"/>
                    <a:pt x="1052436" y="638897"/>
                  </a:cubicBezTo>
                  <a:cubicBezTo>
                    <a:pt x="1025958" y="651996"/>
                    <a:pt x="1000038" y="665375"/>
                    <a:pt x="974117" y="678753"/>
                  </a:cubicBezTo>
                  <a:cubicBezTo>
                    <a:pt x="948475" y="692411"/>
                    <a:pt x="923390" y="706347"/>
                    <a:pt x="898584" y="720003"/>
                  </a:cubicBezTo>
                  <a:cubicBezTo>
                    <a:pt x="847858" y="747039"/>
                    <a:pt x="801033" y="776304"/>
                    <a:pt x="754209" y="804176"/>
                  </a:cubicBezTo>
                  <a:cubicBezTo>
                    <a:pt x="706827" y="831490"/>
                    <a:pt x="663626" y="861034"/>
                    <a:pt x="620425" y="889463"/>
                  </a:cubicBezTo>
                  <a:cubicBezTo>
                    <a:pt x="535695" y="946879"/>
                    <a:pt x="457932" y="1004016"/>
                    <a:pt x="390204" y="1059481"/>
                  </a:cubicBezTo>
                  <a:cubicBezTo>
                    <a:pt x="355086" y="1086517"/>
                    <a:pt x="324984" y="1114667"/>
                    <a:pt x="295440" y="1140866"/>
                  </a:cubicBezTo>
                  <a:cubicBezTo>
                    <a:pt x="280668" y="1154245"/>
                    <a:pt x="266175" y="1167066"/>
                    <a:pt x="252239" y="1179330"/>
                  </a:cubicBezTo>
                  <a:cubicBezTo>
                    <a:pt x="239139" y="1192150"/>
                    <a:pt x="226318" y="1204972"/>
                    <a:pt x="214055" y="1217235"/>
                  </a:cubicBezTo>
                  <a:cubicBezTo>
                    <a:pt x="189806" y="1241762"/>
                    <a:pt x="166115" y="1264617"/>
                    <a:pt x="146605" y="1286914"/>
                  </a:cubicBezTo>
                  <a:cubicBezTo>
                    <a:pt x="127095" y="1308933"/>
                    <a:pt x="109257" y="1329558"/>
                    <a:pt x="93092" y="1348232"/>
                  </a:cubicBezTo>
                  <a:cubicBezTo>
                    <a:pt x="76369" y="1366628"/>
                    <a:pt x="63548" y="1383908"/>
                    <a:pt x="52399" y="1398958"/>
                  </a:cubicBezTo>
                  <a:cubicBezTo>
                    <a:pt x="40971" y="1414009"/>
                    <a:pt x="31495" y="1426552"/>
                    <a:pt x="23691" y="1436864"/>
                  </a:cubicBezTo>
                  <a:cubicBezTo>
                    <a:pt x="8083" y="1457768"/>
                    <a:pt x="0" y="1468638"/>
                    <a:pt x="0" y="1468638"/>
                  </a:cubicBezTo>
                  <a:cubicBezTo>
                    <a:pt x="0" y="1468638"/>
                    <a:pt x="6689" y="1457211"/>
                    <a:pt x="19510" y="1435470"/>
                  </a:cubicBezTo>
                  <a:cubicBezTo>
                    <a:pt x="25921" y="1424600"/>
                    <a:pt x="33725" y="1411222"/>
                    <a:pt x="43201" y="1395614"/>
                  </a:cubicBezTo>
                  <a:cubicBezTo>
                    <a:pt x="52399" y="1379727"/>
                    <a:pt x="63269" y="1361610"/>
                    <a:pt x="78320" y="1342379"/>
                  </a:cubicBezTo>
                  <a:cubicBezTo>
                    <a:pt x="92534" y="1322590"/>
                    <a:pt x="108142" y="1300850"/>
                    <a:pt x="125701" y="1277159"/>
                  </a:cubicBezTo>
                  <a:cubicBezTo>
                    <a:pt x="142703" y="1253468"/>
                    <a:pt x="165279" y="1229498"/>
                    <a:pt x="187577" y="1203020"/>
                  </a:cubicBezTo>
                  <a:cubicBezTo>
                    <a:pt x="199004" y="1189921"/>
                    <a:pt x="210710" y="1176264"/>
                    <a:pt x="222974" y="1162606"/>
                  </a:cubicBezTo>
                  <a:cubicBezTo>
                    <a:pt x="235795" y="1149228"/>
                    <a:pt x="249452" y="1135292"/>
                    <a:pt x="263109" y="1121356"/>
                  </a:cubicBezTo>
                  <a:cubicBezTo>
                    <a:pt x="290981" y="1093206"/>
                    <a:pt x="320246" y="1063383"/>
                    <a:pt x="353692" y="1034118"/>
                  </a:cubicBezTo>
                  <a:cubicBezTo>
                    <a:pt x="418633" y="974751"/>
                    <a:pt x="493887" y="912876"/>
                    <a:pt x="578060" y="851837"/>
                  </a:cubicBezTo>
                  <a:cubicBezTo>
                    <a:pt x="662232" y="790798"/>
                    <a:pt x="754488" y="729201"/>
                    <a:pt x="855105" y="671228"/>
                  </a:cubicBezTo>
                  <a:cubicBezTo>
                    <a:pt x="880189" y="656735"/>
                    <a:pt x="905552" y="641963"/>
                    <a:pt x="930916" y="627470"/>
                  </a:cubicBezTo>
                  <a:cubicBezTo>
                    <a:pt x="957115" y="613255"/>
                    <a:pt x="983314" y="599040"/>
                    <a:pt x="1009793" y="585104"/>
                  </a:cubicBezTo>
                  <a:cubicBezTo>
                    <a:pt x="1036271" y="571169"/>
                    <a:pt x="1063306" y="556954"/>
                    <a:pt x="1090342" y="543018"/>
                  </a:cubicBezTo>
                  <a:cubicBezTo>
                    <a:pt x="1117935" y="529640"/>
                    <a:pt x="1145807" y="516540"/>
                    <a:pt x="1173678" y="503161"/>
                  </a:cubicBezTo>
                  <a:cubicBezTo>
                    <a:pt x="1285444" y="450205"/>
                    <a:pt x="1402227" y="401430"/>
                    <a:pt x="1520960" y="355720"/>
                  </a:cubicBezTo>
                  <a:cubicBezTo>
                    <a:pt x="1580884" y="333980"/>
                    <a:pt x="1640809" y="312519"/>
                    <a:pt x="1701011" y="291894"/>
                  </a:cubicBezTo>
                  <a:cubicBezTo>
                    <a:pt x="1761493" y="272384"/>
                    <a:pt x="1821696" y="252316"/>
                    <a:pt x="1882456" y="234757"/>
                  </a:cubicBezTo>
                  <a:cubicBezTo>
                    <a:pt x="1942938" y="216919"/>
                    <a:pt x="2003141" y="199639"/>
                    <a:pt x="2063623" y="184588"/>
                  </a:cubicBezTo>
                  <a:cubicBezTo>
                    <a:pt x="2123547" y="168980"/>
                    <a:pt x="2183471" y="154487"/>
                    <a:pt x="2242280" y="141387"/>
                  </a:cubicBezTo>
                  <a:cubicBezTo>
                    <a:pt x="2359899" y="114072"/>
                    <a:pt x="2475288" y="93169"/>
                    <a:pt x="2585381" y="74773"/>
                  </a:cubicBezTo>
                  <a:cubicBezTo>
                    <a:pt x="2695196" y="56936"/>
                    <a:pt x="2799715" y="43000"/>
                    <a:pt x="2896430" y="32687"/>
                  </a:cubicBezTo>
                  <a:cubicBezTo>
                    <a:pt x="2993145" y="21817"/>
                    <a:pt x="3082334" y="15128"/>
                    <a:pt x="3161490" y="10111"/>
                  </a:cubicBezTo>
                  <a:cubicBezTo>
                    <a:pt x="3240645" y="4815"/>
                    <a:pt x="3309767" y="2586"/>
                    <a:pt x="3366626" y="1192"/>
                  </a:cubicBezTo>
                  <a:cubicBezTo>
                    <a:pt x="3480342" y="-1316"/>
                    <a:pt x="3545284" y="913"/>
                    <a:pt x="3545284" y="913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278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4" name="Graphic 2">
              <a:extLst>
                <a:ext uri="{FF2B5EF4-FFF2-40B4-BE49-F238E27FC236}">
                  <a16:creationId xmlns:a16="http://schemas.microsoft.com/office/drawing/2014/main" id="{3E63E1CF-EA84-4442-A34E-5A55FB7B5EA3}"/>
                </a:ext>
              </a:extLst>
            </p:cNvPr>
            <p:cNvGrpSpPr/>
            <p:nvPr/>
          </p:nvGrpSpPr>
          <p:grpSpPr>
            <a:xfrm>
              <a:off x="2870126" y="3477622"/>
              <a:ext cx="6457220" cy="2834883"/>
              <a:chOff x="2870126" y="3477622"/>
              <a:chExt cx="6457220" cy="2834883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EF7E396-9655-4A4C-BFD1-1036EDA1F6CF}"/>
                  </a:ext>
                </a:extLst>
              </p:cNvPr>
              <p:cNvSpPr/>
              <p:nvPr/>
            </p:nvSpPr>
            <p:spPr>
              <a:xfrm>
                <a:off x="2914721" y="3512740"/>
                <a:ext cx="6368131" cy="2764316"/>
              </a:xfrm>
              <a:custGeom>
                <a:avLst/>
                <a:gdLst>
                  <a:gd name="connsiteX0" fmla="*/ 3237580 w 6368131"/>
                  <a:gd name="connsiteY0" fmla="*/ 279 h 2764316"/>
                  <a:gd name="connsiteX1" fmla="*/ 3136405 w 6368131"/>
                  <a:gd name="connsiteY1" fmla="*/ 0 h 2764316"/>
                  <a:gd name="connsiteX2" fmla="*/ 1794382 w 6368131"/>
                  <a:gd name="connsiteY2" fmla="*/ 206808 h 2764316"/>
                  <a:gd name="connsiteX3" fmla="*/ 0 w 6368131"/>
                  <a:gd name="connsiteY3" fmla="*/ 1236110 h 2764316"/>
                  <a:gd name="connsiteX4" fmla="*/ 1121558 w 6368131"/>
                  <a:gd name="connsiteY4" fmla="*/ 2759578 h 2764316"/>
                  <a:gd name="connsiteX5" fmla="*/ 3114944 w 6368131"/>
                  <a:gd name="connsiteY5" fmla="*/ 2505667 h 2764316"/>
                  <a:gd name="connsiteX6" fmla="*/ 3249286 w 6368131"/>
                  <a:gd name="connsiteY6" fmla="*/ 2505946 h 2764316"/>
                  <a:gd name="connsiteX7" fmla="*/ 5241278 w 6368131"/>
                  <a:gd name="connsiteY7" fmla="*/ 2764317 h 2764316"/>
                  <a:gd name="connsiteX8" fmla="*/ 6368132 w 6368131"/>
                  <a:gd name="connsiteY8" fmla="*/ 1244194 h 2764316"/>
                  <a:gd name="connsiteX9" fmla="*/ 4578488 w 6368131"/>
                  <a:gd name="connsiteY9" fmla="*/ 210710 h 2764316"/>
                  <a:gd name="connsiteX10" fmla="*/ 3237580 w 6368131"/>
                  <a:gd name="connsiteY10" fmla="*/ 279 h 2764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68131" h="2764316">
                    <a:moveTo>
                      <a:pt x="3237580" y="279"/>
                    </a:moveTo>
                    <a:cubicBezTo>
                      <a:pt x="3203855" y="0"/>
                      <a:pt x="3170130" y="0"/>
                      <a:pt x="3136405" y="0"/>
                    </a:cubicBezTo>
                    <a:cubicBezTo>
                      <a:pt x="3141979" y="5296"/>
                      <a:pt x="2504553" y="6132"/>
                      <a:pt x="1794382" y="206808"/>
                    </a:cubicBezTo>
                    <a:cubicBezTo>
                      <a:pt x="1083653" y="393827"/>
                      <a:pt x="300178" y="780129"/>
                      <a:pt x="0" y="1236110"/>
                    </a:cubicBezTo>
                    <a:cubicBezTo>
                      <a:pt x="411944" y="1724144"/>
                      <a:pt x="786261" y="2233360"/>
                      <a:pt x="1121558" y="2759578"/>
                    </a:cubicBezTo>
                    <a:cubicBezTo>
                      <a:pt x="1775986" y="2594857"/>
                      <a:pt x="2445465" y="2510405"/>
                      <a:pt x="3114944" y="2505667"/>
                    </a:cubicBezTo>
                    <a:cubicBezTo>
                      <a:pt x="3159817" y="2505389"/>
                      <a:pt x="3204412" y="2505389"/>
                      <a:pt x="3249286" y="2505946"/>
                    </a:cubicBezTo>
                    <a:cubicBezTo>
                      <a:pt x="3918765" y="2512078"/>
                      <a:pt x="4587686" y="2598201"/>
                      <a:pt x="5241278" y="2764317"/>
                    </a:cubicBezTo>
                    <a:cubicBezTo>
                      <a:pt x="5577969" y="2238935"/>
                      <a:pt x="5953958" y="1730833"/>
                      <a:pt x="6368132" y="1244194"/>
                    </a:cubicBezTo>
                    <a:cubicBezTo>
                      <a:pt x="6069904" y="787655"/>
                      <a:pt x="5288381" y="399402"/>
                      <a:pt x="4578488" y="210710"/>
                    </a:cubicBezTo>
                    <a:cubicBezTo>
                      <a:pt x="3869432" y="8362"/>
                      <a:pt x="3232005" y="5296"/>
                      <a:pt x="3237580" y="279"/>
                    </a:cubicBezTo>
                    <a:close/>
                  </a:path>
                </a:pathLst>
              </a:custGeom>
              <a:solidFill>
                <a:srgbClr val="D1D3D4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590F834-974A-4F7E-9A6F-F42027D50BED}"/>
                  </a:ext>
                </a:extLst>
              </p:cNvPr>
              <p:cNvSpPr/>
              <p:nvPr/>
            </p:nvSpPr>
            <p:spPr>
              <a:xfrm>
                <a:off x="2870126" y="3477622"/>
                <a:ext cx="6457220" cy="2834883"/>
              </a:xfrm>
              <a:custGeom>
                <a:avLst/>
                <a:gdLst>
                  <a:gd name="connsiteX0" fmla="*/ 5277233 w 6457220"/>
                  <a:gd name="connsiteY0" fmla="*/ 2833717 h 2834883"/>
                  <a:gd name="connsiteX1" fmla="*/ 1174793 w 6457220"/>
                  <a:gd name="connsiteY1" fmla="*/ 2828700 h 2834883"/>
                  <a:gd name="connsiteX2" fmla="*/ 1134379 w 6457220"/>
                  <a:gd name="connsiteY2" fmla="*/ 2813650 h 2834883"/>
                  <a:gd name="connsiteX3" fmla="*/ 6689 w 6457220"/>
                  <a:gd name="connsiteY3" fmla="*/ 1294920 h 2834883"/>
                  <a:gd name="connsiteX4" fmla="*/ 6689 w 6457220"/>
                  <a:gd name="connsiteY4" fmla="*/ 1257572 h 2834883"/>
                  <a:gd name="connsiteX5" fmla="*/ 1826155 w 6457220"/>
                  <a:gd name="connsiteY5" fmla="*/ 207923 h 2834883"/>
                  <a:gd name="connsiteX6" fmla="*/ 3179328 w 6457220"/>
                  <a:gd name="connsiteY6" fmla="*/ 0 h 2834883"/>
                  <a:gd name="connsiteX7" fmla="*/ 3282732 w 6457220"/>
                  <a:gd name="connsiteY7" fmla="*/ 279 h 2834883"/>
                  <a:gd name="connsiteX8" fmla="*/ 4636462 w 6457220"/>
                  <a:gd name="connsiteY8" fmla="*/ 211825 h 2834883"/>
                  <a:gd name="connsiteX9" fmla="*/ 6450911 w 6457220"/>
                  <a:gd name="connsiteY9" fmla="*/ 1265933 h 2834883"/>
                  <a:gd name="connsiteX10" fmla="*/ 6450353 w 6457220"/>
                  <a:gd name="connsiteY10" fmla="*/ 1303560 h 2834883"/>
                  <a:gd name="connsiteX11" fmla="*/ 5317647 w 6457220"/>
                  <a:gd name="connsiteY11" fmla="*/ 2818945 h 2834883"/>
                  <a:gd name="connsiteX12" fmla="*/ 5277233 w 6457220"/>
                  <a:gd name="connsiteY12" fmla="*/ 2833717 h 2834883"/>
                  <a:gd name="connsiteX13" fmla="*/ 1184270 w 6457220"/>
                  <a:gd name="connsiteY13" fmla="*/ 2754004 h 2834883"/>
                  <a:gd name="connsiteX14" fmla="*/ 5268035 w 6457220"/>
                  <a:gd name="connsiteY14" fmla="*/ 2759021 h 2834883"/>
                  <a:gd name="connsiteX15" fmla="*/ 6360885 w 6457220"/>
                  <a:gd name="connsiteY15" fmla="*/ 1273180 h 2834883"/>
                  <a:gd name="connsiteX16" fmla="*/ 4602737 w 6457220"/>
                  <a:gd name="connsiteY16" fmla="*/ 277881 h 2834883"/>
                  <a:gd name="connsiteX17" fmla="*/ 3280223 w 6457220"/>
                  <a:gd name="connsiteY17" fmla="*/ 70237 h 2834883"/>
                  <a:gd name="connsiteX18" fmla="*/ 3181279 w 6457220"/>
                  <a:gd name="connsiteY18" fmla="*/ 70237 h 2834883"/>
                  <a:gd name="connsiteX19" fmla="*/ 1859602 w 6457220"/>
                  <a:gd name="connsiteY19" fmla="*/ 273979 h 2834883"/>
                  <a:gd name="connsiteX20" fmla="*/ 96994 w 6457220"/>
                  <a:gd name="connsiteY20" fmla="*/ 1264818 h 2834883"/>
                  <a:gd name="connsiteX21" fmla="*/ 1184270 w 6457220"/>
                  <a:gd name="connsiteY21" fmla="*/ 2754004 h 283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457220" h="2834883">
                    <a:moveTo>
                      <a:pt x="5277233" y="2833717"/>
                    </a:moveTo>
                    <a:cubicBezTo>
                      <a:pt x="3932143" y="2491731"/>
                      <a:pt x="2521834" y="2489780"/>
                      <a:pt x="1174793" y="2828700"/>
                    </a:cubicBezTo>
                    <a:cubicBezTo>
                      <a:pt x="1158906" y="2832602"/>
                      <a:pt x="1142741" y="2826470"/>
                      <a:pt x="1134379" y="2813650"/>
                    </a:cubicBezTo>
                    <a:cubicBezTo>
                      <a:pt x="796853" y="2288825"/>
                      <a:pt x="420584" y="1781281"/>
                      <a:pt x="6689" y="1294920"/>
                    </a:cubicBezTo>
                    <a:cubicBezTo>
                      <a:pt x="-2230" y="1284607"/>
                      <a:pt x="-2230" y="1270114"/>
                      <a:pt x="6689" y="1257572"/>
                    </a:cubicBezTo>
                    <a:cubicBezTo>
                      <a:pt x="265339" y="881304"/>
                      <a:pt x="867089" y="470196"/>
                      <a:pt x="1826155" y="207923"/>
                    </a:cubicBezTo>
                    <a:cubicBezTo>
                      <a:pt x="2537163" y="13378"/>
                      <a:pt x="3174590" y="836"/>
                      <a:pt x="3179328" y="0"/>
                    </a:cubicBezTo>
                    <a:cubicBezTo>
                      <a:pt x="3213889" y="0"/>
                      <a:pt x="3248171" y="0"/>
                      <a:pt x="3282732" y="279"/>
                    </a:cubicBezTo>
                    <a:cubicBezTo>
                      <a:pt x="3289142" y="1115"/>
                      <a:pt x="3926290" y="15329"/>
                      <a:pt x="4636462" y="211825"/>
                    </a:cubicBezTo>
                    <a:cubicBezTo>
                      <a:pt x="5594413" y="476606"/>
                      <a:pt x="6193934" y="889386"/>
                      <a:pt x="6450911" y="1265933"/>
                    </a:cubicBezTo>
                    <a:cubicBezTo>
                      <a:pt x="6459551" y="1278476"/>
                      <a:pt x="6459272" y="1292969"/>
                      <a:pt x="6450353" y="1303560"/>
                    </a:cubicBezTo>
                    <a:cubicBezTo>
                      <a:pt x="6034507" y="1788528"/>
                      <a:pt x="5656567" y="2295236"/>
                      <a:pt x="5317647" y="2818945"/>
                    </a:cubicBezTo>
                    <a:cubicBezTo>
                      <a:pt x="5309285" y="2831488"/>
                      <a:pt x="5292841" y="2837619"/>
                      <a:pt x="5277233" y="2833717"/>
                    </a:cubicBezTo>
                    <a:close/>
                    <a:moveTo>
                      <a:pt x="1184270" y="2754004"/>
                    </a:moveTo>
                    <a:cubicBezTo>
                      <a:pt x="2525736" y="2420937"/>
                      <a:pt x="3928520" y="2422888"/>
                      <a:pt x="5268035" y="2759021"/>
                    </a:cubicBezTo>
                    <a:cubicBezTo>
                      <a:pt x="5595249" y="2246182"/>
                      <a:pt x="5960090" y="1749507"/>
                      <a:pt x="6360885" y="1273180"/>
                    </a:cubicBezTo>
                    <a:cubicBezTo>
                      <a:pt x="6058756" y="834479"/>
                      <a:pt x="5295907" y="461277"/>
                      <a:pt x="4602737" y="277881"/>
                    </a:cubicBezTo>
                    <a:cubicBezTo>
                      <a:pt x="3910124" y="81664"/>
                      <a:pt x="3287191" y="75254"/>
                      <a:pt x="3280223" y="70237"/>
                    </a:cubicBezTo>
                    <a:cubicBezTo>
                      <a:pt x="3247335" y="70237"/>
                      <a:pt x="3214167" y="69958"/>
                      <a:pt x="3181279" y="70237"/>
                    </a:cubicBezTo>
                    <a:cubicBezTo>
                      <a:pt x="3175147" y="75254"/>
                      <a:pt x="2552771" y="79434"/>
                      <a:pt x="1859602" y="273979"/>
                    </a:cubicBezTo>
                    <a:cubicBezTo>
                      <a:pt x="1165874" y="455424"/>
                      <a:pt x="401353" y="826675"/>
                      <a:pt x="96994" y="1264818"/>
                    </a:cubicBezTo>
                    <a:cubicBezTo>
                      <a:pt x="495281" y="1742818"/>
                      <a:pt x="858170" y="2240328"/>
                      <a:pt x="1184270" y="27540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DFF7427-8C93-45E1-86B7-548C6FA33DEC}"/>
                </a:ext>
              </a:extLst>
            </p:cNvPr>
            <p:cNvSpPr/>
            <p:nvPr/>
          </p:nvSpPr>
          <p:spPr>
            <a:xfrm>
              <a:off x="3195389" y="3635166"/>
              <a:ext cx="5822960" cy="2463789"/>
            </a:xfrm>
            <a:custGeom>
              <a:avLst/>
              <a:gdLst>
                <a:gd name="connsiteX0" fmla="*/ 2961092 w 5822960"/>
                <a:gd name="connsiteY0" fmla="*/ 209 h 2463789"/>
                <a:gd name="connsiteX1" fmla="*/ 2869115 w 5822960"/>
                <a:gd name="connsiteY1" fmla="*/ 209 h 2463789"/>
                <a:gd name="connsiteX2" fmla="*/ 1650842 w 5822960"/>
                <a:gd name="connsiteY2" fmla="*/ 178588 h 2463789"/>
                <a:gd name="connsiteX3" fmla="*/ 0 w 5822960"/>
                <a:gd name="connsiteY3" fmla="*/ 1073549 h 2463789"/>
                <a:gd name="connsiteX4" fmla="*/ 985265 w 5822960"/>
                <a:gd name="connsiteY4" fmla="*/ 2455707 h 2463789"/>
                <a:gd name="connsiteX5" fmla="*/ 2845982 w 5822960"/>
                <a:gd name="connsiteY5" fmla="*/ 2240816 h 2463789"/>
                <a:gd name="connsiteX6" fmla="*/ 2971126 w 5822960"/>
                <a:gd name="connsiteY6" fmla="*/ 2241095 h 2463789"/>
                <a:gd name="connsiteX7" fmla="*/ 4830449 w 5822960"/>
                <a:gd name="connsiteY7" fmla="*/ 2463790 h 2463789"/>
                <a:gd name="connsiteX8" fmla="*/ 5822961 w 5822960"/>
                <a:gd name="connsiteY8" fmla="*/ 1086370 h 2463789"/>
                <a:gd name="connsiteX9" fmla="*/ 4177693 w 5822960"/>
                <a:gd name="connsiteY9" fmla="*/ 184441 h 2463789"/>
                <a:gd name="connsiteX10" fmla="*/ 2961092 w 5822960"/>
                <a:gd name="connsiteY10" fmla="*/ 209 h 246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22960" h="2463789">
                  <a:moveTo>
                    <a:pt x="2961092" y="209"/>
                  </a:moveTo>
                  <a:cubicBezTo>
                    <a:pt x="2930433" y="-70"/>
                    <a:pt x="2899774" y="-70"/>
                    <a:pt x="2869115" y="209"/>
                  </a:cubicBezTo>
                  <a:cubicBezTo>
                    <a:pt x="2873575" y="4668"/>
                    <a:pt x="2297466" y="5783"/>
                    <a:pt x="1650842" y="178588"/>
                  </a:cubicBezTo>
                  <a:cubicBezTo>
                    <a:pt x="1003940" y="339687"/>
                    <a:pt x="286800" y="671917"/>
                    <a:pt x="0" y="1073549"/>
                  </a:cubicBezTo>
                  <a:cubicBezTo>
                    <a:pt x="359824" y="1518660"/>
                    <a:pt x="688710" y="1980494"/>
                    <a:pt x="985265" y="2455707"/>
                  </a:cubicBezTo>
                  <a:cubicBezTo>
                    <a:pt x="1597607" y="2315512"/>
                    <a:pt x="2221655" y="2243882"/>
                    <a:pt x="2845982" y="2240816"/>
                  </a:cubicBezTo>
                  <a:cubicBezTo>
                    <a:pt x="2887789" y="2240537"/>
                    <a:pt x="2929597" y="2240816"/>
                    <a:pt x="2971126" y="2241095"/>
                  </a:cubicBezTo>
                  <a:cubicBezTo>
                    <a:pt x="3595452" y="2246948"/>
                    <a:pt x="4218943" y="2321087"/>
                    <a:pt x="4830449" y="2463790"/>
                  </a:cubicBezTo>
                  <a:cubicBezTo>
                    <a:pt x="5129234" y="1989971"/>
                    <a:pt x="5460350" y="1529530"/>
                    <a:pt x="5822961" y="1086370"/>
                  </a:cubicBezTo>
                  <a:cubicBezTo>
                    <a:pt x="5538391" y="683902"/>
                    <a:pt x="4823481" y="348605"/>
                    <a:pt x="4177693" y="184441"/>
                  </a:cubicBezTo>
                  <a:cubicBezTo>
                    <a:pt x="3532741" y="8292"/>
                    <a:pt x="2956632" y="4390"/>
                    <a:pt x="2961092" y="209"/>
                  </a:cubicBezTo>
                  <a:close/>
                </a:path>
              </a:pathLst>
            </a:custGeom>
            <a:solidFill>
              <a:srgbClr val="FEFEFE"/>
            </a:solidFill>
            <a:ln w="278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331641" y="3253872"/>
            <a:ext cx="595393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>
                <a:solidFill>
                  <a:srgbClr val="FF0000"/>
                </a:solidFill>
                <a:latin typeface="Bahnschrift SemiLight Condensed" panose="020B0502040204020203" pitchFamily="34" charset="0"/>
              </a:rPr>
              <a:t>       </a:t>
            </a:r>
            <a:r>
              <a:rPr lang="vi-VN" sz="5900">
                <a:solidFill>
                  <a:srgbClr val="FF0000"/>
                </a:solidFill>
                <a:latin typeface="Bahnschrift SemiLight Condensed" panose="020B0502040204020203" pitchFamily="34" charset="0"/>
              </a:rPr>
              <a:t>Trò chơi </a:t>
            </a:r>
          </a:p>
          <a:p>
            <a:pPr algn="ctr"/>
            <a:r>
              <a:rPr lang="vi-VN" sz="5900">
                <a:solidFill>
                  <a:srgbClr val="FF0000"/>
                </a:solidFill>
                <a:latin typeface="Bahnschrift SemiLight Condensed" panose="020B0502040204020203" pitchFamily="34" charset="0"/>
              </a:rPr>
              <a:t>Cùng </a:t>
            </a:r>
            <a:r>
              <a:rPr lang="en-US" sz="5900">
                <a:solidFill>
                  <a:srgbClr val="FF0000"/>
                </a:solidFill>
                <a:latin typeface="Bahnschrift SemiLight Condensed" panose="020B0502040204020203" pitchFamily="34" charset="0"/>
              </a:rPr>
              <a:t>điền</a:t>
            </a:r>
            <a:r>
              <a:rPr lang="vi-VN" sz="5900">
                <a:solidFill>
                  <a:srgbClr val="FF0000"/>
                </a:solidFill>
                <a:latin typeface="Bahnschrift SemiLight Condensed" panose="020B0502040204020203" pitchFamily="34" charset="0"/>
              </a:rPr>
              <a:t> từ đúng!</a:t>
            </a:r>
            <a:endParaRPr lang="en-US" sz="5900">
              <a:solidFill>
                <a:srgbClr val="FF0000"/>
              </a:solidFill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71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" y="202967"/>
            <a:ext cx="11605900" cy="47046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503" y="4418437"/>
            <a:ext cx="11986952" cy="81667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9255" y="4339915"/>
            <a:ext cx="11662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bóng bay.............................................quả dưa hấu.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9127" y="4139636"/>
            <a:ext cx="308522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 hơn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F1F4D4-59D0-4053-8962-175C1CB0E7BE}"/>
              </a:ext>
            </a:extLst>
          </p:cNvPr>
          <p:cNvSpPr txBox="1"/>
          <p:nvPr/>
        </p:nvSpPr>
        <p:spPr>
          <a:xfrm>
            <a:off x="0" y="5470902"/>
            <a:ext cx="12053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    B.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  C.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84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494" y="146582"/>
            <a:ext cx="5067591" cy="3622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69" y="146583"/>
            <a:ext cx="5367737" cy="3622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5842" y="4453009"/>
            <a:ext cx="1175337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>
                <a:latin typeface="Times New Roman" panose="02020603050405020304" pitchFamily="18" charset="0"/>
                <a:cs typeface="Times New Roman" panose="02020603050405020304" pitchFamily="18" charset="0"/>
              </a:rPr>
              <a:t>Hộp bút.............................................bút chì.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12498" y="4054656"/>
            <a:ext cx="305134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 hơn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545EE5-1AE2-4FC2-B02C-3F8C6C174369}"/>
              </a:ext>
            </a:extLst>
          </p:cNvPr>
          <p:cNvSpPr txBox="1"/>
          <p:nvPr/>
        </p:nvSpPr>
        <p:spPr>
          <a:xfrm>
            <a:off x="0" y="5470902"/>
            <a:ext cx="12053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    B.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  C.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9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3" y="213477"/>
            <a:ext cx="9646570" cy="40164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633" y="4628047"/>
            <a:ext cx="1230058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00">
                <a:latin typeface="Times New Roman" panose="02020603050405020304" pitchFamily="18" charset="0"/>
                <a:cs typeface="Times New Roman" panose="02020603050405020304" pitchFamily="18" charset="0"/>
              </a:rPr>
              <a:t>Bạn Mai ...................................bạn Nam.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486773" y="213477"/>
            <a:ext cx="3120128" cy="1049931"/>
          </a:xfrm>
          <a:prstGeom prst="wedgeEllipseCallout">
            <a:avLst>
              <a:gd name="adj1" fmla="val -29110"/>
              <a:gd name="adj2" fmla="val 76461"/>
            </a:avLst>
          </a:prstGeom>
          <a:solidFill>
            <a:schemeClr val="accent1">
              <a:alpha val="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 là Mai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5287466" y="213477"/>
            <a:ext cx="3004955" cy="836454"/>
          </a:xfrm>
          <a:prstGeom prst="wedgeEllipseCallout">
            <a:avLst>
              <a:gd name="adj1" fmla="val 60599"/>
              <a:gd name="adj2" fmla="val 58511"/>
            </a:avLst>
          </a:prstGeom>
          <a:solidFill>
            <a:schemeClr val="accent1">
              <a:alpha val="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 là Nam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1409" y="4365750"/>
            <a:ext cx="422808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 hơn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26C14C-1099-4862-BC82-724841C8CE02}"/>
              </a:ext>
            </a:extLst>
          </p:cNvPr>
          <p:cNvSpPr txBox="1"/>
          <p:nvPr/>
        </p:nvSpPr>
        <p:spPr>
          <a:xfrm>
            <a:off x="0" y="5470902"/>
            <a:ext cx="12053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    B.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  C.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668866" y="1133667"/>
            <a:ext cx="4476381" cy="5781484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824" y="2765417"/>
            <a:ext cx="7980356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2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7931" y="4621798"/>
            <a:ext cx="1139406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latin typeface="Times New Roman" panose="02020603050405020304" pitchFamily="18" charset="0"/>
                <a:cs typeface="Times New Roman" panose="02020603050405020304" pitchFamily="18" charset="0"/>
              </a:rPr>
              <a:t>Con chó...................................5 con mèo.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83155" y="4347822"/>
            <a:ext cx="428627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 bằng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5" y="223365"/>
            <a:ext cx="11224084" cy="3978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77E513-99AC-43C5-983F-74FBA0C07E9C}"/>
              </a:ext>
            </a:extLst>
          </p:cNvPr>
          <p:cNvSpPr txBox="1"/>
          <p:nvPr/>
        </p:nvSpPr>
        <p:spPr>
          <a:xfrm>
            <a:off x="0" y="5470902"/>
            <a:ext cx="12053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    B.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  C.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61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36" y="328738"/>
            <a:ext cx="1042658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069538" y="3034513"/>
            <a:ext cx="751952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sz="3600" dirty="0">
                <a:solidFill>
                  <a:srgbClr val="0000FF"/>
                </a:solidFill>
              </a:rPr>
              <a:t>Các em chuẩn bị bài sau:</a:t>
            </a:r>
          </a:p>
          <a:p>
            <a:pPr algn="ctr" eaLnBrk="1" hangingPunct="1"/>
            <a:r>
              <a:rPr lang="pt-BR" sz="3600" b="1" dirty="0">
                <a:solidFill>
                  <a:srgbClr val="0000FF"/>
                </a:solidFill>
              </a:rPr>
              <a:t>Ki – lô – gam</a:t>
            </a:r>
          </a:p>
          <a:p>
            <a:pPr algn="ctr" eaLnBrk="1" hangingPunct="1"/>
            <a:r>
              <a:rPr lang="pt-BR" sz="3600" i="1" dirty="0">
                <a:solidFill>
                  <a:srgbClr val="0000FF"/>
                </a:solidFill>
              </a:rPr>
              <a:t>(tiết 2)</a:t>
            </a:r>
            <a:endParaRPr lang="en-US" sz="3600" i="1" dirty="0">
              <a:solidFill>
                <a:srgbClr val="0000FF"/>
              </a:solidFill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4369699" y="1788340"/>
            <a:ext cx="2217218" cy="865848"/>
          </a:xfrm>
          <a:prstGeom prst="wedgeEllipseCallout">
            <a:avLst>
              <a:gd name="adj1" fmla="val -47110"/>
              <a:gd name="adj2" fmla="val 102687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092424" y="186926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0000"/>
                </a:solidFill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796402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10470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9605" y="661791"/>
            <a:ext cx="113985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XIN CHÂN THÀNH CẢM ƠN!</a:t>
            </a:r>
            <a:endParaRPr lang="en-US" sz="60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5758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668866" y="1133667"/>
            <a:ext cx="4476381" cy="5781484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Calibri Light"/>
                  <a:ea typeface="微软雅黑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Calibri Light"/>
                <a:ea typeface="微软雅黑"/>
              </a:endParaRPr>
            </a:p>
          </p:txBody>
        </p:sp>
      </p:grpSp>
      <p:pic>
        <p:nvPicPr>
          <p:cNvPr id="50" name="Nhạc&amp;động tác khởi động tiết học, tạo hứng thú cho học s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2226" y="-54969"/>
            <a:ext cx="12515414" cy="691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I. Bài cũ</a:t>
            </a:r>
            <a:endParaRPr lang="en-US" sz="96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71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56A04-2472-4665-9B40-B8D99909A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BABABEB2-301B-42DD-891E-D2E237E178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"/>
            <a:ext cx="12192000" cy="6857845"/>
          </a:xfrm>
        </p:spPr>
      </p:pic>
      <p:pic>
        <p:nvPicPr>
          <p:cNvPr id="5" name="Join_file_154454122">
            <a:hlinkClick r:id="" action="ppaction://media"/>
            <a:extLst>
              <a:ext uri="{FF2B5EF4-FFF2-40B4-BE49-F238E27FC236}">
                <a16:creationId xmlns:a16="http://schemas.microsoft.com/office/drawing/2014/main" id="{B0A76F3D-F7B7-4266-A68E-905DA80ED7E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57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3AE1C7-235D-424E-8C94-8E1BB7280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92" y="-142698"/>
            <a:ext cx="5351228" cy="4098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76D6F7-4379-4EDE-9B3F-064681B4A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766" y="0"/>
            <a:ext cx="5218705" cy="40984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D93E53-C983-4370-A5B4-B3459B429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58" y="2453602"/>
            <a:ext cx="5510892" cy="457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94338"/>
      </p:ext>
    </p:extLst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2579" y="854610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6877" y="201194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606043" y="2440262"/>
            <a:ext cx="10979911" cy="1854344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b="1" i="1" u="sng" spc="10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Bài</a:t>
            </a:r>
            <a:r>
              <a:rPr lang="en-US" sz="4400" b="1" i="1" u="sng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15:</a:t>
            </a:r>
            <a:r>
              <a:rPr lang="en-US" sz="4400" b="1" u="sng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u="sng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7200" b="1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 hơn, nhẹ hơn( tiết 1)</a:t>
            </a:r>
            <a:endParaRPr lang="en-US" sz="72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84596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54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245" y="1414145"/>
            <a:ext cx="9481185" cy="4962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81770" y="730225"/>
            <a:ext cx="154041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u="sng">
                <a:solidFill>
                  <a:srgbClr val="0070C0"/>
                </a:solidFill>
                <a:latin typeface="HP001 4 hàng" panose="020B0603050302020204" pitchFamily="34" charset="0"/>
              </a:rPr>
              <a:t>Toán:</a:t>
            </a:r>
            <a:endParaRPr lang="en-US" sz="370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738" y="1304767"/>
            <a:ext cx="6036102" cy="3159342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904654" y="1561369"/>
            <a:ext cx="2672423" cy="1625712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Nhóm đôi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6531" y="4531915"/>
            <a:ext cx="1139484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thảo luận lời của các nhân vật để sắm vai</a:t>
            </a:r>
          </a:p>
        </p:txBody>
      </p:sp>
    </p:spTree>
    <p:extLst>
      <p:ext uri="{BB962C8B-B14F-4D97-AF65-F5344CB8AC3E}">
        <p14:creationId xmlns:p14="http://schemas.microsoft.com/office/powerpoint/2010/main" val="77047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245" y="1414145"/>
            <a:ext cx="9481185" cy="4962525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9143999" y="363632"/>
            <a:ext cx="2889783" cy="2101026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/>
              <a:t>Đóng vai</a:t>
            </a:r>
          </a:p>
        </p:txBody>
      </p:sp>
    </p:spTree>
    <p:extLst>
      <p:ext uri="{BB962C8B-B14F-4D97-AF65-F5344CB8AC3E}">
        <p14:creationId xmlns:p14="http://schemas.microsoft.com/office/powerpoint/2010/main" val="182961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93" y="1984509"/>
            <a:ext cx="8794992" cy="4893375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2373252" y="1047023"/>
            <a:ext cx="1814840" cy="937486"/>
          </a:xfrm>
          <a:prstGeom prst="wedgeEllipseCallout">
            <a:avLst>
              <a:gd name="adj1" fmla="val 119562"/>
              <a:gd name="adj2" fmla="val 17548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chemeClr val="accent2">
                    <a:lumMod val="75000"/>
                  </a:schemeClr>
                </a:solidFill>
              </a:rPr>
              <a:t>đòn cân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471649" y="1507730"/>
            <a:ext cx="1814840" cy="937486"/>
          </a:xfrm>
          <a:prstGeom prst="wedgeEllipseCallout">
            <a:avLst>
              <a:gd name="adj1" fmla="val 70716"/>
              <a:gd name="adj2" fmla="val 96564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chemeClr val="accent2">
                    <a:lumMod val="75000"/>
                  </a:schemeClr>
                </a:solidFill>
              </a:rPr>
              <a:t>đĩa cân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970597" y="1325173"/>
            <a:ext cx="1814840" cy="1049475"/>
          </a:xfrm>
          <a:prstGeom prst="wedgeEllipseCallout">
            <a:avLst>
              <a:gd name="adj1" fmla="val -69284"/>
              <a:gd name="adj2" fmla="val 10698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chemeClr val="accent2">
                    <a:lumMod val="75000"/>
                  </a:schemeClr>
                </a:solidFill>
              </a:rPr>
              <a:t>đĩa cân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6532105" y="1184804"/>
            <a:ext cx="2254651" cy="898941"/>
          </a:xfrm>
          <a:prstGeom prst="wedgeEllipseCallout">
            <a:avLst>
              <a:gd name="adj1" fmla="val -77024"/>
              <a:gd name="adj2" fmla="val 114752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chemeClr val="accent2">
                    <a:lumMod val="75000"/>
                  </a:schemeClr>
                </a:solidFill>
              </a:rPr>
              <a:t>kim cân</a:t>
            </a:r>
          </a:p>
        </p:txBody>
      </p:sp>
    </p:spTree>
    <p:extLst>
      <p:ext uri="{BB962C8B-B14F-4D97-AF65-F5344CB8AC3E}">
        <p14:creationId xmlns:p14="http://schemas.microsoft.com/office/powerpoint/2010/main" val="254737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2707</TotalTime>
  <Words>642</Words>
  <Application>Microsoft Office PowerPoint</Application>
  <PresentationFormat>Widescreen</PresentationFormat>
  <Paragraphs>104</Paragraphs>
  <Slides>24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微软雅黑</vt:lpstr>
      <vt:lpstr>宋体</vt:lpstr>
      <vt:lpstr>宋体</vt:lpstr>
      <vt:lpstr>#9Slide02 Noi dung dai</vt:lpstr>
      <vt:lpstr>#9Slide05 Bodega Script</vt:lpstr>
      <vt:lpstr>#9Slide07 HoneyCream</vt:lpstr>
      <vt:lpstr>.VnArabia</vt:lpstr>
      <vt:lpstr>Arial</vt:lpstr>
      <vt:lpstr>Bahnschrift SemiLight Condensed</vt:lpstr>
      <vt:lpstr>Calibri</vt:lpstr>
      <vt:lpstr>Calibri Light</vt:lpstr>
      <vt:lpstr>HP001 4 hàng</vt:lpstr>
      <vt:lpstr>ITC Avant Garde Std Bk</vt:lpstr>
      <vt:lpstr>SVN-Newton</vt:lpstr>
      <vt:lpstr>Times New Roman</vt:lpstr>
      <vt:lpstr>UTM Aquarelle</vt:lpstr>
      <vt:lpstr>UTM Avo</vt:lpstr>
      <vt:lpstr>Wingdings</vt:lpstr>
      <vt:lpstr>Wingdings 2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Administrator</cp:lastModifiedBy>
  <cp:revision>109</cp:revision>
  <cp:lastPrinted>2024-10-31T00:02:33Z</cp:lastPrinted>
  <dcterms:created xsi:type="dcterms:W3CDTF">2021-05-13T04:17:00Z</dcterms:created>
  <dcterms:modified xsi:type="dcterms:W3CDTF">2025-01-13T18:12:20Z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