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75" r:id="rId2"/>
    <p:sldId id="471" r:id="rId3"/>
    <p:sldId id="2639" r:id="rId4"/>
    <p:sldId id="2685" r:id="rId5"/>
    <p:sldId id="2656" r:id="rId6"/>
    <p:sldId id="2657" r:id="rId7"/>
    <p:sldId id="2678" r:id="rId8"/>
    <p:sldId id="2659" r:id="rId9"/>
    <p:sldId id="2648" r:id="rId10"/>
    <p:sldId id="2643" r:id="rId11"/>
    <p:sldId id="2680" r:id="rId12"/>
    <p:sldId id="2681" r:id="rId13"/>
    <p:sldId id="266" r:id="rId14"/>
    <p:sldId id="270" r:id="rId15"/>
    <p:sldId id="2644" r:id="rId16"/>
    <p:sldId id="2664" r:id="rId17"/>
    <p:sldId id="2665" r:id="rId18"/>
    <p:sldId id="315" r:id="rId19"/>
    <p:sldId id="2667" r:id="rId20"/>
    <p:sldId id="2666" r:id="rId21"/>
    <p:sldId id="2645" r:id="rId22"/>
    <p:sldId id="2668" r:id="rId23"/>
    <p:sldId id="2637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9" autoAdjust="0"/>
    <p:restoredTop sz="94660"/>
  </p:normalViewPr>
  <p:slideViewPr>
    <p:cSldViewPr snapToGrid="0">
      <p:cViewPr varScale="1">
        <p:scale>
          <a:sx n="67" d="100"/>
          <a:sy n="67" d="100"/>
        </p:scale>
        <p:origin x="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5D322-451F-40C3-A717-A3BAC364CD1B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9A2DB-FABB-41B9-81DE-9D8FBC9A6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4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515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B8B42-A5F9-1329-9700-245461AD0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B239C78-225A-BCC0-93C6-6FCD336835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A694034-8EAF-6862-8A46-45824A6C10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A8BDCC-FBC8-1DAC-A782-669751BE2D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969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064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138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949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669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094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075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655A4-F18A-1E1C-5772-E0659953A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096333-473B-541D-44FE-C759A4CA6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0F629-BBFD-488B-2F28-9CA4C1D1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A30-B1EB-49E1-B633-EBF358A8A607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0BD42-6CC3-378A-5BF1-6D18E7BA6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400C0-099A-8488-D194-5E80153DD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920E-B478-4BF9-8D9C-703E910A8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2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6CA22-7CD8-E74A-144D-9F477911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894BB-60A3-1600-D1F0-6C308EFD1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DED49-E558-70F8-64D7-9BFBD8DB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A30-B1EB-49E1-B633-EBF358A8A607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72D9D-995C-721F-951B-E62237AE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1FB12-8CD7-D0E5-D023-D1A18383B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920E-B478-4BF9-8D9C-703E910A8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21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502CC2-DB54-753C-CFF7-67962641A6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2F7D9-1B3D-96DF-215B-DA2CCF586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1A6E4-A228-3833-B534-BF370C970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A30-B1EB-49E1-B633-EBF358A8A607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FB31F-9009-6D15-6332-CBD965676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A243A-4D19-2FD0-2808-A844F7033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920E-B478-4BF9-8D9C-703E910A8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54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674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723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205D2-3670-6B88-69A2-7616FD409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B314D-4D2C-8425-034F-A21E6EDBC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C15F0-5E7A-92AF-945E-2A360586D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A30-B1EB-49E1-B633-EBF358A8A607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7D3AA-FA64-CEA3-3FF6-9608BDE7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03D01-B1AF-9732-205A-3D0FCD42E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920E-B478-4BF9-8D9C-703E910A8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7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0700F-C1A1-4361-6FBF-E999E86AD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BEE26-59D1-57BD-9838-9E6DB07B8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D22EF-B83A-B18E-4131-2849C1370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A30-B1EB-49E1-B633-EBF358A8A607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C44B1-41B8-B588-A559-42FAE72BC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C58DD-43F8-C906-CF99-2F797F7C5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920E-B478-4BF9-8D9C-703E910A8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0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FC42D-5FA3-8227-ECEE-03B47280C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5915E-88FA-13D8-C631-A5C9BF031B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E911D-D960-3E91-F339-C244A7E40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D372F-EB69-51F9-5ACB-0F8D2281E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A30-B1EB-49E1-B633-EBF358A8A607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089A3-FD13-615E-3405-4FCAD489F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B0DC80-CBE9-8DF8-71E5-C644B821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920E-B478-4BF9-8D9C-703E910A8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3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9DC12-6EED-C5AB-1EA9-9AC115959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DC173-D061-8CB7-CB74-B33B6275C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005FD-06BC-62B5-BD7B-5D1997824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9495-4B67-3E87-6918-3C5F1A4587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CC6183-BC24-B310-49A2-C84252DAA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28DE48-FA93-0008-7107-C607BD104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A30-B1EB-49E1-B633-EBF358A8A607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3923B-D29C-1B07-584E-FA4DA8A35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3E1706-A6F7-EE28-BAE7-8C8B64D98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920E-B478-4BF9-8D9C-703E910A8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20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B9249-2EB8-EB31-43AB-D32B1D664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CB3C16-9FDE-24D0-8C10-F772BE713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A30-B1EB-49E1-B633-EBF358A8A607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159E04-B049-FD7A-CFD2-3797EAF0B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FE127-7204-C7C7-A41E-D4D71654A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920E-B478-4BF9-8D9C-703E910A8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8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09CB35-7126-C855-1940-897A8B3F1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A30-B1EB-49E1-B633-EBF358A8A607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0A34D3-DD56-058D-C6D1-D686C36D3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30DCD-CACE-22C1-0000-F68132EE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920E-B478-4BF9-8D9C-703E910A8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5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64A02-6921-EFFF-76CD-FA23B853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E53E1-27CE-F991-F6DF-AAA56067E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F7F0A-7D75-0761-8BB4-ACEDED999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B7A34-6F40-667D-4D78-E4C2E2CA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A30-B1EB-49E1-B633-EBF358A8A607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1A3E8-56D5-895E-83A6-410DC9B26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F94FBC-DAD3-A4AD-B78F-97BE1CD83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920E-B478-4BF9-8D9C-703E910A8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01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7085-EF5D-1EF5-BC0A-B507FA8BD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48BB0B-C063-67EB-BC77-6B0EA19386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53B80E-D373-3427-487F-7CB306FED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A0D66-9C04-380F-3BBC-7764DA60B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A30-B1EB-49E1-B633-EBF358A8A607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D58D9-F7F1-812F-7552-D3CBE632E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95B4C-4B26-2324-9149-C861FF16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B920E-B478-4BF9-8D9C-703E910A8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48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685532-C1E5-B0A6-A8FE-2993CF58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B74A6-43EC-DBEA-377D-3ECFB616D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75EF9-77BD-8A6F-0EB4-CA18069E6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E4A30-B1EB-49E1-B633-EBF358A8A607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16B54-B9CF-5520-BF43-C0F8F2F1F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F3B3B-0607-7B32-9F68-86A42BF84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B920E-B478-4BF9-8D9C-703E910A8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7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752475" y="1604240"/>
            <a:ext cx="10091628" cy="2277547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217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LỚP</a:t>
            </a:r>
            <a:r>
              <a:rPr kumimoji="0" lang="en-US" sz="9998" b="1" i="0" u="none" strike="noStrike" kern="1200" cap="none" spc="0" normalizeH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3A2</a:t>
            </a:r>
          </a:p>
          <a:p>
            <a:pPr marL="0" marR="0" lvl="0" indent="0" algn="ctr" defTabSz="914217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CHÀO</a:t>
            </a:r>
            <a:r>
              <a:rPr lang="en-US" sz="4800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ĐÓN THẦY CÔ VỀ DỰ HỘI GIẢNG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18827" y="365760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3760D-47D7-D1E0-29E9-FFA9E75F90AB}"/>
              </a:ext>
            </a:extLst>
          </p:cNvPr>
          <p:cNvSpPr txBox="1"/>
          <p:nvPr/>
        </p:nvSpPr>
        <p:spPr>
          <a:xfrm>
            <a:off x="2143125" y="2225578"/>
            <a:ext cx="739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   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2641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075FF-21BD-B31E-6BF6-8B40B348D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6AACE6-0F6E-4151-0853-29D9F9EB7A0F}"/>
              </a:ext>
            </a:extLst>
          </p:cNvPr>
          <p:cNvSpPr txBox="1"/>
          <p:nvPr/>
        </p:nvSpPr>
        <p:spPr>
          <a:xfrm>
            <a:off x="343564" y="611898"/>
            <a:ext cx="1087688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Em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thơ đỏ nắng, xanh cây quanh nhà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 chèo nghiêng mặt sông xa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		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khuâng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 năm xưa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trăng thở động tàu dừa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		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 rào nghe chuyển cơn mưa giữa trời...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defTabSz="457200" rtl="0" eaLnBrk="1" fontAlgn="auto" latinLnBrk="0" hangingPunct="1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	Nghe </a:t>
            </a:r>
            <a:r>
              <a:rPr lang="en-US" sz="3200" b="1" baseline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defTabSz="457200" rtl="0" eaLnBrk="1" fontAlgn="auto" latinLnBrk="0" hangingPunct="1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					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3C7FEE-FC2C-4F28-F244-7398C587A59E}"/>
              </a:ext>
            </a:extLst>
          </p:cNvPr>
          <p:cNvCxnSpPr>
            <a:cxnSpLocks/>
          </p:cNvCxnSpPr>
          <p:nvPr/>
        </p:nvCxnSpPr>
        <p:spPr>
          <a:xfrm>
            <a:off x="2233612" y="3258608"/>
            <a:ext cx="34025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D99A2E-E24A-A767-B409-A301D5417170}"/>
              </a:ext>
            </a:extLst>
          </p:cNvPr>
          <p:cNvCxnSpPr>
            <a:cxnSpLocks/>
          </p:cNvCxnSpPr>
          <p:nvPr/>
        </p:nvCxnSpPr>
        <p:spPr>
          <a:xfrm>
            <a:off x="2914650" y="4715933"/>
            <a:ext cx="3143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3C10EC-0BC4-357A-EA3C-3B089901D106}"/>
              </a:ext>
            </a:extLst>
          </p:cNvPr>
          <p:cNvCxnSpPr>
            <a:cxnSpLocks/>
          </p:cNvCxnSpPr>
          <p:nvPr/>
        </p:nvCxnSpPr>
        <p:spPr>
          <a:xfrm>
            <a:off x="2233612" y="4268258"/>
            <a:ext cx="24500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83E3ED-15F2-7BE7-818F-A4811A4A95B7}"/>
              </a:ext>
            </a:extLst>
          </p:cNvPr>
          <p:cNvCxnSpPr>
            <a:cxnSpLocks/>
          </p:cNvCxnSpPr>
          <p:nvPr/>
        </p:nvCxnSpPr>
        <p:spPr>
          <a:xfrm>
            <a:off x="2305050" y="5268383"/>
            <a:ext cx="26881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45154C-AE37-051F-0BFE-7B01DE428ECF}"/>
              </a:ext>
            </a:extLst>
          </p:cNvPr>
          <p:cNvCxnSpPr>
            <a:cxnSpLocks/>
          </p:cNvCxnSpPr>
          <p:nvPr/>
        </p:nvCxnSpPr>
        <p:spPr>
          <a:xfrm>
            <a:off x="6496050" y="5982758"/>
            <a:ext cx="3143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08D479-EC5D-F73A-EDCC-99AC35353F30}"/>
              </a:ext>
            </a:extLst>
          </p:cNvPr>
          <p:cNvCxnSpPr>
            <a:cxnSpLocks/>
          </p:cNvCxnSpPr>
          <p:nvPr/>
        </p:nvCxnSpPr>
        <p:spPr>
          <a:xfrm flipH="1">
            <a:off x="7410450" y="5982758"/>
            <a:ext cx="3333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706D42-0C6C-0522-3DF7-7ACC28CB62DD}"/>
              </a:ext>
            </a:extLst>
          </p:cNvPr>
          <p:cNvCxnSpPr>
            <a:cxnSpLocks/>
          </p:cNvCxnSpPr>
          <p:nvPr/>
        </p:nvCxnSpPr>
        <p:spPr>
          <a:xfrm>
            <a:off x="8591550" y="5982758"/>
            <a:ext cx="3143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D3ED143-B06F-C5AB-F4CA-3A352D829576}"/>
              </a:ext>
            </a:extLst>
          </p:cNvPr>
          <p:cNvCxnSpPr>
            <a:cxnSpLocks/>
          </p:cNvCxnSpPr>
          <p:nvPr/>
        </p:nvCxnSpPr>
        <p:spPr>
          <a:xfrm>
            <a:off x="3171825" y="2753783"/>
            <a:ext cx="3143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4B5D1C0-D376-19CF-63D7-28F9B1F7D566}"/>
              </a:ext>
            </a:extLst>
          </p:cNvPr>
          <p:cNvCxnSpPr>
            <a:cxnSpLocks/>
          </p:cNvCxnSpPr>
          <p:nvPr/>
        </p:nvCxnSpPr>
        <p:spPr>
          <a:xfrm>
            <a:off x="3133725" y="3677708"/>
            <a:ext cx="3143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8D06DAD-5471-037B-9C54-57FB27619A25}"/>
              </a:ext>
            </a:extLst>
          </p:cNvPr>
          <p:cNvCxnSpPr>
            <a:cxnSpLocks/>
          </p:cNvCxnSpPr>
          <p:nvPr/>
        </p:nvCxnSpPr>
        <p:spPr>
          <a:xfrm>
            <a:off x="2305050" y="2287058"/>
            <a:ext cx="17356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BA2EEB-3685-9A9D-6576-0721214CA1D6}"/>
              </a:ext>
            </a:extLst>
          </p:cNvPr>
          <p:cNvCxnSpPr>
            <a:cxnSpLocks/>
          </p:cNvCxnSpPr>
          <p:nvPr/>
        </p:nvCxnSpPr>
        <p:spPr>
          <a:xfrm>
            <a:off x="3133725" y="1763183"/>
            <a:ext cx="3143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F7D84BD-B59F-6F08-2B62-8741649DA6A0}"/>
              </a:ext>
            </a:extLst>
          </p:cNvPr>
          <p:cNvCxnSpPr>
            <a:cxnSpLocks/>
          </p:cNvCxnSpPr>
          <p:nvPr/>
        </p:nvCxnSpPr>
        <p:spPr>
          <a:xfrm>
            <a:off x="3948274" y="1116798"/>
            <a:ext cx="3143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659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A67C6-B534-2F8E-D54F-AACD8C57C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3C9B2D-434D-03FF-62B9-F84FF90FF1E2}"/>
              </a:ext>
            </a:extLst>
          </p:cNvPr>
          <p:cNvSpPr txBox="1"/>
          <p:nvPr/>
        </p:nvSpPr>
        <p:spPr>
          <a:xfrm>
            <a:off x="343564" y="611898"/>
            <a:ext cx="1087688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Em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thơ đỏ nắng, xanh cây quanh nhà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 chèo nghiêng mặt sông xa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		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khuâng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 năm xưa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trăng thở động tàu dừa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		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 rào nghe chuyển cơn mưa giữa trời...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defTabSz="457200" rtl="0" eaLnBrk="1" fontAlgn="auto" latinLnBrk="0" hangingPunct="1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	Nghe </a:t>
            </a:r>
            <a:r>
              <a:rPr lang="en-US" sz="3200" b="1" baseline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defTabSz="457200" rtl="0" eaLnBrk="1" fontAlgn="auto" latinLnBrk="0" hangingPunct="1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					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2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2EA29B69-2DD7-47B5-B88D-CEA2D9155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4559874" y="1875627"/>
            <a:ext cx="6076950" cy="4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5317;p41">
            <a:extLst>
              <a:ext uri="{FF2B5EF4-FFF2-40B4-BE49-F238E27FC236}">
                <a16:creationId xmlns:a16="http://schemas.microsoft.com/office/drawing/2014/main" id="{7DD865EE-6580-4FA3-BBA2-BC363BD2C9D9}"/>
              </a:ext>
            </a:extLst>
          </p:cNvPr>
          <p:cNvSpPr txBox="1">
            <a:spLocks/>
          </p:cNvSpPr>
          <p:nvPr/>
        </p:nvSpPr>
        <p:spPr>
          <a:xfrm>
            <a:off x="4419572" y="495824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457200">
              <a:buClr>
                <a:prstClr val="black"/>
              </a:buClr>
            </a:pPr>
            <a:r>
              <a:rPr lang="vi-VN" sz="4000" b="0">
                <a:solidFill>
                  <a:srgbClr val="00B050"/>
                </a:solidFill>
                <a:latin typeface="Arial" panose="020B0604020202020204" pitchFamily="34" charset="0"/>
              </a:rPr>
              <a:t>Lưu ý khi trình bày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586877-6FEF-44B9-9791-9914845F0381}"/>
              </a:ext>
            </a:extLst>
          </p:cNvPr>
          <p:cNvSpPr/>
          <p:nvPr/>
        </p:nvSpPr>
        <p:spPr>
          <a:xfrm>
            <a:off x="4613138" y="1903361"/>
            <a:ext cx="47670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7C8B93-98A2-4506-ACDF-697743537298}"/>
              </a:ext>
            </a:extLst>
          </p:cNvPr>
          <p:cNvSpPr/>
          <p:nvPr/>
        </p:nvSpPr>
        <p:spPr>
          <a:xfrm>
            <a:off x="5089844" y="1903361"/>
            <a:ext cx="451996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5D8663-1DB1-431D-ADA5-5C289D652965}"/>
              </a:ext>
            </a:extLst>
          </p:cNvPr>
          <p:cNvCxnSpPr/>
          <p:nvPr/>
        </p:nvCxnSpPr>
        <p:spPr>
          <a:xfrm flipV="1">
            <a:off x="3154376" y="2283887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81AD6733-9A51-46A4-B16B-CFFA1259EF46}"/>
              </a:ext>
            </a:extLst>
          </p:cNvPr>
          <p:cNvSpPr/>
          <p:nvPr/>
        </p:nvSpPr>
        <p:spPr>
          <a:xfrm>
            <a:off x="5494147" y="322119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0EB8CB2-8F6A-4FEF-B390-E989802616AA}"/>
              </a:ext>
            </a:extLst>
          </p:cNvPr>
          <p:cNvSpPr/>
          <p:nvPr/>
        </p:nvSpPr>
        <p:spPr>
          <a:xfrm>
            <a:off x="5106489" y="3678994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DBD643-5524-4C4C-A574-BC9A3AE2D9AE}"/>
              </a:ext>
            </a:extLst>
          </p:cNvPr>
          <p:cNvSpPr/>
          <p:nvPr/>
        </p:nvSpPr>
        <p:spPr>
          <a:xfrm>
            <a:off x="2644265" y="179298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7030A0"/>
                </a:solidFill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cs typeface="Arial" panose="020B0604020202020204" pitchFamily="34" charset="0"/>
              </a:rPr>
              <a:t> 2 ô </a:t>
            </a:r>
            <a:r>
              <a:rPr lang="en-US" sz="2400" dirty="0" err="1">
                <a:solidFill>
                  <a:srgbClr val="7030A0"/>
                </a:solidFill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3B5BDBD-FE9C-44EB-AABC-4A14CF5106B1}"/>
              </a:ext>
            </a:extLst>
          </p:cNvPr>
          <p:cNvSpPr/>
          <p:nvPr/>
        </p:nvSpPr>
        <p:spPr>
          <a:xfrm>
            <a:off x="4608921" y="2371360"/>
            <a:ext cx="476705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B5AB3C0-81F5-4235-8BA9-81D655857ADE}"/>
              </a:ext>
            </a:extLst>
          </p:cNvPr>
          <p:cNvCxnSpPr/>
          <p:nvPr/>
        </p:nvCxnSpPr>
        <p:spPr>
          <a:xfrm flipV="1">
            <a:off x="3145518" y="2761909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159D414-E530-49D4-9367-CCC648BE3AE7}"/>
              </a:ext>
            </a:extLst>
          </p:cNvPr>
          <p:cNvSpPr/>
          <p:nvPr/>
        </p:nvSpPr>
        <p:spPr>
          <a:xfrm>
            <a:off x="2636713" y="2287745"/>
            <a:ext cx="1863331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00B050"/>
                </a:solidFill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cs typeface="Arial" panose="020B0604020202020204" pitchFamily="34" charset="0"/>
              </a:rPr>
              <a:t> 1 ô </a:t>
            </a:r>
            <a:r>
              <a:rPr lang="en-US" sz="2400" dirty="0" err="1">
                <a:solidFill>
                  <a:srgbClr val="00B050"/>
                </a:solidFill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15A02A3-4BE3-4420-8F36-5A67F302EB0F}"/>
              </a:ext>
            </a:extLst>
          </p:cNvPr>
          <p:cNvSpPr/>
          <p:nvPr/>
        </p:nvSpPr>
        <p:spPr>
          <a:xfrm>
            <a:off x="5554004" y="232144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0BD0F6D-6CB3-4D61-857F-A1D42E3928AB}"/>
              </a:ext>
            </a:extLst>
          </p:cNvPr>
          <p:cNvSpPr/>
          <p:nvPr/>
        </p:nvSpPr>
        <p:spPr>
          <a:xfrm>
            <a:off x="5082412" y="277650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62FDB6D-5ACF-4AFD-BF4C-060647F0B000}"/>
              </a:ext>
            </a:extLst>
          </p:cNvPr>
          <p:cNvSpPr/>
          <p:nvPr/>
        </p:nvSpPr>
        <p:spPr>
          <a:xfrm>
            <a:off x="5479859" y="413378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6875E78-D102-4D23-B322-1183A89CD6C9}"/>
              </a:ext>
            </a:extLst>
          </p:cNvPr>
          <p:cNvSpPr/>
          <p:nvPr/>
        </p:nvSpPr>
        <p:spPr>
          <a:xfrm>
            <a:off x="5063626" y="4591578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458BA9-EB7F-40E7-AE04-6E31BEC728C6}"/>
              </a:ext>
            </a:extLst>
          </p:cNvPr>
          <p:cNvSpPr txBox="1"/>
          <p:nvPr/>
        </p:nvSpPr>
        <p:spPr>
          <a:xfrm>
            <a:off x="5501685" y="2103782"/>
            <a:ext cx="3908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HP001 4 hàng" panose="020B0603050302020204" pitchFamily="34" charset="0"/>
              </a:rPr>
              <a:t>Em</a:t>
            </a:r>
            <a:r>
              <a:rPr lang="en-US" sz="2200" b="1" dirty="0">
                <a:latin typeface="HP001 4 hàng" panose="020B0603050302020204" pitchFamily="34" charset="0"/>
              </a:rPr>
              <a:t> w</a:t>
            </a:r>
            <a:r>
              <a:rPr lang="el-GR" sz="2200" b="1" dirty="0">
                <a:latin typeface="HP001 4 hàng" panose="020B0603050302020204" pitchFamily="34" charset="0"/>
              </a:rPr>
              <a:t>Ή; κ</a:t>
            </a:r>
            <a:r>
              <a:rPr lang="en-US" sz="2200" b="1" dirty="0" err="1">
                <a:latin typeface="HP001 4 hàng" panose="020B0603050302020204" pitchFamily="34" charset="0"/>
              </a:rPr>
              <a:t>ầy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đǌ</a:t>
            </a:r>
            <a:r>
              <a:rPr lang="en-US" sz="2200" b="1" dirty="0">
                <a:latin typeface="HP001 4 hàng" panose="020B0603050302020204" pitchFamily="34" charset="0"/>
              </a:rPr>
              <a:t> bao </a:t>
            </a:r>
            <a:r>
              <a:rPr lang="en-US" sz="2200" b="1" dirty="0" err="1">
                <a:latin typeface="HP001 4 hàng" panose="020B0603050302020204" pitchFamily="34" charset="0"/>
              </a:rPr>
              <a:t>wgày</a:t>
            </a:r>
            <a:endParaRPr lang="en-US" sz="2200" b="1" dirty="0">
              <a:latin typeface="HP001 4 hàng" panose="020B06030503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D0FA23-8E09-4284-B761-8C497AC798D0}"/>
              </a:ext>
            </a:extLst>
          </p:cNvPr>
          <p:cNvSpPr txBox="1"/>
          <p:nvPr/>
        </p:nvSpPr>
        <p:spPr>
          <a:xfrm>
            <a:off x="5003817" y="2570539"/>
            <a:ext cx="5186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dirty="0">
                <a:latin typeface="HP001 4 hàng" panose="020B0603050302020204" pitchFamily="34" charset="0"/>
              </a:rPr>
              <a:t>TΗĞng κơ đỏ wắng, xaζ cây Ǖίaζ ηà</a:t>
            </a:r>
          </a:p>
        </p:txBody>
      </p:sp>
    </p:spTree>
    <p:extLst>
      <p:ext uri="{BB962C8B-B14F-4D97-AF65-F5344CB8AC3E}">
        <p14:creationId xmlns:p14="http://schemas.microsoft.com/office/powerpoint/2010/main" val="29618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2" grpId="0" animBg="1"/>
      <p:bldP spid="23" grpId="0"/>
      <p:bldP spid="24" grpId="0" animBg="1"/>
      <p:bldP spid="27" grpId="0"/>
      <p:bldP spid="28" grpId="0" animBg="1"/>
      <p:bldP spid="29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2712361"/>
            <a:ext cx="12193057" cy="414563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198838" y="-6329"/>
            <a:ext cx="7418455" cy="1591453"/>
            <a:chOff x="3562538" y="-43319"/>
            <a:chExt cx="6379796" cy="1036890"/>
          </a:xfrm>
        </p:grpSpPr>
        <p:grpSp>
          <p:nvGrpSpPr>
            <p:cNvPr id="35" name="组合 34"/>
            <p:cNvGrpSpPr/>
            <p:nvPr/>
          </p:nvGrpSpPr>
          <p:grpSpPr>
            <a:xfrm>
              <a:off x="3562538" y="-43319"/>
              <a:ext cx="5252849" cy="1036890"/>
              <a:chOff x="2072664" y="2866785"/>
              <a:chExt cx="4409098" cy="941580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207112" flipH="1">
                <a:off x="2072664" y="2866785"/>
                <a:ext cx="1544656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5577282" y="342996"/>
              <a:ext cx="4365052" cy="340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libri" panose="020F0502020204030204" pitchFamily="34" charset="0"/>
                  <a:ea typeface="印品溜溜圆" panose="02000000000000000000" pitchFamily="2" charset="-122"/>
                  <a:cs typeface="Calibri" panose="020F0502020204030204" pitchFamily="34" charset="0"/>
                </a:rPr>
                <a:t>Lưu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libri" panose="020F0502020204030204" pitchFamily="34" charset="0"/>
                  <a:ea typeface="印品溜溜圆" panose="02000000000000000000" pitchFamily="2" charset="-122"/>
                  <a:cs typeface="Calibri" panose="020F0502020204030204" pitchFamily="34" charset="0"/>
                </a:rPr>
                <a:t> ý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libri" panose="020F0502020204030204" pitchFamily="34" charset="0"/>
                  <a:ea typeface="印品溜溜圆" panose="02000000000000000000" pitchFamily="2" charset="-122"/>
                  <a:cs typeface="Calibri" panose="020F0502020204030204" pitchFamily="34" charset="0"/>
                </a:rPr>
                <a:t>tư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libri" panose="020F0502020204030204" pitchFamily="34" charset="0"/>
                  <a:ea typeface="印品溜溜圆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libri" panose="020F0502020204030204" pitchFamily="34" charset="0"/>
                  <a:ea typeface="印品溜溜圆" panose="02000000000000000000" pitchFamily="2" charset="-122"/>
                  <a:cs typeface="Calibri" panose="020F0502020204030204" pitchFamily="34" charset="0"/>
                </a:rPr>
                <a:t>thế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libri" panose="020F0502020204030204" pitchFamily="34" charset="0"/>
                  <a:ea typeface="印品溜溜圆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libri" panose="020F0502020204030204" pitchFamily="34" charset="0"/>
                  <a:ea typeface="印品溜溜圆" panose="02000000000000000000" pitchFamily="2" charset="-122"/>
                  <a:cs typeface="Calibri" panose="020F0502020204030204" pitchFamily="34" charset="0"/>
                </a:rPr>
                <a:t>ngồi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libri" panose="020F0502020204030204" pitchFamily="34" charset="0"/>
                  <a:ea typeface="印品溜溜圆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libri" panose="020F0502020204030204" pitchFamily="34" charset="0"/>
                  <a:ea typeface="印品溜溜圆" panose="02000000000000000000" pitchFamily="2" charset="-122"/>
                  <a:cs typeface="Calibri" panose="020F0502020204030204" pitchFamily="34" charset="0"/>
                </a:rPr>
                <a:t>viết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 panose="020F0502020204030204" pitchFamily="34" charset="0"/>
                <a:ea typeface="印品溜溜圆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5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5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pic>
        <p:nvPicPr>
          <p:cNvPr id="42" name="Picture 18">
            <a:extLst>
              <a:ext uri="{FF2B5EF4-FFF2-40B4-BE49-F238E27FC236}">
                <a16:creationId xmlns:a16="http://schemas.microsoft.com/office/drawing/2014/main" id="{87BA0718-FD91-4BAF-BF16-6B23EA18B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569" y="1825218"/>
            <a:ext cx="4274100" cy="101355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F28A7EF-056D-4B3D-97AA-9A491B66975F}"/>
              </a:ext>
            </a:extLst>
          </p:cNvPr>
          <p:cNvSpPr txBox="1"/>
          <p:nvPr/>
        </p:nvSpPr>
        <p:spPr>
          <a:xfrm>
            <a:off x="559849" y="1849195"/>
            <a:ext cx="33475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4" name="Picture 18">
            <a:extLst>
              <a:ext uri="{FF2B5EF4-FFF2-40B4-BE49-F238E27FC236}">
                <a16:creationId xmlns:a16="http://schemas.microsoft.com/office/drawing/2014/main" id="{7F8B7EF2-9F41-47AA-8570-624DE136D4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94749" y="1819472"/>
            <a:ext cx="4274100" cy="101355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391306D-D053-44DF-8CBB-E7EC2820C79F}"/>
              </a:ext>
            </a:extLst>
          </p:cNvPr>
          <p:cNvSpPr txBox="1"/>
          <p:nvPr/>
        </p:nvSpPr>
        <p:spPr>
          <a:xfrm>
            <a:off x="7258612" y="1871832"/>
            <a:ext cx="33466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6" name="Picture 18">
            <a:extLst>
              <a:ext uri="{FF2B5EF4-FFF2-40B4-BE49-F238E27FC236}">
                <a16:creationId xmlns:a16="http://schemas.microsoft.com/office/drawing/2014/main" id="{72A95FDD-6EC7-43B7-823A-2C34706F3D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532405" y="5323406"/>
            <a:ext cx="4274100" cy="101355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E1BB9E6-33C0-461B-BB4A-4B02DCC8AACB}"/>
              </a:ext>
            </a:extLst>
          </p:cNvPr>
          <p:cNvSpPr txBox="1"/>
          <p:nvPr/>
        </p:nvSpPr>
        <p:spPr>
          <a:xfrm>
            <a:off x="3994179" y="5346637"/>
            <a:ext cx="31786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54335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54335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8" name="Picture 27">
            <a:extLst>
              <a:ext uri="{FF2B5EF4-FFF2-40B4-BE49-F238E27FC236}">
                <a16:creationId xmlns:a16="http://schemas.microsoft.com/office/drawing/2014/main" id="{EB3966D3-3CB1-4A0C-A500-557A038D10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06626" y="5257848"/>
            <a:ext cx="1013552" cy="1013552"/>
          </a:xfrm>
          <a:prstGeom prst="rect">
            <a:avLst/>
          </a:prstGeom>
          <a:effectLst>
            <a:glow rad="1270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49" name="Picture 27">
            <a:extLst>
              <a:ext uri="{FF2B5EF4-FFF2-40B4-BE49-F238E27FC236}">
                <a16:creationId xmlns:a16="http://schemas.microsoft.com/office/drawing/2014/main" id="{64585837-B4A7-4E9F-9AB9-B1E7DC45D6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874143" y="1789750"/>
            <a:ext cx="1013552" cy="1013552"/>
          </a:xfrm>
          <a:prstGeom prst="rect">
            <a:avLst/>
          </a:prstGeom>
          <a:effectLst>
            <a:glow rad="1270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50" name="Picture 27">
            <a:extLst>
              <a:ext uri="{FF2B5EF4-FFF2-40B4-BE49-F238E27FC236}">
                <a16:creationId xmlns:a16="http://schemas.microsoft.com/office/drawing/2014/main" id="{50162BB4-7644-4CEF-8D23-24437B3629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491166" y="1723879"/>
            <a:ext cx="1013552" cy="1013552"/>
          </a:xfrm>
          <a:prstGeom prst="rect">
            <a:avLst/>
          </a:prstGeom>
          <a:effectLst>
            <a:glow rad="1270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A89983C5-F342-4F11-8E77-7305156595B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4475868" y="2175346"/>
            <a:ext cx="2540775" cy="294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1" y="365760"/>
            <a:ext cx="11639822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3760D-47D7-D1E0-29E9-FFA9E75F90AB}"/>
              </a:ext>
            </a:extLst>
          </p:cNvPr>
          <p:cNvSpPr txBox="1"/>
          <p:nvPr/>
        </p:nvSpPr>
        <p:spPr>
          <a:xfrm>
            <a:off x="1297858" y="2225578"/>
            <a:ext cx="100878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endParaRPr lang="en-US" sz="6000" b="1" dirty="0">
              <a:solidFill>
                <a:srgbClr val="002060"/>
              </a:solidFill>
              <a:latin typeface="Calibri"/>
            </a:endParaRPr>
          </a:p>
          <a:p>
            <a:pPr defTabSz="457200">
              <a:defRPr/>
            </a:pPr>
            <a:r>
              <a:rPr lang="en-US" sz="6000" b="1" dirty="0">
                <a:solidFill>
                  <a:srgbClr val="C00000"/>
                </a:solidFill>
                <a:latin typeface="Calibri"/>
              </a:rPr>
              <a:t>Nghe – </a:t>
            </a:r>
            <a:r>
              <a:rPr lang="en-US" sz="6000" b="1" dirty="0" err="1">
                <a:solidFill>
                  <a:srgbClr val="C00000"/>
                </a:solidFill>
                <a:latin typeface="Calibri"/>
              </a:rPr>
              <a:t>viết</a:t>
            </a:r>
            <a:r>
              <a:rPr lang="en-US" sz="6000" b="1" dirty="0">
                <a:solidFill>
                  <a:srgbClr val="C00000"/>
                </a:solidFill>
                <a:latin typeface="Calibri"/>
              </a:rPr>
              <a:t>: Nghe </a:t>
            </a:r>
            <a:r>
              <a:rPr lang="en-US" sz="6000" b="1" dirty="0" err="1">
                <a:solidFill>
                  <a:srgbClr val="C00000"/>
                </a:solidFill>
                <a:latin typeface="Calibri"/>
              </a:rPr>
              <a:t>thầy</a:t>
            </a:r>
            <a:r>
              <a:rPr lang="en-US" sz="6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libri"/>
              </a:rPr>
              <a:t>đọc</a:t>
            </a:r>
            <a:r>
              <a:rPr lang="en-US" sz="6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libri"/>
              </a:rPr>
              <a:t>thơ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175F6F31-B1FB-3F54-FBE0-A39243F22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9549" y="1258530"/>
            <a:ext cx="11801475" cy="423770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3151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2282857" y="452640"/>
            <a:ext cx="3063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NΉ; κầy đǌ κơ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519234" y="102334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 đǌ bao wgày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23920" y="1512751"/>
            <a:ext cx="6724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TΗĞng κơ đỏ wắng, xaζ cây Ǖίaζ ηà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1519234" y="2048958"/>
            <a:ext cx="569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Έ∆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sŪg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23919" y="2643224"/>
            <a:ext cx="6838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khuâng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wăm xưa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519234" y="3136435"/>
            <a:ext cx="52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</a:t>
            </a: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Ǉrăng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đųg Ǉàu dừa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47735" y="3668186"/>
            <a:ext cx="6838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 ǟào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Ή; 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ΐϜ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jưa giữa ǇrƟ . . 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1519233" y="421534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TǗłm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 Ǉ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Ğng hát wụ cưƟ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23920" y="4750612"/>
            <a:ext cx="544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NΉ; κơ em κấy đất ǇrƟ Α−p ǟa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3729031" y="5256172"/>
            <a:ext cx="544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Tǟần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2C5BFC-47E1-FA95-6FB3-CC4021CABE3F}"/>
              </a:ext>
            </a:extLst>
          </p:cNvPr>
          <p:cNvSpPr txBox="1"/>
          <p:nvPr/>
        </p:nvSpPr>
        <p:spPr>
          <a:xfrm>
            <a:off x="283881" y="44641"/>
            <a:ext cx="18890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Soát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lỗi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81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3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582614-C0D6-4A2F-966B-B8F7D2936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49" y="209320"/>
            <a:ext cx="10807547" cy="664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48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598606" y="1465716"/>
            <a:ext cx="5112775" cy="1375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200" b="1" i="0" u="none" strike="noStrike" kern="1200" cap="none" spc="0" normalizeH="0" baseline="0" noProof="0" dirty="0" err="1">
                <a:ln w="47625" cmpd="thinThick">
                  <a:solidFill>
                    <a:srgbClr val="C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charset="-122"/>
                <a:cs typeface="+mn-cs"/>
              </a:rPr>
              <a:t>Bài</a:t>
            </a:r>
            <a:r>
              <a:rPr kumimoji="0" lang="en-US" altLang="zh-CN" sz="6200" b="1" i="0" u="none" strike="noStrike" kern="1200" cap="none" spc="0" normalizeH="0" noProof="0" dirty="0">
                <a:ln w="47625" cmpd="thinThick">
                  <a:solidFill>
                    <a:srgbClr val="C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6200" b="1" i="0" u="none" strike="noStrike" kern="1200" cap="none" spc="0" normalizeH="0" noProof="0" dirty="0" err="1">
                <a:ln w="47625" cmpd="thinThick">
                  <a:solidFill>
                    <a:srgbClr val="C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charset="-122"/>
                <a:cs typeface="+mn-cs"/>
              </a:rPr>
              <a:t>tập</a:t>
            </a:r>
            <a:endParaRPr kumimoji="0" lang="zh-CN" altLang="en-US" sz="6200" b="1" i="0" u="none" strike="noStrike" kern="1200" cap="none" spc="0" normalizeH="0" baseline="0" noProof="0" dirty="0">
              <a:ln w="47625" cmpd="thinThick">
                <a:solidFill>
                  <a:srgbClr val="C00000"/>
                </a:solidFill>
              </a:ln>
              <a:solidFill>
                <a:srgbClr val="7030A0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0BF157-C546-71A8-7DD2-E901BD0C02EA}"/>
              </a:ext>
            </a:extLst>
          </p:cNvPr>
          <p:cNvSpPr txBox="1"/>
          <p:nvPr/>
        </p:nvSpPr>
        <p:spPr>
          <a:xfrm>
            <a:off x="2241388" y="3520574"/>
            <a:ext cx="978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2a.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sz="4000" b="1" dirty="0">
              <a:solidFill>
                <a:srgbClr val="E532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65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CE71EBC-00FE-409C-BCBF-2630FF75816C}"/>
              </a:ext>
            </a:extLst>
          </p:cNvPr>
          <p:cNvSpPr txBox="1"/>
          <p:nvPr/>
        </p:nvSpPr>
        <p:spPr>
          <a:xfrm>
            <a:off x="1169670" y="118603"/>
            <a:ext cx="978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2a.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en-US" sz="4000" b="1" dirty="0">
              <a:solidFill>
                <a:srgbClr val="E532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79E1715-2980-4370-B3E2-257B799B10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868" y="85097"/>
            <a:ext cx="716655" cy="6879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DAB4291-5A01-472D-9EC8-CE6476906CDF}"/>
              </a:ext>
            </a:extLst>
          </p:cNvPr>
          <p:cNvSpPr txBox="1"/>
          <p:nvPr/>
        </p:nvSpPr>
        <p:spPr>
          <a:xfrm>
            <a:off x="221679" y="859995"/>
            <a:ext cx="6000357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là chiếc xe lu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tớ to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 mới đắp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san bằng tăm tắp.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 rải nhựa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37D1644-1B65-4880-9CD4-367F715FDA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031" y="2136859"/>
            <a:ext cx="439953" cy="42235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C6902CC-1B66-4949-81E7-86CDC18BFC34}"/>
              </a:ext>
            </a:extLst>
          </p:cNvPr>
          <p:cNvSpPr txBox="1"/>
          <p:nvPr/>
        </p:nvSpPr>
        <p:spPr>
          <a:xfrm>
            <a:off x="3136238" y="1770408"/>
            <a:ext cx="314023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7387454-7ECF-4939-AC56-326F3389C773}"/>
              </a:ext>
            </a:extLst>
          </p:cNvPr>
          <p:cNvSpPr txBox="1"/>
          <p:nvPr/>
        </p:nvSpPr>
        <p:spPr>
          <a:xfrm>
            <a:off x="2939327" y="2670053"/>
            <a:ext cx="131751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556161-29B5-4555-AD0A-6F0C43395055}"/>
              </a:ext>
            </a:extLst>
          </p:cNvPr>
          <p:cNvSpPr txBox="1"/>
          <p:nvPr/>
        </p:nvSpPr>
        <p:spPr>
          <a:xfrm>
            <a:off x="3805733" y="1779305"/>
            <a:ext cx="314023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0268478-8392-4680-9F58-934AB0B73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516" y="2172930"/>
            <a:ext cx="418698" cy="40195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F2FC80D-E8C4-43D8-BE86-080C87BE56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89" y="3038452"/>
            <a:ext cx="446185" cy="42833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BD0E40D-6688-4BEE-BF72-676DEF013D86}"/>
              </a:ext>
            </a:extLst>
          </p:cNvPr>
          <p:cNvSpPr txBox="1"/>
          <p:nvPr/>
        </p:nvSpPr>
        <p:spPr>
          <a:xfrm>
            <a:off x="2811544" y="4505162"/>
            <a:ext cx="150991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C75F25A-9546-4D62-984C-431B443612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406" y="4854954"/>
            <a:ext cx="469578" cy="45079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D7CC7DB-6314-4F5A-A454-7972217E23B4}"/>
              </a:ext>
            </a:extLst>
          </p:cNvPr>
          <p:cNvSpPr txBox="1"/>
          <p:nvPr/>
        </p:nvSpPr>
        <p:spPr>
          <a:xfrm>
            <a:off x="6333996" y="852304"/>
            <a:ext cx="6182931" cy="551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là phẳng như lụa.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 như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ửa thiêu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vẫn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đều đều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ạnh như ướp đá,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càng 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vội vã.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Trần Nguyên Đào)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02F5D3-8722-472C-8AC5-AE537DFCD7FB}"/>
              </a:ext>
            </a:extLst>
          </p:cNvPr>
          <p:cNvSpPr txBox="1"/>
          <p:nvPr/>
        </p:nvSpPr>
        <p:spPr>
          <a:xfrm>
            <a:off x="8350569" y="2730710"/>
            <a:ext cx="150991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11250D5-D329-4900-9E46-66933A2BD895}"/>
              </a:ext>
            </a:extLst>
          </p:cNvPr>
          <p:cNvSpPr txBox="1"/>
          <p:nvPr/>
        </p:nvSpPr>
        <p:spPr>
          <a:xfrm>
            <a:off x="10017593" y="1797262"/>
            <a:ext cx="314023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186D55-24EC-4CFA-870F-8FD8FA251D4E}"/>
              </a:ext>
            </a:extLst>
          </p:cNvPr>
          <p:cNvSpPr txBox="1"/>
          <p:nvPr/>
        </p:nvSpPr>
        <p:spPr>
          <a:xfrm>
            <a:off x="7679319" y="3656367"/>
            <a:ext cx="150991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087575-8F46-439C-BC5F-4CF7E2A82264}"/>
              </a:ext>
            </a:extLst>
          </p:cNvPr>
          <p:cNvSpPr txBox="1"/>
          <p:nvPr/>
        </p:nvSpPr>
        <p:spPr>
          <a:xfrm>
            <a:off x="8505449" y="4503982"/>
            <a:ext cx="1421223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l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8160C4D2-204F-46C4-8D4F-DD2D22CD5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852" y="2172929"/>
            <a:ext cx="432004" cy="41472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D5D553D-A9F0-4D4C-AAED-19AB983671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449" y="3117426"/>
            <a:ext cx="412380" cy="39588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03012F5-2598-4A8A-B8CB-E88FA3EE60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589" y="3949158"/>
            <a:ext cx="469578" cy="4507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739D2F7-1653-497A-BD4F-D6BC5870DF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437" y="4854954"/>
            <a:ext cx="469578" cy="450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4D61A7-D39D-C0B2-E267-10D73A82A1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90" y="2087697"/>
            <a:ext cx="469578" cy="450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6686F4-CC78-D7D8-5AD0-51CCF159FD57}"/>
              </a:ext>
            </a:extLst>
          </p:cNvPr>
          <p:cNvSpPr txBox="1"/>
          <p:nvPr/>
        </p:nvSpPr>
        <p:spPr>
          <a:xfrm>
            <a:off x="7502944" y="1739037"/>
            <a:ext cx="314023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51698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8" grpId="0"/>
      <p:bldP spid="41" grpId="0"/>
      <p:bldP spid="46" grpId="0"/>
      <p:bldP spid="47" grpId="0"/>
      <p:bldP spid="50" grpId="0"/>
      <p:bldP spid="5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1390650" y="781050"/>
            <a:ext cx="6506607" cy="386449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2521999" y="2098868"/>
            <a:ext cx="4369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video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BF142FDF-50D9-2B8B-0305-742BD87156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7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1390650" y="628650"/>
            <a:ext cx="6506607" cy="386449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2774246" y="2298564"/>
            <a:ext cx="4369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VẬN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6F4DB4-9128-1CB7-38C4-8053EF22CEA9}"/>
              </a:ext>
            </a:extLst>
          </p:cNvPr>
          <p:cNvSpPr txBox="1"/>
          <p:nvPr/>
        </p:nvSpPr>
        <p:spPr>
          <a:xfrm>
            <a:off x="590550" y="2073384"/>
            <a:ext cx="1073467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ách chơi: Mỗi HS nghĩ ra 1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động mà h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oạt</a:t>
            </a:r>
            <a:r>
              <a:rPr lang="vi-VN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bắt đầu bằng âm l hoặc n. Sau đó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lên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 tả hoạt động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cả lớp tìm từ bắt đầu bằng l/n. Nếu trả lời đúng sẽ nhận được tràng pháo tay cả lớp.</a:t>
            </a:r>
            <a:endParaRPr lang="en-US" sz="4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5">
            <a:extLst>
              <a:ext uri="{FF2B5EF4-FFF2-40B4-BE49-F238E27FC236}">
                <a16:creationId xmlns:a16="http://schemas.microsoft.com/office/drawing/2014/main" id="{69A026E4-C269-1F93-962F-F117DFE10C89}"/>
              </a:ext>
            </a:extLst>
          </p:cNvPr>
          <p:cNvSpPr/>
          <p:nvPr/>
        </p:nvSpPr>
        <p:spPr>
          <a:xfrm>
            <a:off x="1155599" y="594174"/>
            <a:ext cx="10245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vi-VN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 bạn  - Tìm từ nhanh 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D7701F4C-E7A7-0025-1B79-45633B5893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7081">
            <a:off x="-62785" y="-62377"/>
            <a:ext cx="988549" cy="129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46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878"/>
            <a:ext cx="12192000" cy="68580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433" y="106878"/>
            <a:ext cx="12042567" cy="621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486" y="106878"/>
            <a:ext cx="2206081" cy="220608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3A00CE2-4CE5-48B2-913F-1F71DC0EA81F}"/>
              </a:ext>
            </a:extLst>
          </p:cNvPr>
          <p:cNvSpPr/>
          <p:nvPr/>
        </p:nvSpPr>
        <p:spPr>
          <a:xfrm>
            <a:off x="5958031" y="2720918"/>
            <a:ext cx="1770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 w="47625" cmpd="thinThick">
                  <a:solidFill>
                    <a:srgbClr val="C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 Light"/>
                <a:ea typeface="微软雅黑" panose="020B0503020204020204" charset="-122"/>
                <a:cs typeface="+mn-cs"/>
              </a:rPr>
              <a:t>Dặn</a:t>
            </a:r>
            <a:r>
              <a:rPr kumimoji="0" lang="vi-VN" altLang="zh-CN" sz="4400" b="1" i="0" u="none" strike="noStrike" kern="1200" cap="none" spc="0" normalizeH="0" noProof="0" dirty="0">
                <a:ln w="47625" cmpd="thinThick">
                  <a:solidFill>
                    <a:srgbClr val="C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 Light"/>
                <a:ea typeface="微软雅黑" panose="020B0503020204020204" charset="-122"/>
                <a:cs typeface="+mn-cs"/>
              </a:rPr>
              <a:t> dò</a:t>
            </a:r>
            <a:endParaRPr kumimoji="0" lang="zh-CN" altLang="en-US" sz="4400" b="1" i="0" u="none" strike="noStrike" kern="1200" cap="none" spc="0" normalizeH="0" baseline="0" noProof="0" dirty="0">
              <a:ln w="47625" cmpd="thinThick">
                <a:solidFill>
                  <a:srgbClr val="C00000"/>
                </a:solidFill>
              </a:ln>
              <a:solidFill>
                <a:srgbClr val="FFC000"/>
              </a:solidFill>
              <a:effectLst/>
              <a:uLnTx/>
              <a:uFillTx/>
              <a:latin typeface="Calibri Light"/>
              <a:ea typeface="微软雅黑" panose="020B0503020204020204" charset="-122"/>
              <a:cs typeface="+mn-cs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68B46EC3-FCA9-4E5F-9011-1AE3E175D9DB}"/>
              </a:ext>
            </a:extLst>
          </p:cNvPr>
          <p:cNvSpPr/>
          <p:nvPr/>
        </p:nvSpPr>
        <p:spPr>
          <a:xfrm>
            <a:off x="1943100" y="3547509"/>
            <a:ext cx="94011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US" sz="3600" b="1" dirty="0">
                <a:latin typeface="+mj-lt"/>
              </a:rPr>
              <a:t>+ </a:t>
            </a:r>
            <a:r>
              <a:rPr lang="vi-VN" sz="3600" b="1" dirty="0">
                <a:latin typeface="+mj-lt"/>
              </a:rPr>
              <a:t>Về nhà các con làm thêm bài 2b, luyện viết VBT chính tả. </a:t>
            </a:r>
            <a:endParaRPr lang="en-US" sz="3600" b="1" dirty="0">
              <a:latin typeface="+mj-lt"/>
            </a:endParaRPr>
          </a:p>
          <a:p>
            <a:pPr lvl="0" defTabSz="457200"/>
            <a:r>
              <a:rPr lang="en-US" sz="3600" b="1" dirty="0">
                <a:latin typeface="+mj-lt"/>
              </a:rPr>
              <a:t>+ </a:t>
            </a:r>
            <a:r>
              <a:rPr lang="vi-VN" sz="3600" b="1" dirty="0">
                <a:latin typeface="+mj-lt"/>
              </a:rPr>
              <a:t>Kể cho người thân nghe 1 giờ học mà con thấy vui vẻ và lí thú.</a:t>
            </a:r>
            <a:endParaRPr kumimoji="0" lang="zh-CN" altLang="en-US" sz="3600" b="1" i="0" u="none" strike="noStrike" kern="1200" cap="none" spc="0" normalizeH="0" baseline="0" noProof="0" dirty="0">
              <a:ln w="47625" cmpd="thinThick">
                <a:solidFill>
                  <a:srgbClr val="C00000"/>
                </a:solidFill>
              </a:ln>
              <a:solidFill>
                <a:srgbClr val="FFC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65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878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8D79C7A-3F96-4E76-816D-B042C2B81A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5406" y="42106"/>
            <a:ext cx="1371224" cy="1213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5E1B4A-681A-4F0E-8C28-63B99B11D69D}"/>
              </a:ext>
            </a:extLst>
          </p:cNvPr>
          <p:cNvSpPr txBox="1"/>
          <p:nvPr/>
        </p:nvSpPr>
        <p:spPr>
          <a:xfrm>
            <a:off x="3225276" y="1283027"/>
            <a:ext cx="80424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TRÂN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TRỌNG CẢM ƠN CÁC THẦY CÔ 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0.03171 L -0.03021 0.03194 C -0.03034 0.0324 -0.03086 0.04676 -0.03164 0.05 C -0.03255 0.05301 -0.03451 0.05856 -0.03451 0.05879 C -0.03477 0.06041 -0.0349 0.06273 -0.03529 0.06435 C -0.03555 0.06597 -0.03659 0.06689 -0.03659 0.06875 C -0.03724 0.07384 -0.03698 0.07939 -0.03737 0.08449 C -0.0375 0.08611 -0.03789 0.08726 -0.03802 0.08865 C -0.03828 0.11111 -0.03854 0.13379 -0.0388 0.15625 C -0.03907 0.16851 -0.0392 0.18125 -0.03946 0.19351 C -0.03959 0.19513 -0.03985 0.19652 -0.04024 0.19768 C -0.04102 0.20092 -0.04167 0.20439 -0.04297 0.20648 L -0.04519 0.20926 C -0.04779 0.21713 -0.04519 0.21041 -0.0487 0.21643 C -0.05222 0.22245 -0.04922 0.21967 -0.053 0.22222 C -0.05365 0.22361 -0.0543 0.22546 -0.05508 0.22638 C -0.05573 0.22731 -0.05664 0.22708 -0.05716 0.22801 C -0.05873 0.22963 -0.06029 0.23125 -0.06146 0.23356 C -0.06211 0.23518 -0.06276 0.23703 -0.06354 0.23796 C -0.06498 0.23958 -0.06784 0.24074 -0.06784 0.24097 C -0.06849 0.24236 -0.06914 0.24421 -0.06992 0.24513 C -0.07136 0.24676 -0.07422 0.24791 -0.07422 0.24814 C -0.07552 0.25069 -0.07683 0.2537 -0.07839 0.25509 C -0.07943 0.25601 -0.08047 0.25601 -0.08125 0.25648 C -0.08216 0.25717 -0.08282 0.25763 -0.08347 0.2581 C -0.08451 0.25902 -0.08529 0.26018 -0.0862 0.26088 C -0.08854 0.26296 -0.08933 0.2625 -0.09193 0.26365 C -0.09271 0.26435 -0.09336 0.26504 -0.09401 0.26527 C -0.09545 0.26597 -0.09701 0.2662 -0.09831 0.26666 C -0.09909 0.26713 -0.09974 0.26782 -0.10039 0.26805 C -0.1013 0.26875 -0.10235 0.26898 -0.10326 0.26944 C -0.10391 0.27037 -0.10495 0.27129 -0.10534 0.27245 C -0.10586 0.27361 -0.10586 0.27546 -0.10612 0.27662 C -0.10651 0.27824 -0.10703 0.27963 -0.10742 0.28101 C -0.10769 0.28472 -0.10795 0.28865 -0.10821 0.29236 C -0.10847 0.29421 -0.10886 0.29537 -0.10886 0.29676 C -0.10938 0.32361 -0.10899 0.35023 -0.10964 0.37708 C -0.10977 0.37893 -0.11055 0.38032 -0.11107 0.38148 C -0.11237 0.38449 -0.1138 0.38842 -0.11602 0.38865 C -0.12565 0.38958 -0.13529 0.38958 -0.14505 0.39004 C -0.14597 0.39051 -0.14688 0.39097 -0.14792 0.39143 C -0.14857 0.39189 -0.14922 0.39259 -0.15 0.39282 C -0.1517 0.39375 -0.15417 0.39398 -0.1556 0.39583 C -0.15651 0.39676 -0.15703 0.39791 -0.15782 0.39861 C -0.15873 0.39953 -0.15964 0.39953 -0.16068 0.4 C -0.16198 0.40092 -0.16341 0.40208 -0.16485 0.40301 L -0.16693 0.40439 C -0.16771 0.40486 -0.16836 0.40578 -0.16914 0.40578 C -0.17266 0.40671 -0.17513 0.40694 -0.17839 0.40856 C -0.17904 0.40926 -0.17969 0.40995 -0.18047 0.41018 C -0.18138 0.41088 -0.18229 0.41111 -0.18334 0.41157 C -0.18399 0.41203 -0.18464 0.41273 -0.18542 0.41296 C -0.18659 0.41365 -0.18776 0.41388 -0.18894 0.41435 C -0.18985 0.41527 -0.19089 0.41666 -0.1918 0.41736 C -0.19245 0.41805 -0.19336 0.41782 -0.19388 0.41875 C -0.19479 0.42037 -0.19532 0.42245 -0.1961 0.42453 C -0.19805 0.43657 -0.19727 0.42986 -0.1961 0.45463 C -0.1961 0.45625 -0.19571 0.45763 -0.19532 0.45879 C -0.1944 0.46296 -0.19349 0.46435 -0.1918 0.46759 C -0.18998 0.47847 -0.19245 0.46504 -0.18972 0.47615 C -0.18685 0.48796 -0.19167 0.47245 -0.1875 0.48472 C -0.18724 0.48912 -0.18711 0.49328 -0.18685 0.49768 C -0.18659 0.50439 -0.18672 0.51134 -0.18607 0.51759 C -0.18594 0.51921 -0.18581 0.51481 -0.18542 0.51342 C -0.18503 0.51203 -0.18464 0.51018 -0.18399 0.50902 C -0.18034 0.50324 -0.18295 0.51203 -0.18112 0.50486 L -0.18047 0.50324 L -0.18047 0.5037 " pathEditMode="relative" rAng="0" ptsTypes="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9" y="2430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352425" y="327660"/>
            <a:ext cx="1161097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Video">
            <a:hlinkClick r:id="" action="ppaction://media"/>
            <a:extLst>
              <a:ext uri="{FF2B5EF4-FFF2-40B4-BE49-F238E27FC236}">
                <a16:creationId xmlns:a16="http://schemas.microsoft.com/office/drawing/2014/main" id="{E2A4A875-7A3F-2591-F24C-290169A6E23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895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83504-7817-5AEE-6547-1EEAE0492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BEB20913-2EE9-F09C-DC94-CD61E2E85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1229710" y="231228"/>
            <a:ext cx="9202597" cy="644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5CACB2-5763-0E2C-6EC0-F350002AA723}"/>
              </a:ext>
            </a:extLst>
          </p:cNvPr>
          <p:cNvSpPr txBox="1"/>
          <p:nvPr/>
        </p:nvSpPr>
        <p:spPr>
          <a:xfrm>
            <a:off x="1959708" y="632339"/>
            <a:ext cx="751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18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10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2024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7B0386-7028-C140-B546-0E7FE0C16861}"/>
              </a:ext>
            </a:extLst>
          </p:cNvPr>
          <p:cNvSpPr txBox="1"/>
          <p:nvPr/>
        </p:nvSpPr>
        <p:spPr>
          <a:xfrm>
            <a:off x="2554916" y="2770238"/>
            <a:ext cx="6357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Nghe –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 Nghe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thầy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đọc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thơ</a:t>
            </a:r>
            <a:endParaRPr lang="vi-VN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A042A5-252B-558E-E183-C467D5FB9E50}"/>
              </a:ext>
            </a:extLst>
          </p:cNvPr>
          <p:cNvSpPr txBox="1"/>
          <p:nvPr/>
        </p:nvSpPr>
        <p:spPr>
          <a:xfrm>
            <a:off x="4052636" y="1346086"/>
            <a:ext cx="2884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Tiếng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Việt</a:t>
            </a:r>
            <a:endParaRPr lang="vi-VN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965E96-A86B-3CC8-4A51-EC15B7100417}"/>
              </a:ext>
            </a:extLst>
          </p:cNvPr>
          <p:cNvSpPr txBox="1"/>
          <p:nvPr/>
        </p:nvSpPr>
        <p:spPr>
          <a:xfrm>
            <a:off x="4572897" y="2047279"/>
            <a:ext cx="976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Viết</a:t>
            </a:r>
            <a:endParaRPr lang="vi-VN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71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AD3226-75F2-04A9-5D93-2C11BB274A56}"/>
              </a:ext>
            </a:extLst>
          </p:cNvPr>
          <p:cNvSpPr txBox="1"/>
          <p:nvPr/>
        </p:nvSpPr>
        <p:spPr>
          <a:xfrm>
            <a:off x="343564" y="611898"/>
            <a:ext cx="1087688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Em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thơ đỏ nắng, xanh cây quanh nhà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 chèo nghiêng mặt sông xa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		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khuâng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 năm xưa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trăng thở động tàu dừa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		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 rào nghe chuyển cơn mưa giữa trời...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defTabSz="457200" rtl="0" eaLnBrk="1" fontAlgn="auto" latinLnBrk="0" hangingPunct="1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	Nghe </a:t>
            </a:r>
            <a:r>
              <a:rPr lang="en-US" sz="3200" b="1" baseline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defTabSz="457200" rtl="0" eaLnBrk="1" fontAlgn="auto" latinLnBrk="0" hangingPunct="1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					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2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23150306093">
            <a:hlinkClick r:id="" action="ppaction://media"/>
            <a:extLst>
              <a:ext uri="{FF2B5EF4-FFF2-40B4-BE49-F238E27FC236}">
                <a16:creationId xmlns:a16="http://schemas.microsoft.com/office/drawing/2014/main" id="{2AD4B641-D9C4-E37E-D8D2-F1EACFF5B1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" y="64093"/>
            <a:ext cx="12096750" cy="67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AB84D-9029-323B-8346-581D9A677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0DF83B-24E1-C14C-CC18-56A45CA8F611}"/>
              </a:ext>
            </a:extLst>
          </p:cNvPr>
          <p:cNvSpPr txBox="1"/>
          <p:nvPr/>
        </p:nvSpPr>
        <p:spPr>
          <a:xfrm>
            <a:off x="343564" y="611898"/>
            <a:ext cx="1087688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Em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thơ đỏ nắng, xanh cây quanh nhà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 chèo nghiêng mặt sông xa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		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khuâng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 năm xưa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trăng thở động tàu dừa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		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 rào nghe chuyển cơn mưa giữa trời...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defTabSz="457200" rtl="0" eaLnBrk="1" fontAlgn="auto" latinLnBrk="0" hangingPunct="1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	Nghe </a:t>
            </a:r>
            <a:r>
              <a:rPr lang="en-US" sz="3200" b="1" baseline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defTabSz="457200" rtl="0" eaLnBrk="1" fontAlgn="auto" latinLnBrk="0" hangingPunct="1"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					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BB8236-1051-8FF7-DFC4-BCA6C2B172EC}"/>
              </a:ext>
            </a:extLst>
          </p:cNvPr>
          <p:cNvCxnSpPr>
            <a:cxnSpLocks/>
          </p:cNvCxnSpPr>
          <p:nvPr/>
        </p:nvCxnSpPr>
        <p:spPr>
          <a:xfrm>
            <a:off x="4783666" y="2277533"/>
            <a:ext cx="1041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09E98A-2F76-EA87-A510-4F31C28CCF11}"/>
              </a:ext>
            </a:extLst>
          </p:cNvPr>
          <p:cNvCxnSpPr>
            <a:cxnSpLocks/>
          </p:cNvCxnSpPr>
          <p:nvPr/>
        </p:nvCxnSpPr>
        <p:spPr>
          <a:xfrm>
            <a:off x="7052734" y="2277533"/>
            <a:ext cx="812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A1F455-8809-AF1F-B646-2D842F2242FA}"/>
              </a:ext>
            </a:extLst>
          </p:cNvPr>
          <p:cNvCxnSpPr>
            <a:cxnSpLocks/>
          </p:cNvCxnSpPr>
          <p:nvPr/>
        </p:nvCxnSpPr>
        <p:spPr>
          <a:xfrm>
            <a:off x="3251200" y="2760133"/>
            <a:ext cx="153246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2D4F46-E912-D2AA-DD64-5CD19FE406C1}"/>
              </a:ext>
            </a:extLst>
          </p:cNvPr>
          <p:cNvCxnSpPr>
            <a:cxnSpLocks/>
          </p:cNvCxnSpPr>
          <p:nvPr/>
        </p:nvCxnSpPr>
        <p:spPr>
          <a:xfrm>
            <a:off x="7137400" y="3259667"/>
            <a:ext cx="145626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550EA9-823C-EA1C-B848-1931EAB7B8F7}"/>
              </a:ext>
            </a:extLst>
          </p:cNvPr>
          <p:cNvCxnSpPr>
            <a:cxnSpLocks/>
          </p:cNvCxnSpPr>
          <p:nvPr/>
        </p:nvCxnSpPr>
        <p:spPr>
          <a:xfrm>
            <a:off x="4262966" y="3759200"/>
            <a:ext cx="1041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1C25E6-0CBF-3289-24D8-2D3518290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1"/>
            <a:ext cx="9429750" cy="69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5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E2ADC0-559D-DB1A-590C-09D7E8BE3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675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842</Words>
  <Application>Microsoft Office PowerPoint</Application>
  <PresentationFormat>Widescreen</PresentationFormat>
  <Paragraphs>110</Paragraphs>
  <Slides>24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等线</vt:lpstr>
      <vt:lpstr>Arial</vt:lpstr>
      <vt:lpstr>Arial-Rounded</vt:lpstr>
      <vt:lpstr>Calibri</vt:lpstr>
      <vt:lpstr>Calibri Light</vt:lpstr>
      <vt:lpstr>Coiny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Hóa Hồ Thị</dc:creator>
  <cp:lastModifiedBy>GV Hồ Thị Hóa</cp:lastModifiedBy>
  <cp:revision>68</cp:revision>
  <dcterms:created xsi:type="dcterms:W3CDTF">2022-09-15T08:27:21Z</dcterms:created>
  <dcterms:modified xsi:type="dcterms:W3CDTF">2024-11-02T09:14:24Z</dcterms:modified>
</cp:coreProperties>
</file>