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30"/>
  </p:notesMasterIdLst>
  <p:sldIdLst>
    <p:sldId id="862" r:id="rId3"/>
    <p:sldId id="399" r:id="rId4"/>
    <p:sldId id="325" r:id="rId5"/>
    <p:sldId id="863" r:id="rId6"/>
    <p:sldId id="327" r:id="rId7"/>
    <p:sldId id="308" r:id="rId8"/>
    <p:sldId id="273" r:id="rId9"/>
    <p:sldId id="259" r:id="rId10"/>
    <p:sldId id="309" r:id="rId11"/>
    <p:sldId id="278" r:id="rId12"/>
    <p:sldId id="310" r:id="rId13"/>
    <p:sldId id="864" r:id="rId14"/>
    <p:sldId id="297" r:id="rId15"/>
    <p:sldId id="290" r:id="rId16"/>
    <p:sldId id="318" r:id="rId17"/>
    <p:sldId id="291" r:id="rId18"/>
    <p:sldId id="319" r:id="rId19"/>
    <p:sldId id="320" r:id="rId20"/>
    <p:sldId id="866" r:id="rId21"/>
    <p:sldId id="867" r:id="rId22"/>
    <p:sldId id="299" r:id="rId23"/>
    <p:sldId id="268" r:id="rId24"/>
    <p:sldId id="322" r:id="rId25"/>
    <p:sldId id="323" r:id="rId26"/>
    <p:sldId id="865" r:id="rId27"/>
    <p:sldId id="307"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48291" autoAdjust="0"/>
  </p:normalViewPr>
  <p:slideViewPr>
    <p:cSldViewPr snapToGrid="0">
      <p:cViewPr varScale="1">
        <p:scale>
          <a:sx n="30" d="100"/>
          <a:sy n="30" d="100"/>
        </p:scale>
        <p:origin x="20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vi-VN" sz="1400" dirty="0">
                <a:effectLst/>
                <a:latin typeface="Times New Roman" panose="02020603050405020304" pitchFamily="18" charset="0"/>
                <a:ea typeface="Calibri" panose="020F0502020204030204" pitchFamily="34" charset="0"/>
              </a:rPr>
              <a:t>Cô xin trân trọng giới thiệu với cả lớp, hôm nay chúng ta rất vinh dự được đón các thầy cô giáo trong ban giám hiệu </a:t>
            </a:r>
            <a:r>
              <a:rPr lang="en-US" sz="1400" dirty="0" err="1">
                <a:effectLst/>
                <a:latin typeface="Times New Roman" panose="02020603050405020304" pitchFamily="18" charset="0"/>
                <a:ea typeface="Calibri" panose="020F0502020204030204" pitchFamily="34" charset="0"/>
              </a:rPr>
              <a:t>là</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cô</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Hiệu</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Trưởng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Nguyễn</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Thị</a:t>
            </a:r>
            <a:r>
              <a:rPr lang="en-US" sz="1400" dirty="0">
                <a:effectLst/>
                <a:latin typeface="Times New Roman" panose="02020603050405020304" pitchFamily="18" charset="0"/>
                <a:ea typeface="Calibri" panose="020F0502020204030204" pitchFamily="34" charset="0"/>
              </a:rPr>
              <a:t> Thanh Vân </a:t>
            </a:r>
            <a:r>
              <a:rPr lang="en-US" sz="1400" dirty="0" err="1">
                <a:effectLst/>
                <a:latin typeface="Times New Roman" panose="02020603050405020304" pitchFamily="18" charset="0"/>
                <a:ea typeface="Calibri" panose="020F0502020204030204" pitchFamily="34" charset="0"/>
              </a:rPr>
              <a:t>cùng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cô</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Hiệu</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Phó</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Tô</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Thị</a:t>
            </a:r>
            <a:r>
              <a:rPr lang="en-US" sz="1400" dirty="0">
                <a:effectLst/>
                <a:latin typeface="Times New Roman" panose="02020603050405020304" pitchFamily="18" charset="0"/>
                <a:ea typeface="Calibri" panose="020F0502020204030204" pitchFamily="34" charset="0"/>
              </a:rPr>
              <a:t> Thanh </a:t>
            </a:r>
            <a:r>
              <a:rPr lang="en-US" sz="1400" dirty="0" err="1">
                <a:effectLst/>
                <a:latin typeface="Times New Roman" panose="02020603050405020304" pitchFamily="18" charset="0"/>
                <a:ea typeface="Calibri" panose="020F0502020204030204" pitchFamily="34" charset="0"/>
              </a:rPr>
              <a:t>Thủy</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cùng</a:t>
            </a:r>
            <a:r>
              <a:rPr lang="en-US" sz="1400" dirty="0">
                <a:effectLst/>
                <a:latin typeface="Times New Roman" panose="02020603050405020304" pitchFamily="18" charset="0"/>
                <a:ea typeface="Calibri" panose="020F0502020204030204" pitchFamily="34" charset="0"/>
              </a:rPr>
              <a:t> 1 </a:t>
            </a:r>
            <a:r>
              <a:rPr lang="en-US" sz="1400" dirty="0" err="1">
                <a:effectLst/>
                <a:latin typeface="Times New Roman" panose="02020603050405020304" pitchFamily="18" charset="0"/>
                <a:ea typeface="Calibri" panose="020F0502020204030204" pitchFamily="34" charset="0"/>
              </a:rPr>
              <a:t>số</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thầy</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cô</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khác</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trong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trưởng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Tiểu</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học</a:t>
            </a:r>
            <a:r>
              <a:rPr lang="en-US" sz="1400" dirty="0">
                <a:effectLst/>
                <a:latin typeface="Times New Roman" panose="02020603050405020304" pitchFamily="18" charset="0"/>
                <a:ea typeface="Calibri" panose="020F0502020204030204" pitchFamily="34" charset="0"/>
              </a:rPr>
              <a:t> Tam </a:t>
            </a:r>
            <a:r>
              <a:rPr lang="en-US" sz="1400" dirty="0" err="1">
                <a:effectLst/>
                <a:latin typeface="Times New Roman" panose="02020603050405020304" pitchFamily="18" charset="0"/>
                <a:ea typeface="Calibri" panose="020F0502020204030204" pitchFamily="34" charset="0"/>
              </a:rPr>
              <a:t>Khương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tới</a:t>
            </a:r>
            <a:r>
              <a:rPr lang="vi-VN" sz="1400" dirty="0">
                <a:effectLst/>
                <a:latin typeface="Times New Roman" panose="02020603050405020304" pitchFamily="18" charset="0"/>
                <a:ea typeface="Calibri" panose="020F0502020204030204" pitchFamily="34" charset="0"/>
              </a:rPr>
              <a:t> dự với lớp ra một tiết học </a:t>
            </a:r>
            <a:r>
              <a:rPr lang="en-US" sz="1400" dirty="0" err="1">
                <a:effectLst/>
                <a:latin typeface="Times New Roman" panose="02020603050405020304" pitchFamily="18" charset="0"/>
                <a:ea typeface="Calibri" panose="020F0502020204030204" pitchFamily="34" charset="0"/>
              </a:rPr>
              <a:t>Hoạt</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động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trải</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nghiệm</a:t>
            </a:r>
            <a:r>
              <a:rPr lang="en-US" sz="1400" dirty="0">
                <a:effectLst/>
                <a:latin typeface="Times New Roman" panose="02020603050405020304" pitchFamily="18" charset="0"/>
                <a:ea typeface="Calibri" panose="020F0502020204030204" pitchFamily="34" charset="0"/>
              </a:rPr>
              <a:t>.</a:t>
            </a:r>
          </a:p>
          <a:p>
            <a:r>
              <a:rPr lang="vi-VN" sz="1400" dirty="0">
                <a:effectLst/>
                <a:latin typeface="Times New Roman" panose="02020603050405020304" pitchFamily="18" charset="0"/>
                <a:ea typeface="Calibri" panose="020F0502020204030204" pitchFamily="34" charset="0"/>
              </a:rPr>
              <a:t>Các con có vui không</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nào</a:t>
            </a:r>
            <a:r>
              <a:rPr lang="en-US" sz="1400" dirty="0">
                <a:effectLst/>
                <a:latin typeface="Times New Roman" panose="02020603050405020304" pitchFamily="18" charset="0"/>
                <a:ea typeface="Calibri" panose="020F0502020204030204" pitchFamily="34" charset="0"/>
              </a:rPr>
              <a:t> </a:t>
            </a:r>
            <a:r>
              <a:rPr lang="vi-VN" sz="1400" dirty="0">
                <a:effectLst/>
                <a:latin typeface="Times New Roman" panose="02020603050405020304" pitchFamily="18" charset="0"/>
                <a:ea typeface="Calibri" panose="020F0502020204030204" pitchFamily="34" charset="0"/>
              </a:rPr>
              <a:t>? Hãy nâng những cánh tay nhỏ bé của mình để chào đón các </a:t>
            </a:r>
            <a:r>
              <a:rPr lang="en-US" sz="1400" dirty="0" err="1">
                <a:effectLst/>
                <a:latin typeface="Times New Roman" panose="02020603050405020304" pitchFamily="18" charset="0"/>
                <a:ea typeface="Calibri" panose="020F0502020204030204" pitchFamily="34" charset="0"/>
              </a:rPr>
              <a:t>thầy</a:t>
            </a:r>
            <a:r>
              <a:rPr lang="en-US" sz="1400" dirty="0">
                <a:effectLst/>
                <a:latin typeface="Times New Roman" panose="02020603050405020304" pitchFamily="18" charset="0"/>
                <a:ea typeface="Calibri" panose="020F0502020204030204" pitchFamily="34" charset="0"/>
              </a:rPr>
              <a:t> </a:t>
            </a:r>
            <a:r>
              <a:rPr lang="vi-VN" sz="1400" dirty="0">
                <a:effectLst/>
                <a:latin typeface="Times New Roman" panose="02020603050405020304" pitchFamily="18" charset="0"/>
                <a:ea typeface="Calibri" panose="020F0502020204030204" pitchFamily="34" charset="0"/>
              </a:rPr>
              <a:t>cô nào! Tiết học của chúng mình bắt đầu nhé! </a:t>
            </a:r>
            <a:endParaRPr lang="en-US" sz="1400" dirty="0"/>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a:t>
            </a:fld>
            <a:endParaRPr lang="en-US"/>
          </a:p>
        </p:txBody>
      </p:sp>
    </p:spTree>
    <p:extLst>
      <p:ext uri="{BB962C8B-B14F-4D97-AF65-F5344CB8AC3E}">
        <p14:creationId xmlns:p14="http://schemas.microsoft.com/office/powerpoint/2010/main" val="128899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nl-NL" sz="1200" dirty="0">
                <a:effectLst/>
                <a:latin typeface="Arial" panose="020B0604020202020204" pitchFamily="34" charset="0"/>
                <a:ea typeface="Times New Roman" panose="02020603050405020304" pitchFamily="18" charset="0"/>
                <a:cs typeface="Arial" panose="020B0604020202020204" pitchFamily="34" charset="0"/>
              </a:rPr>
              <a:t>Tủi thân quá!Cậu chủ thích tôi mà đã lâu lắm rồi cậu không mặc đến tôi.</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10</a:t>
            </a:fld>
            <a:endParaRPr lang="en-US"/>
          </a:p>
        </p:txBody>
      </p:sp>
    </p:spTree>
    <p:extLst>
      <p:ext uri="{BB962C8B-B14F-4D97-AF65-F5344CB8AC3E}">
        <p14:creationId xmlns:p14="http://schemas.microsoft.com/office/powerpoint/2010/main" val="127358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Calibri"/>
              </a:rPr>
              <a:t>- </a:t>
            </a:r>
            <a:r>
              <a:rPr lang="vi-VN" sz="1200" b="1" i="1" dirty="0">
                <a:solidFill>
                  <a:prstClr val="black"/>
                </a:solidFill>
                <a:latin typeface="Calibri"/>
              </a:rPr>
              <a:t>Ôi hình như vẫn có tiếng thở dài ở đâu đó các em ạ.</a:t>
            </a:r>
            <a:endParaRPr kumimoji="0" lang="en-US" sz="1200" b="1" i="1" u="none" strike="noStrike" kern="1200" cap="none" spc="0" normalizeH="0" baseline="0" noProof="0" dirty="0">
              <a:ln>
                <a:noFill/>
              </a:ln>
              <a:solidFill>
                <a:prstClr val="black"/>
              </a:solidFill>
              <a:effectLst/>
              <a:uLnTx/>
              <a:uFillTx/>
              <a:latin typeface="Calibri"/>
            </a:endParaRPr>
          </a:p>
          <a:p>
            <a:endParaRPr lang="en-US" dirty="0"/>
          </a:p>
          <a:p>
            <a:r>
              <a:rPr lang="nl-NL" sz="1200" dirty="0">
                <a:effectLst/>
                <a:latin typeface="Arial" panose="020B0604020202020204" pitchFamily="34" charset="0"/>
                <a:ea typeface="Times New Roman" panose="02020603050405020304" pitchFamily="18" charset="0"/>
                <a:cs typeface="Arial" panose="020B0604020202020204" pitchFamily="34" charset="0"/>
              </a:rPr>
              <a:t>- Là tôi đây, tôi buồn quá, cậu chủ cũng quên tôi – ( Tất ) </a:t>
            </a:r>
          </a:p>
          <a:p>
            <a:endParaRPr lang="nl-NL"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ea typeface="Times New Roman" panose="02020603050405020304" pitchFamily="18" charset="0"/>
                <a:cs typeface="Arial" panose="020B0604020202020204" pitchFamily="34" charset="0"/>
              </a:rPr>
              <a:t>- Em cũng đang chán đây, cậu ấy nói em là chiếc quần đẹp nhất cậu ấy từng có, vậy mà cậu ấy chỉ mặc vài lần và chẳng thấy mặc lại lần nào. – ( quần )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11</a:t>
            </a:fld>
            <a:endParaRPr lang="en-US"/>
          </a:p>
        </p:txBody>
      </p:sp>
    </p:spTree>
    <p:extLst>
      <p:ext uri="{BB962C8B-B14F-4D97-AF65-F5344CB8AC3E}">
        <p14:creationId xmlns:p14="http://schemas.microsoft.com/office/powerpoint/2010/main" val="189615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20000"/>
              </a:lnSpc>
              <a:spcAft>
                <a:spcPts val="800"/>
              </a:spcAft>
            </a:pPr>
            <a:r>
              <a:rPr lang="nl-NL" sz="1800" dirty="0">
                <a:effectLst/>
                <a:latin typeface="Times New Roman" panose="02020603050405020304" pitchFamily="18" charset="0"/>
                <a:ea typeface="Calibri" panose="020F0502020204030204" pitchFamily="34" charset="0"/>
              </a:rPr>
              <a:t>(?) GV: Các con có nhận xét gì về bạn nhỏ trong câu chuyện “ Nỗi buồn của quần áo cũ” ? </a:t>
            </a:r>
            <a:endParaRPr lang="en-US" sz="1800" dirty="0">
              <a:effectLst/>
              <a:latin typeface="Times New Roman" panose="02020603050405020304" pitchFamily="18" charset="0"/>
              <a:ea typeface="Calibri" panose="020F0502020204030204" pitchFamily="34" charset="0"/>
            </a:endParaRPr>
          </a:p>
          <a:p>
            <a:pPr algn="just">
              <a:lnSpc>
                <a:spcPct val="120000"/>
              </a:lnSpc>
              <a:spcAft>
                <a:spcPts val="800"/>
              </a:spcAft>
            </a:pPr>
            <a:r>
              <a:rPr lang="nl-NL"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algn="just">
              <a:lnSpc>
                <a:spcPct val="120000"/>
              </a:lnSpc>
              <a:spcAft>
                <a:spcPts val="800"/>
              </a:spcAft>
            </a:pPr>
            <a:r>
              <a:rPr lang="nl-NL"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12</a:t>
            </a:fld>
            <a:endParaRPr lang="en-US"/>
          </a:p>
        </p:txBody>
      </p:sp>
    </p:spTree>
    <p:extLst>
      <p:ext uri="{BB962C8B-B14F-4D97-AF65-F5344CB8AC3E}">
        <p14:creationId xmlns:p14="http://schemas.microsoft.com/office/powerpoint/2010/main" val="585011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20000"/>
              </a:lnSpc>
              <a:spcAft>
                <a:spcPts val="800"/>
              </a:spcAft>
            </a:pPr>
            <a:r>
              <a:rPr lang="nl-NL" sz="1200" dirty="0">
                <a:effectLst/>
                <a:latin typeface="Times New Roman" panose="02020603050405020304" pitchFamily="18" charset="0"/>
                <a:ea typeface="Calibri" panose="020F0502020204030204" pitchFamily="34" charset="0"/>
              </a:rPr>
              <a:t>? –GV:  Vậy qua câu chuyện này , các con đã </a:t>
            </a:r>
            <a:r>
              <a:rPr lang="vi-VN" sz="1200" dirty="0">
                <a:effectLst/>
                <a:latin typeface="Times New Roman" panose="02020603050405020304" pitchFamily="18" charset="0"/>
                <a:ea typeface="Calibri" panose="020F0502020204030204" pitchFamily="34" charset="0"/>
              </a:rPr>
              <a:t>rút ra </a:t>
            </a:r>
            <a:r>
              <a:rPr lang="nl-NL" sz="1200" dirty="0">
                <a:effectLst/>
                <a:latin typeface="Times New Roman" panose="02020603050405020304" pitchFamily="18" charset="0"/>
                <a:ea typeface="Calibri" panose="020F0502020204030204" pitchFamily="34" charset="0"/>
              </a:rPr>
              <a:t>được bài học gì cho bản thân mình ? </a:t>
            </a:r>
            <a:endParaRPr lang="en-US" sz="1200" dirty="0">
              <a:effectLst/>
              <a:latin typeface="Times New Roman" panose="02020603050405020304" pitchFamily="18" charset="0"/>
              <a:ea typeface="Calibri" panose="020F0502020204030204" pitchFamily="34" charset="0"/>
            </a:endParaRPr>
          </a:p>
          <a:p>
            <a:pPr algn="just">
              <a:lnSpc>
                <a:spcPct val="120000"/>
              </a:lnSpc>
              <a:spcAft>
                <a:spcPts val="800"/>
              </a:spcAft>
            </a:pPr>
            <a:r>
              <a:rPr lang="en-US" sz="1200" dirty="0">
                <a:effectLst/>
                <a:latin typeface="Times New Roman" panose="02020603050405020304" pitchFamily="18" charset="0"/>
                <a:ea typeface="Calibri" panose="020F0502020204030204" pitchFamily="34" charset="0"/>
              </a:rPr>
              <a:t> </a:t>
            </a:r>
          </a:p>
          <a:p>
            <a:pPr algn="just">
              <a:lnSpc>
                <a:spcPct val="120000"/>
              </a:lnSpc>
              <a:spcAft>
                <a:spcPts val="800"/>
              </a:spcAft>
            </a:pPr>
            <a:r>
              <a:rPr lang="nl-NL" sz="1200" dirty="0">
                <a:effectLst/>
                <a:latin typeface="Times New Roman" panose="02020603050405020304" pitchFamily="18" charset="0"/>
                <a:ea typeface="Times New Roman" panose="02020603050405020304" pitchFamily="18" charset="0"/>
              </a:rPr>
              <a:t>- </a:t>
            </a:r>
            <a:r>
              <a:rPr lang="nl-NL" sz="1800" dirty="0">
                <a:effectLst/>
                <a:latin typeface="Times New Roman" panose="02020603050405020304" pitchFamily="18" charset="0"/>
                <a:ea typeface="Times New Roman" panose="02020603050405020304" pitchFamily="18" charset="0"/>
              </a:rPr>
              <a:t>Cô khen ngợi cả lớp chúng mình các con nhớ nhé, </a:t>
            </a:r>
            <a:r>
              <a:rPr lang="nl-NL" sz="2800" b="1" u="sng" dirty="0">
                <a:effectLst/>
                <a:latin typeface="Times New Roman" panose="02020603050405020304" pitchFamily="18" charset="0"/>
                <a:ea typeface="Times New Roman" panose="02020603050405020304" pitchFamily="18" charset="0"/>
              </a:rPr>
              <a:t>hãy luôn trân trọng các vật dụng và đồ dùng của chúng mình nhé. </a:t>
            </a:r>
            <a:endParaRPr lang="en-US" sz="2800" b="1" u="sng" dirty="0">
              <a:effectLst/>
              <a:latin typeface="Times New Roman" panose="02020603050405020304" pitchFamily="18" charset="0"/>
              <a:ea typeface="Calibri" panose="020F0502020204030204" pitchFamily="34" charset="0"/>
            </a:endParaRPr>
          </a:p>
          <a:p>
            <a:r>
              <a:rPr lang="en-US" sz="1800" i="1" dirty="0">
                <a:effectLst/>
                <a:latin typeface="Times New Roman" panose="02020603050405020304" pitchFamily="18" charset="0"/>
                <a:ea typeface="Times New Roman" panose="02020603050405020304" pitchFamily="18" charset="0"/>
              </a:rPr>
              <a:t> </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13</a:t>
            </a:fld>
            <a:endParaRPr lang="en-US"/>
          </a:p>
        </p:txBody>
      </p:sp>
    </p:spTree>
    <p:extLst>
      <p:ext uri="{BB962C8B-B14F-4D97-AF65-F5344CB8AC3E}">
        <p14:creationId xmlns:p14="http://schemas.microsoft.com/office/powerpoint/2010/main" val="198124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tới</a:t>
            </a:r>
            <a:r>
              <a:rPr lang="en-US" dirty="0"/>
              <a:t> </a:t>
            </a:r>
            <a:r>
              <a:rPr lang="en-US" dirty="0" err="1"/>
              <a:t>hoạt</a:t>
            </a:r>
            <a:r>
              <a:rPr lang="en-US" dirty="0"/>
              <a:t> </a:t>
            </a:r>
            <a:r>
              <a:rPr lang="en-US" dirty="0" err="1"/>
              <a:t>động</a:t>
            </a:r>
            <a:r>
              <a:rPr lang="en-US" dirty="0"/>
              <a:t> </a:t>
            </a:r>
            <a:r>
              <a:rPr lang="en-US" dirty="0" err="1"/>
              <a:t>tiếp</a:t>
            </a:r>
            <a:r>
              <a:rPr lang="en-US" dirty="0"/>
              <a:t> </a:t>
            </a:r>
            <a:r>
              <a:rPr lang="en-US" dirty="0" err="1"/>
              <a:t>theo</a:t>
            </a:r>
            <a:r>
              <a:rPr lang="en-US" dirty="0"/>
              <a:t> ở </a:t>
            </a:r>
            <a:r>
              <a:rPr lang="en-US" dirty="0" err="1"/>
              <a:t>trang</a:t>
            </a:r>
            <a:r>
              <a:rPr lang="en-US" dirty="0"/>
              <a:t> 23 . </a:t>
            </a:r>
          </a:p>
          <a:p>
            <a:pPr marL="0" indent="0">
              <a:buFontTx/>
              <a:buNone/>
            </a:pPr>
            <a:r>
              <a:rPr lang="en-US" dirty="0"/>
              <a:t>- </a:t>
            </a:r>
            <a:r>
              <a:rPr lang="en-US" dirty="0" err="1"/>
              <a:t>Bạn</a:t>
            </a:r>
            <a:r>
              <a:rPr lang="en-US" dirty="0"/>
              <a:t> Robot </a:t>
            </a:r>
            <a:r>
              <a:rPr lang="en-US" dirty="0" err="1"/>
              <a:t>ơi</a:t>
            </a:r>
            <a:r>
              <a:rPr lang="en-US" dirty="0"/>
              <a:t> , ở </a:t>
            </a:r>
            <a:r>
              <a:rPr lang="en-US" dirty="0" err="1"/>
              <a:t>hoạt</a:t>
            </a:r>
            <a:r>
              <a:rPr lang="en-US" dirty="0"/>
              <a:t> </a:t>
            </a:r>
            <a:r>
              <a:rPr lang="en-US" dirty="0" err="1"/>
              <a:t>động</a:t>
            </a:r>
            <a:r>
              <a:rPr lang="en-US" dirty="0"/>
              <a:t> </a:t>
            </a:r>
            <a:r>
              <a:rPr lang="en-US" dirty="0" err="1"/>
              <a:t>này</a:t>
            </a:r>
            <a:r>
              <a:rPr lang="en-US" dirty="0"/>
              <a:t> con </a:t>
            </a:r>
            <a:r>
              <a:rPr lang="en-US" dirty="0" err="1"/>
              <a:t>mang</a:t>
            </a:r>
            <a:r>
              <a:rPr lang="en-US" dirty="0"/>
              <a:t> </a:t>
            </a:r>
            <a:r>
              <a:rPr lang="en-US" dirty="0" err="1"/>
              <a:t>tới</a:t>
            </a:r>
            <a:r>
              <a:rPr lang="en-US" dirty="0"/>
              <a:t> </a:t>
            </a:r>
            <a:r>
              <a:rPr lang="en-US" dirty="0" err="1"/>
              <a:t>lại</a:t>
            </a:r>
            <a:r>
              <a:rPr lang="en-US" dirty="0"/>
              <a:t> </a:t>
            </a:r>
            <a:r>
              <a:rPr lang="en-US" dirty="0" err="1"/>
              <a:t>thử</a:t>
            </a:r>
            <a:r>
              <a:rPr lang="en-US" dirty="0"/>
              <a:t> </a:t>
            </a:r>
            <a:r>
              <a:rPr lang="en-US" dirty="0" err="1"/>
              <a:t>thách</a:t>
            </a:r>
            <a:r>
              <a:rPr lang="en-US" dirty="0"/>
              <a:t> </a:t>
            </a:r>
            <a:r>
              <a:rPr lang="en-US" dirty="0" err="1"/>
              <a:t>nào</a:t>
            </a:r>
            <a:r>
              <a:rPr lang="en-US" dirty="0"/>
              <a:t> </a:t>
            </a:r>
            <a:r>
              <a:rPr lang="en-US" dirty="0" err="1"/>
              <a:t>cho</a:t>
            </a:r>
            <a:r>
              <a:rPr lang="en-US" dirty="0"/>
              <a:t> </a:t>
            </a:r>
            <a:r>
              <a:rPr lang="en-US" dirty="0" err="1"/>
              <a:t>các</a:t>
            </a:r>
            <a:r>
              <a:rPr lang="en-US" dirty="0"/>
              <a:t> </a:t>
            </a:r>
            <a:r>
              <a:rPr lang="en-US" dirty="0" err="1"/>
              <a:t>bạn</a:t>
            </a:r>
            <a:r>
              <a:rPr lang="en-US" dirty="0"/>
              <a:t> </a:t>
            </a:r>
            <a:r>
              <a:rPr lang="en-US" dirty="0" err="1"/>
              <a:t>lớp</a:t>
            </a:r>
            <a:r>
              <a:rPr lang="en-US" dirty="0"/>
              <a:t> 3a3 </a:t>
            </a:r>
            <a:r>
              <a:rPr lang="en-US" dirty="0" err="1"/>
              <a:t>không</a:t>
            </a:r>
            <a:r>
              <a:rPr lang="en-US" dirty="0"/>
              <a:t>?</a:t>
            </a:r>
          </a:p>
          <a:p>
            <a:pPr marL="171450" indent="-171450">
              <a:buFontTx/>
              <a:buChar char="-"/>
            </a:pPr>
            <a:r>
              <a:rPr lang="en-US" dirty="0" err="1"/>
              <a:t>Các</a:t>
            </a:r>
            <a:r>
              <a:rPr lang="en-US" dirty="0"/>
              <a:t> </a:t>
            </a:r>
            <a:r>
              <a:rPr lang="en-US" dirty="0" err="1"/>
              <a:t>bạn</a:t>
            </a:r>
            <a:r>
              <a:rPr lang="en-US" dirty="0"/>
              <a:t> </a:t>
            </a:r>
            <a:r>
              <a:rPr lang="en-US" dirty="0" err="1"/>
              <a:t>nhỏ</a:t>
            </a:r>
            <a:r>
              <a:rPr lang="en-US" dirty="0"/>
              <a:t> </a:t>
            </a:r>
            <a:r>
              <a:rPr lang="en-US" dirty="0" err="1"/>
              <a:t>lớp</a:t>
            </a:r>
            <a:r>
              <a:rPr lang="en-US" dirty="0"/>
              <a:t> 3a3 </a:t>
            </a:r>
            <a:r>
              <a:rPr lang="en-US" dirty="0" err="1"/>
              <a:t>rất</a:t>
            </a:r>
            <a:r>
              <a:rPr lang="en-US" dirty="0"/>
              <a:t> </a:t>
            </a:r>
            <a:r>
              <a:rPr lang="en-US" dirty="0" err="1"/>
              <a:t>ngoan</a:t>
            </a:r>
            <a:r>
              <a:rPr lang="en-US" dirty="0"/>
              <a:t> , </a:t>
            </a:r>
            <a:r>
              <a:rPr lang="en-US" dirty="0" err="1"/>
              <a:t>các</a:t>
            </a:r>
            <a:r>
              <a:rPr lang="en-US" dirty="0"/>
              <a:t> </a:t>
            </a:r>
            <a:r>
              <a:rPr lang="en-US" dirty="0" err="1"/>
              <a:t>bạn</a:t>
            </a:r>
            <a:r>
              <a:rPr lang="en-US" dirty="0"/>
              <a:t> </a:t>
            </a:r>
            <a:r>
              <a:rPr lang="en-US" dirty="0" err="1"/>
              <a:t>chắn</a:t>
            </a:r>
            <a:r>
              <a:rPr lang="en-US" dirty="0"/>
              <a:t> </a:t>
            </a:r>
            <a:r>
              <a:rPr lang="en-US" dirty="0" err="1"/>
              <a:t>chắc</a:t>
            </a:r>
            <a:r>
              <a:rPr lang="en-US" dirty="0"/>
              <a:t> </a:t>
            </a:r>
            <a:r>
              <a:rPr lang="en-US" dirty="0" err="1"/>
              <a:t>được</a:t>
            </a:r>
            <a:r>
              <a:rPr lang="en-US" dirty="0"/>
              <a:t> </a:t>
            </a:r>
            <a:r>
              <a:rPr lang="en-US" dirty="0" err="1"/>
              <a:t>bố</a:t>
            </a:r>
            <a:r>
              <a:rPr lang="en-US" dirty="0"/>
              <a:t> </a:t>
            </a:r>
            <a:r>
              <a:rPr lang="en-US" dirty="0" err="1"/>
              <a:t>mẹ</a:t>
            </a:r>
            <a:r>
              <a:rPr lang="en-US" dirty="0"/>
              <a:t> </a:t>
            </a:r>
            <a:r>
              <a:rPr lang="en-US" dirty="0" err="1"/>
              <a:t>thưởng</a:t>
            </a:r>
            <a:r>
              <a:rPr lang="en-US" dirty="0"/>
              <a:t> </a:t>
            </a:r>
            <a:r>
              <a:rPr lang="en-US" dirty="0" err="1"/>
              <a:t>và</a:t>
            </a:r>
            <a:r>
              <a:rPr lang="en-US" dirty="0"/>
              <a:t> </a:t>
            </a:r>
            <a:r>
              <a:rPr lang="en-US" dirty="0" err="1"/>
              <a:t>mua</a:t>
            </a:r>
            <a:r>
              <a:rPr lang="en-US" dirty="0"/>
              <a:t> </a:t>
            </a:r>
            <a:r>
              <a:rPr lang="en-US" dirty="0" err="1"/>
              <a:t>cho</a:t>
            </a:r>
            <a:r>
              <a:rPr lang="en-US" dirty="0"/>
              <a:t> </a:t>
            </a:r>
            <a:r>
              <a:rPr lang="en-US" dirty="0" err="1"/>
              <a:t>rất</a:t>
            </a:r>
            <a:r>
              <a:rPr lang="en-US" dirty="0"/>
              <a:t> </a:t>
            </a:r>
            <a:r>
              <a:rPr lang="en-US" dirty="0" err="1"/>
              <a:t>nhiều</a:t>
            </a:r>
            <a:r>
              <a:rPr lang="en-US" dirty="0"/>
              <a:t> </a:t>
            </a:r>
            <a:r>
              <a:rPr lang="en-US" dirty="0" err="1"/>
              <a:t>đồ</a:t>
            </a:r>
            <a:r>
              <a:rPr lang="en-US" dirty="0"/>
              <a:t> </a:t>
            </a:r>
            <a:r>
              <a:rPr lang="en-US" dirty="0" err="1"/>
              <a:t>chơi</a:t>
            </a:r>
            <a:r>
              <a:rPr lang="en-US" dirty="0"/>
              <a:t> </a:t>
            </a:r>
            <a:r>
              <a:rPr lang="en-US" dirty="0" err="1"/>
              <a:t>phải</a:t>
            </a:r>
            <a:r>
              <a:rPr lang="en-US" dirty="0"/>
              <a:t> </a:t>
            </a:r>
            <a:r>
              <a:rPr lang="en-US" dirty="0" err="1"/>
              <a:t>không</a:t>
            </a:r>
            <a:r>
              <a:rPr lang="en-US" dirty="0"/>
              <a:t>?</a:t>
            </a:r>
          </a:p>
          <a:p>
            <a:pPr marL="171450" indent="-171450">
              <a:buFontTx/>
              <a:buChar char="-"/>
            </a:pPr>
            <a:r>
              <a:rPr lang="en-US" dirty="0"/>
              <a:t> ở </a:t>
            </a:r>
            <a:r>
              <a:rPr lang="en-US" dirty="0" err="1"/>
              <a:t>hoạt</a:t>
            </a:r>
            <a:r>
              <a:rPr lang="en-US" dirty="0"/>
              <a:t> </a:t>
            </a:r>
            <a:r>
              <a:rPr lang="en-US" dirty="0" err="1"/>
              <a:t>động</a:t>
            </a:r>
            <a:r>
              <a:rPr lang="en-US" dirty="0"/>
              <a:t> </a:t>
            </a:r>
            <a:r>
              <a:rPr lang="en-US" dirty="0" err="1"/>
              <a:t>này</a:t>
            </a:r>
            <a:r>
              <a:rPr lang="en-US" dirty="0"/>
              <a:t> </a:t>
            </a:r>
            <a:r>
              <a:rPr lang="en-US" dirty="0" err="1"/>
              <a:t>thử</a:t>
            </a:r>
            <a:r>
              <a:rPr lang="en-US" dirty="0"/>
              <a:t> </a:t>
            </a:r>
            <a:r>
              <a:rPr lang="en-US" dirty="0" err="1"/>
              <a:t>thách</a:t>
            </a:r>
            <a:r>
              <a:rPr lang="en-US" dirty="0"/>
              <a:t> </a:t>
            </a:r>
            <a:r>
              <a:rPr lang="en-US" dirty="0" err="1"/>
              <a:t>của</a:t>
            </a:r>
            <a:r>
              <a:rPr lang="en-US" dirty="0"/>
              <a:t> </a:t>
            </a:r>
            <a:r>
              <a:rPr lang="en-US" dirty="0" err="1"/>
              <a:t>tớ</a:t>
            </a:r>
            <a:r>
              <a:rPr lang="en-US" dirty="0"/>
              <a:t> </a:t>
            </a:r>
            <a:r>
              <a:rPr lang="en-US" dirty="0" err="1"/>
              <a:t>là</a:t>
            </a:r>
            <a:r>
              <a:rPr lang="en-US" dirty="0"/>
              <a:t> </a:t>
            </a:r>
            <a:r>
              <a:rPr lang="en-US" dirty="0" err="1"/>
              <a:t>bạn</a:t>
            </a:r>
            <a:r>
              <a:rPr lang="en-US" dirty="0"/>
              <a:t> </a:t>
            </a:r>
            <a:r>
              <a:rPr lang="en-US" dirty="0" err="1"/>
              <a:t>sẽ</a:t>
            </a:r>
            <a:r>
              <a:rPr lang="en-US" dirty="0"/>
              <a:t> </a:t>
            </a:r>
            <a:r>
              <a:rPr lang="en-US" dirty="0" err="1"/>
              <a:t>làm</a:t>
            </a:r>
            <a:r>
              <a:rPr lang="en-US" dirty="0"/>
              <a:t> </a:t>
            </a:r>
            <a:r>
              <a:rPr lang="en-US" dirty="0" err="1"/>
              <a:t>gì</a:t>
            </a:r>
            <a:r>
              <a:rPr lang="en-US" dirty="0"/>
              <a:t> </a:t>
            </a:r>
            <a:r>
              <a:rPr lang="en-US" dirty="0" err="1"/>
              <a:t>với</a:t>
            </a:r>
            <a:r>
              <a:rPr lang="en-US" dirty="0"/>
              <a:t> </a:t>
            </a:r>
            <a:r>
              <a:rPr lang="en-US" dirty="0" err="1"/>
              <a:t>những</a:t>
            </a:r>
            <a:r>
              <a:rPr lang="en-US" dirty="0"/>
              <a:t> </a:t>
            </a:r>
            <a:r>
              <a:rPr lang="en-US" dirty="0" err="1"/>
              <a:t>đồ</a:t>
            </a:r>
            <a:r>
              <a:rPr lang="en-US" dirty="0"/>
              <a:t> </a:t>
            </a:r>
            <a:r>
              <a:rPr lang="en-US" dirty="0" err="1"/>
              <a:t>vật</a:t>
            </a:r>
            <a:r>
              <a:rPr lang="en-US" dirty="0"/>
              <a:t> </a:t>
            </a:r>
            <a:r>
              <a:rPr lang="en-US" dirty="0" err="1"/>
              <a:t>cũ</a:t>
            </a:r>
            <a:r>
              <a:rPr lang="en-US" dirty="0"/>
              <a:t> </a:t>
            </a:r>
            <a:r>
              <a:rPr lang="en-US" dirty="0" err="1"/>
              <a:t>của</a:t>
            </a:r>
            <a:r>
              <a:rPr lang="en-US" dirty="0"/>
              <a:t> </a:t>
            </a:r>
            <a:r>
              <a:rPr lang="en-US" dirty="0" err="1"/>
              <a:t>mình</a:t>
            </a:r>
            <a:r>
              <a:rPr lang="en-US" dirty="0"/>
              <a:t>.</a:t>
            </a:r>
          </a:p>
          <a:p>
            <a:pPr marL="171450" indent="-171450">
              <a:buFontTx/>
              <a:buChar char="-"/>
            </a:pPr>
            <a:r>
              <a:rPr lang="en-US" dirty="0"/>
              <a:t> </a:t>
            </a: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a:t>
            </a:r>
            <a:r>
              <a:rPr lang="en-US" dirty="0" err="1"/>
              <a:t>là</a:t>
            </a:r>
            <a:r>
              <a:rPr lang="en-US" dirty="0"/>
              <a:t> 2 </a:t>
            </a:r>
            <a:r>
              <a:rPr lang="en-US" dirty="0" err="1"/>
              <a:t>phút</a:t>
            </a:r>
            <a:r>
              <a:rPr lang="en-US" dirty="0"/>
              <a:t>. </a:t>
            </a:r>
            <a:endParaRPr lang="vi-VN" dirty="0">
              <a:sym typeface="Wingdings" panose="05000000000000000000" pitchFamily="2" charset="2"/>
            </a:endParaRPr>
          </a:p>
          <a:p>
            <a:pPr marL="171450" indent="-171450">
              <a:buFontTx/>
              <a:buChar char="-"/>
            </a:pPr>
            <a:r>
              <a:rPr lang="vi-VN" dirty="0">
                <a:sym typeface="Wingdings" panose="05000000000000000000" pitchFamily="2" charset="2"/>
              </a:rPr>
              <a:t>Như ở tiết học trước cô đã dặn các con chuẩn bị đồ cũ cá nhân đi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lớp</a:t>
            </a:r>
            <a:r>
              <a:rPr lang="en-US" dirty="0">
                <a:sym typeface="Wingdings" panose="05000000000000000000" pitchFamily="2" charset="2"/>
              </a:rPr>
              <a:t>. </a:t>
            </a:r>
            <a:r>
              <a:rPr lang="en-US" dirty="0" err="1">
                <a:sym typeface="Wingdings" panose="05000000000000000000" pitchFamily="2" charset="2"/>
              </a:rPr>
              <a:t>Bây</a:t>
            </a:r>
            <a:r>
              <a:rPr lang="en-US" dirty="0">
                <a:sym typeface="Wingdings" panose="05000000000000000000" pitchFamily="2" charset="2"/>
              </a:rPr>
              <a:t> </a:t>
            </a:r>
            <a:r>
              <a:rPr lang="en-US" dirty="0" err="1">
                <a:sym typeface="Wingdings" panose="05000000000000000000" pitchFamily="2" charset="2"/>
              </a:rPr>
              <a:t>giờ</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hãy</a:t>
            </a:r>
            <a:r>
              <a:rPr lang="en-US" dirty="0">
                <a:sym typeface="Wingdings" panose="05000000000000000000" pitchFamily="2" charset="2"/>
              </a:rPr>
              <a:t> </a:t>
            </a:r>
            <a:r>
              <a:rPr lang="en-US" dirty="0" err="1">
                <a:sym typeface="Wingdings" panose="05000000000000000000" pitchFamily="2" charset="2"/>
              </a:rPr>
              <a:t>lấy</a:t>
            </a:r>
            <a:r>
              <a:rPr lang="en-US" dirty="0">
                <a:sym typeface="Wingdings" panose="05000000000000000000" pitchFamily="2" charset="2"/>
              </a:rPr>
              <a:t> </a:t>
            </a:r>
            <a:r>
              <a:rPr lang="en-US" dirty="0" err="1">
                <a:sym typeface="Wingdings" panose="05000000000000000000" pitchFamily="2" charset="2"/>
              </a:rPr>
              <a:t>đồ</a:t>
            </a:r>
            <a:r>
              <a:rPr lang="en-US" dirty="0">
                <a:sym typeface="Wingdings" panose="05000000000000000000" pitchFamily="2" charset="2"/>
              </a:rPr>
              <a:t> </a:t>
            </a:r>
            <a:r>
              <a:rPr lang="en-US" dirty="0" err="1">
                <a:sym typeface="Wingdings" panose="05000000000000000000" pitchFamily="2" charset="2"/>
              </a:rPr>
              <a:t>ra</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thảo</a:t>
            </a:r>
            <a:r>
              <a:rPr lang="en-US" dirty="0">
                <a:sym typeface="Wingdings" panose="05000000000000000000" pitchFamily="2" charset="2"/>
              </a:rPr>
              <a:t> </a:t>
            </a:r>
            <a:r>
              <a:rPr lang="en-US" dirty="0" err="1">
                <a:sym typeface="Wingdings" panose="05000000000000000000" pitchFamily="2" charset="2"/>
              </a:rPr>
              <a:t>luận</a:t>
            </a:r>
            <a:r>
              <a:rPr lang="en-US" dirty="0">
                <a:sym typeface="Wingdings" panose="05000000000000000000" pitchFamily="2" charset="2"/>
              </a:rPr>
              <a:t> </a:t>
            </a:r>
            <a:r>
              <a:rPr lang="en-US" dirty="0" err="1">
                <a:sym typeface="Wingdings" panose="05000000000000000000" pitchFamily="2" charset="2"/>
              </a:rPr>
              <a:t>nhé</a:t>
            </a:r>
            <a:r>
              <a:rPr lang="en-US">
                <a:sym typeface="Wingdings" panose="05000000000000000000" pitchFamily="2" charset="2"/>
              </a:rPr>
              <a:t>. </a:t>
            </a:r>
            <a:endParaRPr lang="vi-VN"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14</a:t>
            </a:fld>
            <a:endParaRPr lang="en-US"/>
          </a:p>
        </p:txBody>
      </p:sp>
    </p:spTree>
    <p:extLst>
      <p:ext uri="{BB962C8B-B14F-4D97-AF65-F5344CB8AC3E}">
        <p14:creationId xmlns:p14="http://schemas.microsoft.com/office/powerpoint/2010/main" val="4122594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GV: </a:t>
            </a: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a:t>
            </a:r>
            <a:r>
              <a:rPr lang="en-US" dirty="0" err="1"/>
              <a:t>đã</a:t>
            </a:r>
            <a:r>
              <a:rPr lang="en-US" dirty="0"/>
              <a:t> </a:t>
            </a:r>
            <a:r>
              <a:rPr lang="en-US" dirty="0" err="1"/>
              <a:t>kết</a:t>
            </a:r>
            <a:r>
              <a:rPr lang="en-US" dirty="0"/>
              <a:t> </a:t>
            </a:r>
            <a:r>
              <a:rPr lang="en-US" dirty="0" err="1"/>
              <a:t>thúc</a:t>
            </a:r>
            <a:r>
              <a:rPr lang="en-US" dirty="0"/>
              <a:t>. </a:t>
            </a:r>
            <a:r>
              <a:rPr lang="en-US" dirty="0" err="1"/>
              <a:t>Cô</a:t>
            </a:r>
            <a:r>
              <a:rPr lang="en-US" dirty="0"/>
              <a:t> </a:t>
            </a:r>
            <a:r>
              <a:rPr lang="en-US" dirty="0" err="1"/>
              <a:t>theo</a:t>
            </a:r>
            <a:r>
              <a:rPr lang="en-US" dirty="0"/>
              <a:t> </a:t>
            </a:r>
            <a:r>
              <a:rPr lang="en-US" dirty="0" err="1"/>
              <a:t>dõi</a:t>
            </a:r>
            <a:r>
              <a:rPr lang="en-US" dirty="0"/>
              <a:t> </a:t>
            </a:r>
            <a:r>
              <a:rPr lang="en-US" dirty="0" err="1"/>
              <a:t>thấy</a:t>
            </a:r>
            <a:r>
              <a:rPr lang="en-US" dirty="0"/>
              <a:t> </a:t>
            </a:r>
            <a:r>
              <a:rPr lang="en-US" dirty="0" err="1"/>
              <a:t>cả</a:t>
            </a:r>
            <a:r>
              <a:rPr lang="en-US" dirty="0"/>
              <a:t> </a:t>
            </a:r>
            <a:r>
              <a:rPr lang="en-US" dirty="0" err="1"/>
              <a:t>lớp</a:t>
            </a:r>
            <a:r>
              <a:rPr lang="en-US" dirty="0"/>
              <a:t> </a:t>
            </a:r>
            <a:r>
              <a:rPr lang="en-US" dirty="0" err="1"/>
              <a:t>thảo</a:t>
            </a:r>
            <a:r>
              <a:rPr lang="en-US" dirty="0"/>
              <a:t> </a:t>
            </a:r>
            <a:r>
              <a:rPr lang="en-US" dirty="0" err="1"/>
              <a:t>luận</a:t>
            </a:r>
            <a:r>
              <a:rPr lang="en-US" dirty="0"/>
              <a:t> </a:t>
            </a:r>
            <a:r>
              <a:rPr lang="en-US" dirty="0" err="1"/>
              <a:t>rất</a:t>
            </a:r>
            <a:r>
              <a:rPr lang="en-US" dirty="0"/>
              <a:t> </a:t>
            </a:r>
            <a:r>
              <a:rPr lang="en-US" dirty="0" err="1"/>
              <a:t>rất</a:t>
            </a:r>
            <a:r>
              <a:rPr lang="en-US" dirty="0"/>
              <a:t> </a:t>
            </a:r>
            <a:r>
              <a:rPr lang="en-US" dirty="0" err="1"/>
              <a:t>sôi</a:t>
            </a:r>
            <a:r>
              <a:rPr lang="en-US" dirty="0"/>
              <a:t> </a:t>
            </a:r>
            <a:r>
              <a:rPr lang="en-US" dirty="0" err="1"/>
              <a:t>nổi</a:t>
            </a:r>
            <a:r>
              <a:rPr lang="en-US" dirty="0"/>
              <a:t> , </a:t>
            </a:r>
            <a:r>
              <a:rPr lang="en-US" dirty="0" err="1"/>
              <a:t>và</a:t>
            </a:r>
            <a:r>
              <a:rPr lang="en-US" dirty="0"/>
              <a:t> </a:t>
            </a:r>
            <a:r>
              <a:rPr lang="en-US" dirty="0" err="1"/>
              <a:t>thậm</a:t>
            </a:r>
            <a:r>
              <a:rPr lang="en-US" dirty="0"/>
              <a:t> </a:t>
            </a:r>
            <a:r>
              <a:rPr lang="en-US" dirty="0" err="1"/>
              <a:t>chí</a:t>
            </a:r>
            <a:r>
              <a:rPr lang="en-US" dirty="0"/>
              <a:t> </a:t>
            </a:r>
            <a:r>
              <a:rPr lang="en-US" dirty="0" err="1"/>
              <a:t>cô</a:t>
            </a:r>
            <a:r>
              <a:rPr lang="en-US" dirty="0"/>
              <a:t> </a:t>
            </a:r>
            <a:r>
              <a:rPr lang="en-US" dirty="0" err="1"/>
              <a:t>thấy</a:t>
            </a:r>
            <a:r>
              <a:rPr lang="en-US" dirty="0"/>
              <a:t> </a:t>
            </a:r>
            <a:r>
              <a:rPr lang="en-US" dirty="0" err="1"/>
              <a:t>nhiều</a:t>
            </a:r>
            <a:r>
              <a:rPr lang="en-US" dirty="0"/>
              <a:t> </a:t>
            </a:r>
            <a:r>
              <a:rPr lang="en-US" dirty="0" err="1"/>
              <a:t>bạn</a:t>
            </a:r>
            <a:r>
              <a:rPr lang="en-US" dirty="0"/>
              <a:t> </a:t>
            </a:r>
            <a:r>
              <a:rPr lang="en-US" dirty="0" err="1"/>
              <a:t>còn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bạn</a:t>
            </a:r>
            <a:r>
              <a:rPr lang="en-US" dirty="0"/>
              <a:t> </a:t>
            </a:r>
            <a:r>
              <a:rPr lang="en-US" dirty="0" err="1"/>
              <a:t>của</a:t>
            </a:r>
            <a:r>
              <a:rPr lang="en-US" dirty="0"/>
              <a:t> </a:t>
            </a:r>
            <a:r>
              <a:rPr lang="en-US" dirty="0" err="1"/>
              <a:t>mình</a:t>
            </a:r>
            <a:r>
              <a:rPr lang="en-US" dirty="0"/>
              <a:t> . </a:t>
            </a:r>
            <a:r>
              <a:rPr lang="en-US" dirty="0" err="1"/>
              <a:t>Bây</a:t>
            </a:r>
            <a:r>
              <a:rPr lang="en-US" dirty="0"/>
              <a:t> </a:t>
            </a:r>
            <a:r>
              <a:rPr lang="en-US" dirty="0" err="1"/>
              <a:t>giờ</a:t>
            </a:r>
            <a:r>
              <a:rPr lang="en-US" dirty="0"/>
              <a:t> </a:t>
            </a:r>
            <a:r>
              <a:rPr lang="en-US" dirty="0" err="1"/>
              <a:t>cô</a:t>
            </a:r>
            <a:r>
              <a:rPr lang="en-US" dirty="0"/>
              <a:t> </a:t>
            </a:r>
            <a:r>
              <a:rPr lang="en-US" dirty="0" err="1"/>
              <a:t>rất</a:t>
            </a:r>
            <a:r>
              <a:rPr lang="en-US" dirty="0"/>
              <a:t> </a:t>
            </a:r>
            <a:r>
              <a:rPr lang="en-US" dirty="0" err="1"/>
              <a:t>nóng</a:t>
            </a:r>
            <a:r>
              <a:rPr lang="en-US" dirty="0"/>
              <a:t> </a:t>
            </a:r>
            <a:r>
              <a:rPr lang="en-US" dirty="0" err="1"/>
              <a:t>lòng</a:t>
            </a:r>
            <a:r>
              <a:rPr lang="en-US" dirty="0"/>
              <a:t> </a:t>
            </a:r>
            <a:r>
              <a:rPr lang="en-US" dirty="0" err="1"/>
              <a:t>và</a:t>
            </a:r>
            <a:r>
              <a:rPr lang="en-US" dirty="0"/>
              <a:t> </a:t>
            </a:r>
            <a:r>
              <a:rPr lang="en-US" dirty="0" err="1"/>
              <a:t>tò</a:t>
            </a:r>
            <a:r>
              <a:rPr lang="en-US" dirty="0"/>
              <a:t> </a:t>
            </a:r>
            <a:r>
              <a:rPr lang="en-US" dirty="0" err="1"/>
              <a:t>mò</a:t>
            </a:r>
            <a:r>
              <a:rPr lang="en-US" dirty="0"/>
              <a:t> </a:t>
            </a:r>
            <a:r>
              <a:rPr lang="en-US" dirty="0" err="1"/>
              <a:t>nghe</a:t>
            </a:r>
            <a:r>
              <a:rPr lang="en-US" dirty="0"/>
              <a:t> </a:t>
            </a:r>
            <a:r>
              <a:rPr lang="en-US" dirty="0" err="1"/>
              <a:t>kết</a:t>
            </a:r>
            <a:r>
              <a:rPr lang="en-US" dirty="0"/>
              <a:t> </a:t>
            </a:r>
            <a:r>
              <a:rPr lang="en-US" dirty="0" err="1"/>
              <a:t>quả</a:t>
            </a:r>
            <a:r>
              <a:rPr lang="en-US" dirty="0"/>
              <a:t> </a:t>
            </a:r>
            <a:r>
              <a:rPr lang="en-US" dirty="0" err="1"/>
              <a:t>của</a:t>
            </a:r>
            <a:r>
              <a:rPr lang="en-US" dirty="0"/>
              <a:t> </a:t>
            </a:r>
            <a:r>
              <a:rPr lang="en-US" dirty="0" err="1"/>
              <a:t>các</a:t>
            </a:r>
            <a:r>
              <a:rPr lang="en-US" dirty="0"/>
              <a:t> </a:t>
            </a:r>
            <a:r>
              <a:rPr lang="en-US" dirty="0" err="1"/>
              <a:t>nhóm</a:t>
            </a:r>
            <a:r>
              <a:rPr lang="en-US" dirty="0"/>
              <a:t>. </a:t>
            </a:r>
            <a:r>
              <a:rPr lang="en-US" dirty="0" err="1"/>
              <a:t>Nhóm</a:t>
            </a:r>
            <a:r>
              <a:rPr lang="en-US" dirty="0"/>
              <a:t> </a:t>
            </a:r>
            <a:r>
              <a:rPr lang="en-US" dirty="0" err="1"/>
              <a:t>nào</a:t>
            </a:r>
            <a:r>
              <a:rPr lang="en-US" dirty="0"/>
              <a:t> </a:t>
            </a:r>
            <a:r>
              <a:rPr lang="en-US" dirty="0" err="1"/>
              <a:t>sẵn</a:t>
            </a:r>
            <a:r>
              <a:rPr lang="en-US" dirty="0"/>
              <a:t> </a:t>
            </a:r>
            <a:r>
              <a:rPr lang="en-US" dirty="0" err="1"/>
              <a:t>sàng</a:t>
            </a:r>
            <a:r>
              <a:rPr lang="en-US" dirty="0"/>
              <a:t> </a:t>
            </a:r>
            <a:r>
              <a:rPr lang="en-US" dirty="0" err="1"/>
              <a:t>lên</a:t>
            </a:r>
            <a:r>
              <a:rPr lang="en-US" dirty="0"/>
              <a:t> chia </a:t>
            </a:r>
            <a:r>
              <a:rPr lang="en-US" dirty="0" err="1"/>
              <a:t>sẻ</a:t>
            </a:r>
            <a:r>
              <a:rPr lang="en-US" dirty="0"/>
              <a:t> </a:t>
            </a:r>
            <a:r>
              <a:rPr lang="en-US" dirty="0" err="1"/>
              <a:t>đầu</a:t>
            </a:r>
            <a:r>
              <a:rPr lang="en-US" dirty="0"/>
              <a:t> </a:t>
            </a:r>
            <a:r>
              <a:rPr lang="en-US" dirty="0" err="1"/>
              <a:t>tiên</a:t>
            </a:r>
            <a:r>
              <a:rPr lang="en-US" dirty="0"/>
              <a:t> </a:t>
            </a:r>
            <a:r>
              <a:rPr lang="en-US" dirty="0" err="1"/>
              <a:t>nào</a:t>
            </a:r>
            <a:r>
              <a:rPr lang="en-US" dirty="0"/>
              <a:t>?</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lvl="0" indent="0" algn="just">
              <a:buFont typeface="Arial" panose="020B0604020202020204" pitchFamily="34" charset="0"/>
              <a:buNone/>
            </a:pPr>
            <a:r>
              <a:rPr lang="en-US" sz="1200" dirty="0" err="1">
                <a:solidFill>
                  <a:srgbClr val="333333"/>
                </a:solidFill>
                <a:latin typeface="Arial" panose="020B0604020202020204" pitchFamily="34" charset="0"/>
                <a:cs typeface="Arial" panose="020B0604020202020204" pitchFamily="34" charset="0"/>
              </a:rPr>
              <a:t>L</a:t>
            </a:r>
            <a:r>
              <a:rPr lang="en-US" sz="1200" b="0" i="0" dirty="0" err="1">
                <a:solidFill>
                  <a:srgbClr val="333333"/>
                </a:solidFill>
                <a:effectLst/>
                <a:latin typeface="Arial" panose="020B0604020202020204" pitchFamily="34" charset="0"/>
                <a:cs typeface="Arial" panose="020B0604020202020204" pitchFamily="34" charset="0"/>
              </a:rPr>
              <a:t>í</a:t>
            </a:r>
            <a:r>
              <a:rPr lang="en-US" sz="1200" b="0" i="0" dirty="0">
                <a:solidFill>
                  <a:srgbClr val="333333"/>
                </a:solidFill>
                <a:effectLst/>
                <a:latin typeface="Arial" panose="020B0604020202020204" pitchFamily="34" charset="0"/>
                <a:cs typeface="Arial" panose="020B0604020202020204" pitchFamily="34" charset="0"/>
              </a:rPr>
              <a:t> do </a:t>
            </a:r>
            <a:r>
              <a:rPr lang="en-US" sz="1200" b="0" i="0" dirty="0" err="1">
                <a:solidFill>
                  <a:srgbClr val="333333"/>
                </a:solidFill>
                <a:effectLst/>
                <a:latin typeface="Arial" panose="020B0604020202020204" pitchFamily="34" charset="0"/>
                <a:cs typeface="Arial" panose="020B0604020202020204" pitchFamily="34" charset="0"/>
              </a:rPr>
              <a:t>em</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muốn</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loại</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bỏ</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hoặc</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tiếp</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tục</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sử</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dụng</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một</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đồ</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vật</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cũ</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của</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em</a:t>
            </a:r>
            <a:r>
              <a:rPr lang="en-US" sz="1200" b="0" i="0" dirty="0">
                <a:solidFill>
                  <a:srgbClr val="333333"/>
                </a:solidFill>
                <a:effectLst/>
                <a:latin typeface="Arial" panose="020B0604020202020204" pitchFamily="34" charset="0"/>
                <a:cs typeface="Arial" panose="020B0604020202020204" pitchFamily="34" charset="0"/>
              </a:rPr>
              <a:t> : </a:t>
            </a:r>
          </a:p>
          <a:p>
            <a:pPr marL="0" lvl="0" indent="0" algn="just">
              <a:buFont typeface="Arial" panose="020B0604020202020204" pitchFamily="34" charset="0"/>
              <a:buNone/>
            </a:pPr>
            <a:r>
              <a:rPr lang="en-US" sz="1200" b="0" i="0" dirty="0">
                <a:solidFill>
                  <a:srgbClr val="333333"/>
                </a:solidFill>
                <a:effectLst/>
                <a:latin typeface="Arial" panose="020B0604020202020204" pitchFamily="34" charset="0"/>
                <a:cs typeface="Arial" panose="020B0604020202020204" pitchFamily="34" charset="0"/>
              </a:rPr>
              <a:t>* </a:t>
            </a:r>
            <a:r>
              <a:rPr lang="vi-VN" sz="1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1200" dirty="0">
                <a:solidFill>
                  <a:srgbClr val="C00000"/>
                </a:solidFill>
                <a:latin typeface="Arial" panose="020B0604020202020204" pitchFamily="34" charset="0"/>
                <a:cs typeface="Arial" panose="020B0604020202020204" pitchFamily="34" charset="0"/>
              </a:rPr>
              <a:t>….</a:t>
            </a:r>
            <a:endParaRPr lang="vi-VN" sz="1200" dirty="0">
              <a:solidFill>
                <a:srgbClr val="C00000"/>
              </a:solidFill>
              <a:latin typeface="Arial" panose="020B0604020202020204" pitchFamily="34" charset="0"/>
              <a:cs typeface="Arial" panose="020B0604020202020204" pitchFamily="34" charset="0"/>
            </a:endParaRPr>
          </a:p>
          <a:p>
            <a:pPr marL="0" lvl="0" indent="0" algn="just">
              <a:buFont typeface="Arial" panose="020B0604020202020204" pitchFamily="34" charset="0"/>
              <a:buNone/>
            </a:pPr>
            <a:r>
              <a:rPr lang="en-US" sz="1200" dirty="0">
                <a:solidFill>
                  <a:srgbClr val="C00000"/>
                </a:solidFill>
                <a:latin typeface="Arial" panose="020B0604020202020204" pitchFamily="34" charset="0"/>
                <a:cs typeface="Arial" panose="020B0604020202020204" pitchFamily="34" charset="0"/>
              </a:rPr>
              <a:t>* </a:t>
            </a:r>
            <a:r>
              <a:rPr lang="vi-VN" sz="1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1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Đồ chơi: dùng keo gắn, dùng băng dính dán,...</a:t>
            </a: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16</a:t>
            </a:fld>
            <a:endParaRPr lang="en-US"/>
          </a:p>
        </p:txBody>
      </p:sp>
    </p:spTree>
    <p:extLst>
      <p:ext uri="{BB962C8B-B14F-4D97-AF65-F5344CB8AC3E}">
        <p14:creationId xmlns:p14="http://schemas.microsoft.com/office/powerpoint/2010/main" val="189387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rgbClr val="333333"/>
                </a:solidFill>
                <a:effectLst/>
                <a:latin typeface="Arial" panose="020B0604020202020204" pitchFamily="34" charset="0"/>
                <a:cs typeface="Arial" panose="020B0604020202020204" pitchFamily="34" charset="0"/>
              </a:rPr>
              <a:t>Một</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số</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cách</a:t>
            </a:r>
            <a:r>
              <a:rPr lang="en-US" sz="1200" b="0" i="0" dirty="0">
                <a:solidFill>
                  <a:srgbClr val="333333"/>
                </a:solidFill>
                <a:effectLst/>
                <a:latin typeface="Arial" panose="020B0604020202020204" pitchFamily="34" charset="0"/>
                <a:cs typeface="Arial" panose="020B0604020202020204" pitchFamily="34" charset="0"/>
              </a:rPr>
              <a:t> chia </a:t>
            </a:r>
            <a:r>
              <a:rPr lang="en-US" sz="1200" b="0" i="0" dirty="0" err="1">
                <a:solidFill>
                  <a:srgbClr val="333333"/>
                </a:solidFill>
                <a:effectLst/>
                <a:latin typeface="Arial" panose="020B0604020202020204" pitchFamily="34" charset="0"/>
                <a:cs typeface="Arial" panose="020B0604020202020204" pitchFamily="34" charset="0"/>
              </a:rPr>
              <a:t>tay</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với</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đồ</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cũ</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của</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err="1">
                <a:solidFill>
                  <a:srgbClr val="333333"/>
                </a:solidFill>
                <a:effectLst/>
                <a:latin typeface="Arial" panose="020B0604020202020204" pitchFamily="34" charset="0"/>
                <a:cs typeface="Arial" panose="020B0604020202020204" pitchFamily="34" charset="0"/>
              </a:rPr>
              <a:t>em</a:t>
            </a:r>
            <a:r>
              <a:rPr lang="en-US" sz="1200" b="0" i="0" dirty="0">
                <a:solidFill>
                  <a:srgbClr val="333333"/>
                </a:solidFill>
                <a:effectLst/>
                <a:latin typeface="Arial" panose="020B0604020202020204" pitchFamily="34" charset="0"/>
                <a:cs typeface="Arial" panose="020B0604020202020204" pitchFamily="34" charset="0"/>
              </a:rPr>
              <a:t>:</a:t>
            </a: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1200" dirty="0">
                <a:solidFill>
                  <a:srgbClr val="C00000"/>
                </a:solidFill>
                <a:latin typeface="Arial" panose="020B0604020202020204" pitchFamily="34" charset="0"/>
                <a:cs typeface="Arial" panose="020B0604020202020204" pitchFamily="34" charset="0"/>
              </a:rPr>
              <a:t>Tái sử dụng.</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343409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 GV:  Vậy qua hoạt động 2 thảo luận về đồ cũ các con đã rút ra được điều gì ?</a:t>
            </a:r>
            <a:endParaRPr lang="en-US" sz="1800" dirty="0">
              <a:effectLst/>
              <a:latin typeface="Times New Roman" panose="02020603050405020304" pitchFamily="18" charset="0"/>
              <a:ea typeface="Calibri" panose="020F0502020204030204" pitchFamily="34" charset="0"/>
            </a:endParaRPr>
          </a:p>
          <a:p>
            <a:endParaRPr lang="en-US" b="1"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18</a:t>
            </a:fld>
            <a:endParaRPr lang="en-US"/>
          </a:p>
        </p:txBody>
      </p:sp>
    </p:spTree>
    <p:extLst>
      <p:ext uri="{BB962C8B-B14F-4D97-AF65-F5344CB8AC3E}">
        <p14:creationId xmlns:p14="http://schemas.microsoft.com/office/powerpoint/2010/main" val="396186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1200" b="1" dirty="0">
                <a:solidFill>
                  <a:srgbClr val="FF2D4E"/>
                </a:solidFill>
                <a:latin typeface="Calibri" panose="020F0502020204030204" pitchFamily="34" charset="0"/>
                <a:cs typeface="Calibri" panose="020F0502020204030204" pitchFamily="34" charset="0"/>
              </a:rPr>
              <a:t>ớ</a:t>
            </a:r>
            <a:r>
              <a:rPr lang="vi-VN" sz="1200" b="1" dirty="0">
                <a:solidFill>
                  <a:srgbClr val="FF2D4E"/>
                </a:solidFill>
                <a:latin typeface="Calibri" panose="020F0502020204030204" pitchFamily="34" charset="0"/>
                <a:cs typeface="Calibri" panose="020F0502020204030204" pitchFamily="34" charset="0"/>
              </a:rPr>
              <a:t>i người khác.</a:t>
            </a:r>
            <a:endParaRPr kumimoji="0" lang="en-US" sz="1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a:p>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đợt</a:t>
            </a:r>
            <a:r>
              <a:rPr lang="en-US" dirty="0">
                <a:sym typeface="Wingdings" panose="05000000000000000000" pitchFamily="2" charset="2"/>
              </a:rPr>
              <a:t> </a:t>
            </a:r>
            <a:r>
              <a:rPr lang="en-US" dirty="0" err="1">
                <a:sym typeface="Wingdings" panose="05000000000000000000" pitchFamily="2" charset="2"/>
              </a:rPr>
              <a:t>ủng</a:t>
            </a:r>
            <a:r>
              <a:rPr lang="en-US" dirty="0">
                <a:sym typeface="Wingdings" panose="05000000000000000000" pitchFamily="2" charset="2"/>
              </a:rPr>
              <a:t> </a:t>
            </a:r>
            <a:r>
              <a:rPr lang="en-US" dirty="0" err="1">
                <a:sym typeface="Wingdings" panose="05000000000000000000" pitchFamily="2" charset="2"/>
              </a:rPr>
              <a:t>hộ</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Hằng</a:t>
            </a:r>
            <a:r>
              <a:rPr lang="en-US" dirty="0">
                <a:sym typeface="Wingdings" panose="05000000000000000000" pitchFamily="2" charset="2"/>
              </a:rPr>
              <a:t> </a:t>
            </a:r>
            <a:r>
              <a:rPr lang="en-US" dirty="0" err="1">
                <a:sym typeface="Wingdings" panose="05000000000000000000" pitchFamily="2" charset="2"/>
              </a:rPr>
              <a:t>khen</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tinh</a:t>
            </a:r>
            <a:r>
              <a:rPr lang="en-US" dirty="0">
                <a:sym typeface="Wingdings" panose="05000000000000000000" pitchFamily="2" charset="2"/>
              </a:rPr>
              <a:t> </a:t>
            </a:r>
            <a:r>
              <a:rPr lang="en-US" dirty="0" err="1">
                <a:sym typeface="Wingdings" panose="05000000000000000000" pitchFamily="2" charset="2"/>
              </a:rPr>
              <a:t>thần</a:t>
            </a:r>
            <a:r>
              <a:rPr lang="en-US" dirty="0">
                <a:sym typeface="Wingdings" panose="05000000000000000000" pitchFamily="2" charset="2"/>
              </a:rPr>
              <a:t> </a:t>
            </a:r>
            <a:r>
              <a:rPr lang="en-US" dirty="0" err="1">
                <a:sym typeface="Wingdings" panose="05000000000000000000" pitchFamily="2" charset="2"/>
              </a:rPr>
              <a:t>tương</a:t>
            </a:r>
            <a:r>
              <a:rPr lang="en-US" dirty="0">
                <a:sym typeface="Wingdings" panose="05000000000000000000" pitchFamily="2" charset="2"/>
              </a:rPr>
              <a:t> than </a:t>
            </a:r>
            <a:r>
              <a:rPr lang="en-US" dirty="0" err="1">
                <a:sym typeface="Wingdings" panose="05000000000000000000" pitchFamily="2" charset="2"/>
              </a:rPr>
              <a:t>tương</a:t>
            </a:r>
            <a:r>
              <a:rPr lang="en-US" dirty="0">
                <a:sym typeface="Wingdings" panose="05000000000000000000" pitchFamily="2" charset="2"/>
              </a:rPr>
              <a:t> </a:t>
            </a:r>
            <a:r>
              <a:rPr lang="en-US" dirty="0" err="1">
                <a:sym typeface="Wingdings" panose="05000000000000000000" pitchFamily="2" charset="2"/>
              </a:rPr>
              <a:t>ái</a:t>
            </a:r>
            <a:r>
              <a:rPr lang="en-US" dirty="0">
                <a:sym typeface="Wingdings" panose="05000000000000000000" pitchFamily="2" charset="2"/>
              </a:rPr>
              <a:t> , chia </a:t>
            </a:r>
            <a:r>
              <a:rPr lang="en-US" dirty="0" err="1">
                <a:sym typeface="Wingdings" panose="05000000000000000000" pitchFamily="2" charset="2"/>
              </a:rPr>
              <a:t>ngọt</a:t>
            </a:r>
            <a:r>
              <a:rPr lang="en-US" dirty="0">
                <a:sym typeface="Wingdings" panose="05000000000000000000" pitchFamily="2" charset="2"/>
              </a:rPr>
              <a:t> </a:t>
            </a:r>
            <a:r>
              <a:rPr lang="en-US" dirty="0" err="1">
                <a:sym typeface="Wingdings" panose="05000000000000000000" pitchFamily="2" charset="2"/>
              </a:rPr>
              <a:t>sẻ</a:t>
            </a:r>
            <a:r>
              <a:rPr lang="en-US" dirty="0">
                <a:sym typeface="Wingdings" panose="05000000000000000000" pitchFamily="2" charset="2"/>
              </a:rPr>
              <a:t> </a:t>
            </a:r>
            <a:r>
              <a:rPr lang="en-US" dirty="0" err="1">
                <a:sym typeface="Wingdings" panose="05000000000000000000" pitchFamily="2" charset="2"/>
              </a:rPr>
              <a:t>bùi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nhỏ</a:t>
            </a:r>
            <a:r>
              <a:rPr lang="en-US" dirty="0">
                <a:sym typeface="Wingdings" panose="05000000000000000000" pitchFamily="2" charset="2"/>
              </a:rPr>
              <a:t> </a:t>
            </a:r>
            <a:r>
              <a:rPr lang="en-US" dirty="0" err="1">
                <a:sym typeface="Wingdings" panose="05000000000000000000" pitchFamily="2" charset="2"/>
              </a:rPr>
              <a:t>khác</a:t>
            </a:r>
            <a:r>
              <a:rPr lang="en-US" dirty="0">
                <a:sym typeface="Wingdings" panose="05000000000000000000" pitchFamily="2" charset="2"/>
              </a:rPr>
              <a:t> </a:t>
            </a:r>
            <a:r>
              <a:rPr lang="en-US" dirty="0" err="1">
                <a:sym typeface="Wingdings" panose="05000000000000000000" pitchFamily="2" charset="2"/>
              </a:rPr>
              <a:t>đang</a:t>
            </a:r>
            <a:r>
              <a:rPr lang="en-US" dirty="0">
                <a:sym typeface="Wingdings" panose="05000000000000000000" pitchFamily="2" charset="2"/>
              </a:rPr>
              <a:t>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khó</a:t>
            </a:r>
            <a:r>
              <a:rPr lang="en-US" dirty="0">
                <a:sym typeface="Wingdings" panose="05000000000000000000" pitchFamily="2" charset="2"/>
              </a:rPr>
              <a:t> </a:t>
            </a:r>
            <a:r>
              <a:rPr lang="en-US" dirty="0" err="1">
                <a:sym typeface="Wingdings" panose="05000000000000000000" pitchFamily="2" charset="2"/>
              </a:rPr>
              <a:t>khăn</a:t>
            </a:r>
            <a:r>
              <a:rPr lang="en-US" dirty="0">
                <a:sym typeface="Wingdings" panose="05000000000000000000" pitchFamily="2" charset="2"/>
              </a:rPr>
              <a:t> </a:t>
            </a:r>
            <a:r>
              <a:rPr lang="en-US" dirty="0" err="1">
                <a:sym typeface="Wingdings" panose="05000000000000000000" pitchFamily="2" charset="2"/>
              </a:rPr>
              <a:t>sau</a:t>
            </a:r>
            <a:r>
              <a:rPr lang="en-US" dirty="0">
                <a:sym typeface="Wingdings" panose="05000000000000000000" pitchFamily="2" charset="2"/>
              </a:rPr>
              <a:t> </a:t>
            </a:r>
            <a:r>
              <a:rPr lang="en-US" dirty="0" err="1">
                <a:sym typeface="Wingdings" panose="05000000000000000000" pitchFamily="2" charset="2"/>
              </a:rPr>
              <a:t>cơn</a:t>
            </a:r>
            <a:r>
              <a:rPr lang="en-US" dirty="0">
                <a:sym typeface="Wingdings" panose="05000000000000000000" pitchFamily="2" charset="2"/>
              </a:rPr>
              <a:t> </a:t>
            </a:r>
            <a:r>
              <a:rPr lang="en-US" dirty="0" err="1">
                <a:sym typeface="Wingdings" panose="05000000000000000000" pitchFamily="2" charset="2"/>
              </a:rPr>
              <a:t>bão</a:t>
            </a:r>
            <a:r>
              <a:rPr lang="en-US" dirty="0">
                <a:sym typeface="Wingdings" panose="05000000000000000000" pitchFamily="2" charset="2"/>
              </a:rPr>
              <a:t> YAGI. </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19</a:t>
            </a:fld>
            <a:endParaRPr lang="en-US"/>
          </a:p>
        </p:txBody>
      </p:sp>
    </p:spTree>
    <p:extLst>
      <p:ext uri="{BB962C8B-B14F-4D97-AF65-F5344CB8AC3E}">
        <p14:creationId xmlns:p14="http://schemas.microsoft.com/office/powerpoint/2010/main" val="379843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err="1">
                <a:solidFill>
                  <a:srgbClr val="242424"/>
                </a:solidFill>
                <a:effectLst/>
                <a:highlight>
                  <a:srgbClr val="FFFFFF"/>
                </a:highlight>
                <a:latin typeface="SF Pro"/>
              </a:rPr>
              <a:t>Cô</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Hằng</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xin</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giới</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thiệu</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lớp</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chúng</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mình</a:t>
            </a:r>
            <a:r>
              <a:rPr lang="en-US" b="0" i="0" dirty="0">
                <a:solidFill>
                  <a:srgbClr val="242424"/>
                </a:solidFill>
                <a:effectLst/>
                <a:highlight>
                  <a:srgbClr val="FFFFFF"/>
                </a:highlight>
                <a:latin typeface="SF Pro"/>
              </a:rPr>
              <a:t> , </a:t>
            </a:r>
            <a:r>
              <a:rPr lang="en-US" b="0" i="0" dirty="0" err="1">
                <a:solidFill>
                  <a:srgbClr val="242424"/>
                </a:solidFill>
                <a:effectLst/>
                <a:highlight>
                  <a:srgbClr val="FFFFFF"/>
                </a:highlight>
                <a:latin typeface="SF Pro"/>
              </a:rPr>
              <a:t>bạn</a:t>
            </a:r>
            <a:r>
              <a:rPr lang="en-US" b="0" i="0" dirty="0">
                <a:solidFill>
                  <a:srgbClr val="242424"/>
                </a:solidFill>
                <a:effectLst/>
                <a:highlight>
                  <a:srgbClr val="FFFFFF"/>
                </a:highlight>
                <a:latin typeface="SF Pro"/>
              </a:rPr>
              <a:t> Robot </a:t>
            </a:r>
            <a:r>
              <a:rPr lang="en-US" b="0" i="0" dirty="0" err="1">
                <a:solidFill>
                  <a:srgbClr val="242424"/>
                </a:solidFill>
                <a:effectLst/>
                <a:highlight>
                  <a:srgbClr val="FFFFFF"/>
                </a:highlight>
                <a:latin typeface="SF Pro"/>
              </a:rPr>
              <a:t>sẽ</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cùng</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đồng</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hành</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trong</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tiết</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học</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hôm</a:t>
            </a:r>
            <a:r>
              <a:rPr lang="en-US" b="0" i="0" dirty="0">
                <a:solidFill>
                  <a:srgbClr val="242424"/>
                </a:solidFill>
                <a:effectLst/>
                <a:highlight>
                  <a:srgbClr val="FFFFFF"/>
                </a:highlight>
                <a:latin typeface="SF Pro"/>
              </a:rPr>
              <a:t> nay , </a:t>
            </a:r>
            <a:r>
              <a:rPr lang="en-US" b="0" i="0" dirty="0" err="1">
                <a:solidFill>
                  <a:srgbClr val="242424"/>
                </a:solidFill>
                <a:effectLst/>
                <a:highlight>
                  <a:srgbClr val="FFFFFF"/>
                </a:highlight>
                <a:latin typeface="SF Pro"/>
              </a:rPr>
              <a:t>cả</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lớp</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vẫy</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tay</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chào</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bạn</a:t>
            </a:r>
            <a:r>
              <a:rPr lang="en-US" b="0" i="0" dirty="0">
                <a:solidFill>
                  <a:srgbClr val="242424"/>
                </a:solidFill>
                <a:effectLst/>
                <a:highlight>
                  <a:srgbClr val="FFFFFF"/>
                </a:highlight>
                <a:latin typeface="SF Pro"/>
              </a:rPr>
              <a:t> Robot </a:t>
            </a:r>
            <a:r>
              <a:rPr lang="en-US" b="0" i="0" dirty="0" err="1">
                <a:solidFill>
                  <a:srgbClr val="242424"/>
                </a:solidFill>
                <a:effectLst/>
                <a:highlight>
                  <a:srgbClr val="FFFFFF"/>
                </a:highlight>
                <a:latin typeface="SF Pro"/>
              </a:rPr>
              <a:t>nào</a:t>
            </a:r>
            <a:r>
              <a:rPr lang="en-US" b="0" i="0" dirty="0">
                <a:solidFill>
                  <a:srgbClr val="242424"/>
                </a:solidFill>
                <a:effectLst/>
                <a:highlight>
                  <a:srgbClr val="FFFFFF"/>
                </a:highlight>
                <a:latin typeface="SF Pro"/>
              </a:rPr>
              <a:t> … =&gt; Xin </a:t>
            </a:r>
            <a:r>
              <a:rPr lang="en-US" b="0" i="0" dirty="0" err="1">
                <a:solidFill>
                  <a:srgbClr val="242424"/>
                </a:solidFill>
                <a:effectLst/>
                <a:highlight>
                  <a:srgbClr val="FFFFFF"/>
                </a:highlight>
                <a:latin typeface="SF Pro"/>
              </a:rPr>
              <a:t>chào</a:t>
            </a:r>
            <a:r>
              <a:rPr lang="en-US" b="0" i="0" dirty="0">
                <a:solidFill>
                  <a:srgbClr val="242424"/>
                </a:solidFill>
                <a:effectLst/>
                <a:highlight>
                  <a:srgbClr val="FFFFFF"/>
                </a:highlight>
                <a:latin typeface="SF Pro"/>
              </a:rPr>
              <a:t> </a:t>
            </a:r>
            <a:r>
              <a:rPr lang="en-US" b="0" i="0" dirty="0" err="1">
                <a:solidFill>
                  <a:srgbClr val="242424"/>
                </a:solidFill>
                <a:effectLst/>
                <a:highlight>
                  <a:srgbClr val="FFFFFF"/>
                </a:highlight>
                <a:latin typeface="SF Pro"/>
              </a:rPr>
              <a:t>bạn</a:t>
            </a:r>
            <a:r>
              <a:rPr lang="en-US" b="0" i="0" dirty="0">
                <a:solidFill>
                  <a:srgbClr val="242424"/>
                </a:solidFill>
                <a:effectLst/>
                <a:highlight>
                  <a:srgbClr val="FFFFFF"/>
                </a:highlight>
                <a:latin typeface="SF Pro"/>
              </a:rPr>
              <a:t> Robot.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dirty="0">
              <a:solidFill>
                <a:srgbClr val="242424"/>
              </a:solidFill>
              <a:effectLst/>
              <a:highlight>
                <a:srgbClr val="FFFFFF"/>
              </a:highlight>
              <a:latin typeface="SF Pro"/>
            </a:endParaRP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US" sz="5400" b="0" i="0" dirty="0">
                <a:solidFill>
                  <a:srgbClr val="242424"/>
                </a:solidFill>
                <a:effectLst/>
                <a:highlight>
                  <a:srgbClr val="FFFFFF"/>
                </a:highlight>
                <a:latin typeface="SF Pro"/>
                <a:sym typeface="Wingdings" panose="05000000000000000000" pitchFamily="2" charset="2"/>
              </a:rPr>
              <a:t>ROBOT: </a:t>
            </a:r>
            <a:r>
              <a:rPr lang="vi-VN" sz="5400" b="0" i="0" dirty="0">
                <a:solidFill>
                  <a:srgbClr val="242424"/>
                </a:solidFill>
                <a:effectLst/>
                <a:highlight>
                  <a:srgbClr val="FFFFFF"/>
                </a:highlight>
                <a:latin typeface="SF Pro"/>
              </a:rPr>
              <a:t>xin chào các bạn</a:t>
            </a:r>
            <a:r>
              <a:rPr lang="en-US" sz="5400" b="0" i="0" dirty="0">
                <a:solidFill>
                  <a:srgbClr val="242424"/>
                </a:solidFill>
                <a:effectLst/>
                <a:highlight>
                  <a:srgbClr val="FFFFFF"/>
                </a:highlight>
                <a:latin typeface="SF Pro"/>
              </a:rPr>
              <a:t> </a:t>
            </a:r>
            <a:r>
              <a:rPr lang="en-US" sz="5400" b="0" i="0" dirty="0" err="1">
                <a:solidFill>
                  <a:srgbClr val="242424"/>
                </a:solidFill>
                <a:effectLst/>
                <a:highlight>
                  <a:srgbClr val="FFFFFF"/>
                </a:highlight>
                <a:latin typeface="SF Pro"/>
              </a:rPr>
              <a:t>nhỏ</a:t>
            </a:r>
            <a:r>
              <a:rPr lang="vi-VN" sz="5400" b="0" i="0" dirty="0">
                <a:solidFill>
                  <a:srgbClr val="242424"/>
                </a:solidFill>
                <a:effectLst/>
                <a:highlight>
                  <a:srgbClr val="FFFFFF"/>
                </a:highlight>
                <a:latin typeface="SF Pro"/>
              </a:rPr>
              <a:t> lớp 3a3 , mình là </a:t>
            </a:r>
            <a:r>
              <a:rPr lang="vi-VN" sz="5400" b="0" i="0" dirty="0" err="1">
                <a:solidFill>
                  <a:srgbClr val="242424"/>
                </a:solidFill>
                <a:effectLst/>
                <a:highlight>
                  <a:srgbClr val="FFFFFF"/>
                </a:highlight>
                <a:latin typeface="SF Pro"/>
              </a:rPr>
              <a:t>robot</a:t>
            </a:r>
            <a:r>
              <a:rPr lang="vi-VN" sz="5400" b="0" i="0" dirty="0">
                <a:solidFill>
                  <a:srgbClr val="242424"/>
                </a:solidFill>
                <a:effectLst/>
                <a:highlight>
                  <a:srgbClr val="FFFFFF"/>
                </a:highlight>
                <a:latin typeface="SF Pro"/>
              </a:rPr>
              <a:t> dễ thương . </a:t>
            </a:r>
            <a:endParaRPr lang="en-US" sz="5400" b="0" i="0" dirty="0">
              <a:solidFill>
                <a:srgbClr val="242424"/>
              </a:solidFill>
              <a:effectLst/>
              <a:highlight>
                <a:srgbClr val="FFFFFF"/>
              </a:highlight>
              <a:latin typeface="SF Pro"/>
            </a:endParaRP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vi-VN" sz="5400" b="0" i="0" dirty="0">
                <a:solidFill>
                  <a:srgbClr val="242424"/>
                </a:solidFill>
                <a:effectLst/>
                <a:highlight>
                  <a:srgbClr val="FFFFFF"/>
                </a:highlight>
                <a:latin typeface="SF Pro"/>
              </a:rPr>
              <a:t>Rất vui được đồng hành cùng các bạn trong tiết học Hoạt động trải nghiệm ngày hôm nay.</a:t>
            </a:r>
            <a:endParaRPr lang="en-US" sz="5400" b="0" i="0" dirty="0">
              <a:solidFill>
                <a:srgbClr val="242424"/>
              </a:solidFill>
              <a:effectLst/>
              <a:highlight>
                <a:srgbClr val="FFFFFF"/>
              </a:highlight>
              <a:latin typeface="SF Pro"/>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5400" dirty="0">
                <a:effectLst/>
                <a:latin typeface="Times New Roman" panose="02020603050405020304" pitchFamily="18" charset="0"/>
                <a:ea typeface="Calibri" panose="020F0502020204030204" pitchFamily="34" charset="0"/>
              </a:rPr>
              <a:t>Để tiết học sôi nổi hơn </a:t>
            </a:r>
            <a:r>
              <a:rPr lang="en-US" sz="5400" dirty="0" err="1">
                <a:effectLst/>
                <a:latin typeface="Times New Roman" panose="02020603050405020304" pitchFamily="18" charset="0"/>
                <a:ea typeface="Calibri" panose="020F0502020204030204" pitchFamily="34" charset="0"/>
              </a:rPr>
              <a:t>tớ</a:t>
            </a:r>
            <a:r>
              <a:rPr lang="vi-VN" sz="5400" dirty="0">
                <a:effectLst/>
                <a:latin typeface="Times New Roman" panose="02020603050405020304" pitchFamily="18" charset="0"/>
                <a:ea typeface="Calibri" panose="020F0502020204030204" pitchFamily="34" charset="0"/>
              </a:rPr>
              <a:t> mời các </a:t>
            </a:r>
            <a:r>
              <a:rPr lang="en-US" sz="5400" dirty="0" err="1">
                <a:effectLst/>
                <a:latin typeface="Times New Roman" panose="02020603050405020304" pitchFamily="18" charset="0"/>
                <a:ea typeface="Calibri" panose="020F0502020204030204" pitchFamily="34" charset="0"/>
              </a:rPr>
              <a:t>bạn</a:t>
            </a:r>
            <a:r>
              <a:rPr lang="vi-VN" sz="5400" dirty="0">
                <a:effectLst/>
                <a:latin typeface="Times New Roman" panose="02020603050405020304" pitchFamily="18" charset="0"/>
                <a:ea typeface="Calibri" panose="020F0502020204030204" pitchFamily="34" charset="0"/>
              </a:rPr>
              <a:t> cùng khởi động với </a:t>
            </a:r>
            <a:r>
              <a:rPr lang="en-US" sz="5400" dirty="0" err="1">
                <a:effectLst/>
                <a:latin typeface="Times New Roman" panose="02020603050405020304" pitchFamily="18" charset="0"/>
                <a:ea typeface="Calibri" panose="020F0502020204030204" pitchFamily="34" charset="0"/>
              </a:rPr>
              <a:t>tớ</a:t>
            </a:r>
            <a:r>
              <a:rPr lang="vi-VN" sz="5400" dirty="0">
                <a:effectLst/>
                <a:latin typeface="Times New Roman" panose="02020603050405020304" pitchFamily="18" charset="0"/>
                <a:ea typeface="Calibri" panose="020F0502020204030204" pitchFamily="34" charset="0"/>
              </a:rPr>
              <a:t> qua 1 bài hát</a:t>
            </a:r>
            <a:r>
              <a:rPr lang="en-US" sz="5400" dirty="0">
                <a:effectLst/>
                <a:latin typeface="Times New Roman" panose="02020603050405020304" pitchFamily="18" charset="0"/>
                <a:ea typeface="Calibri" panose="020F0502020204030204" pitchFamily="34" charset="0"/>
              </a:rPr>
              <a:t> </a:t>
            </a:r>
            <a:r>
              <a:rPr lang="en-US" sz="5400" dirty="0" err="1">
                <a:effectLst/>
                <a:latin typeface="Times New Roman" panose="02020603050405020304" pitchFamily="18" charset="0"/>
                <a:ea typeface="Calibri" panose="020F0502020204030204" pitchFamily="34" charset="0"/>
              </a:rPr>
              <a:t>nhé</a:t>
            </a:r>
            <a:r>
              <a:rPr lang="en-US" sz="5400" dirty="0">
                <a:effectLst/>
                <a:latin typeface="Times New Roman" panose="02020603050405020304" pitchFamily="18" charset="0"/>
                <a:ea typeface="Calibri" panose="020F0502020204030204" pitchFamily="34" charset="0"/>
              </a:rPr>
              <a: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ROBOT: </a:t>
            </a:r>
            <a:r>
              <a:rPr lang="vi-VN" dirty="0">
                <a:sym typeface="Wingdings" panose="05000000000000000000" pitchFamily="2" charset="2"/>
              </a:rPr>
              <a:t>Các bạn đáng yêu lắm. </a:t>
            </a:r>
            <a:r>
              <a:rPr lang="en-US" dirty="0" err="1">
                <a:sym typeface="Wingdings" panose="05000000000000000000" pitchFamily="2" charset="2"/>
              </a:rPr>
              <a:t>Tớ</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biết</a:t>
            </a:r>
            <a:r>
              <a:rPr lang="en-US" dirty="0">
                <a:sym typeface="Wingdings" panose="05000000000000000000" pitchFamily="2" charset="2"/>
              </a:rPr>
              <a:t> , </a:t>
            </a:r>
            <a:r>
              <a:rPr lang="en-US" dirty="0" err="1">
                <a:sym typeface="Wingdings" panose="05000000000000000000" pitchFamily="2" charset="2"/>
              </a:rPr>
              <a:t>dịp</a:t>
            </a:r>
            <a:r>
              <a:rPr lang="en-US" dirty="0">
                <a:sym typeface="Wingdings" panose="05000000000000000000" pitchFamily="2" charset="2"/>
              </a:rPr>
              <a:t> </a:t>
            </a:r>
            <a:r>
              <a:rPr lang="en-US" dirty="0" err="1">
                <a:sym typeface="Wingdings" panose="05000000000000000000" pitchFamily="2" charset="2"/>
              </a:rPr>
              <a:t>Tết</a:t>
            </a:r>
            <a:r>
              <a:rPr lang="en-US" dirty="0">
                <a:sym typeface="Wingdings" panose="05000000000000000000" pitchFamily="2" charset="2"/>
              </a:rPr>
              <a:t> </a:t>
            </a:r>
            <a:r>
              <a:rPr lang="en-US" dirty="0" err="1">
                <a:sym typeface="Wingdings" panose="05000000000000000000" pitchFamily="2" charset="2"/>
              </a:rPr>
              <a:t>vừa</a:t>
            </a:r>
            <a:r>
              <a:rPr lang="en-US" dirty="0">
                <a:sym typeface="Wingdings" panose="05000000000000000000" pitchFamily="2" charset="2"/>
              </a:rPr>
              <a:t> </a:t>
            </a:r>
            <a:r>
              <a:rPr lang="en-US" dirty="0" err="1">
                <a:sym typeface="Wingdings" panose="05000000000000000000" pitchFamily="2" charset="2"/>
              </a:rPr>
              <a:t>rồi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cùng</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thầy</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giáo</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trường</a:t>
            </a:r>
            <a:r>
              <a:rPr lang="en-US" dirty="0">
                <a:sym typeface="Wingdings" panose="05000000000000000000" pitchFamily="2" charset="2"/>
              </a:rPr>
              <a:t> </a:t>
            </a:r>
            <a:r>
              <a:rPr lang="en-US" dirty="0" err="1">
                <a:sym typeface="Wingdings" panose="05000000000000000000" pitchFamily="2" charset="2"/>
              </a:rPr>
              <a:t>tiểu</a:t>
            </a:r>
            <a:r>
              <a:rPr lang="en-US" dirty="0">
                <a:sym typeface="Wingdings" panose="05000000000000000000" pitchFamily="2" charset="2"/>
              </a:rPr>
              <a:t> </a:t>
            </a:r>
            <a:r>
              <a:rPr lang="en-US" dirty="0" err="1">
                <a:sym typeface="Wingdings" panose="05000000000000000000" pitchFamily="2" charset="2"/>
              </a:rPr>
              <a:t>học</a:t>
            </a:r>
            <a:r>
              <a:rPr lang="en-US" dirty="0">
                <a:sym typeface="Wingdings" panose="05000000000000000000" pitchFamily="2" charset="2"/>
              </a:rPr>
              <a:t> tam </a:t>
            </a:r>
            <a:r>
              <a:rPr lang="en-US" dirty="0" err="1">
                <a:sym typeface="Wingdings" panose="05000000000000000000" pitchFamily="2" charset="2"/>
              </a:rPr>
              <a:t>khương</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trao</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món</a:t>
            </a:r>
            <a:r>
              <a:rPr lang="en-US" dirty="0">
                <a:sym typeface="Wingdings" panose="05000000000000000000" pitchFamily="2" charset="2"/>
              </a:rPr>
              <a:t> </a:t>
            </a:r>
            <a:r>
              <a:rPr lang="en-US" dirty="0" err="1">
                <a:sym typeface="Wingdings" panose="05000000000000000000" pitchFamily="2" charset="2"/>
              </a:rPr>
              <a:t>quà</a:t>
            </a:r>
            <a:r>
              <a:rPr lang="en-US" dirty="0">
                <a:sym typeface="Wingdings" panose="05000000000000000000" pitchFamily="2" charset="2"/>
              </a:rPr>
              <a:t> </a:t>
            </a:r>
            <a:r>
              <a:rPr lang="en-US" dirty="0" err="1">
                <a:sym typeface="Wingdings" panose="05000000000000000000" pitchFamily="2" charset="2"/>
              </a:rPr>
              <a:t>tới</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nhỏ</a:t>
            </a:r>
            <a:r>
              <a:rPr lang="en-US" dirty="0">
                <a:sym typeface="Wingdings" panose="05000000000000000000" pitchFamily="2" charset="2"/>
              </a:rPr>
              <a:t> </a:t>
            </a:r>
            <a:r>
              <a:rPr lang="en-US" dirty="0" err="1">
                <a:sym typeface="Wingdings" panose="05000000000000000000" pitchFamily="2" charset="2"/>
              </a:rPr>
              <a:t>đang</a:t>
            </a:r>
            <a:r>
              <a:rPr lang="en-US" dirty="0">
                <a:sym typeface="Wingdings" panose="05000000000000000000" pitchFamily="2" charset="2"/>
              </a:rPr>
              <a:t>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trị</a:t>
            </a:r>
            <a:r>
              <a:rPr lang="en-US" dirty="0">
                <a:sym typeface="Wingdings" panose="05000000000000000000" pitchFamily="2" charset="2"/>
              </a:rPr>
              <a:t> ở </a:t>
            </a:r>
            <a:r>
              <a:rPr lang="en-US" dirty="0" err="1">
                <a:sym typeface="Wingdings" panose="05000000000000000000" pitchFamily="2" charset="2"/>
              </a:rPr>
              <a:t>bệnh</a:t>
            </a:r>
            <a:r>
              <a:rPr lang="en-US" dirty="0">
                <a:sym typeface="Wingdings" panose="05000000000000000000" pitchFamily="2" charset="2"/>
              </a:rPr>
              <a:t> </a:t>
            </a:r>
            <a:r>
              <a:rPr lang="en-US" dirty="0" err="1">
                <a:sym typeface="Wingdings" panose="05000000000000000000" pitchFamily="2" charset="2"/>
              </a:rPr>
              <a:t>viện</a:t>
            </a:r>
            <a:r>
              <a:rPr lang="vi-VN" dirty="0">
                <a:sym typeface="Wingdings" panose="05000000000000000000" pitchFamily="2" charset="2"/>
              </a:rPr>
              <a:t> Bạch Mai</a:t>
            </a:r>
            <a:r>
              <a:rPr lang="en-US" dirty="0">
                <a:sym typeface="Wingdings" panose="05000000000000000000" pitchFamily="2" charset="2"/>
              </a:rPr>
              <a:t>. </a:t>
            </a:r>
            <a:r>
              <a:rPr lang="en-US" dirty="0" err="1">
                <a:sym typeface="Wingdings" panose="05000000000000000000" pitchFamily="2" charset="2"/>
              </a:rPr>
              <a:t>Tấm</a:t>
            </a:r>
            <a:r>
              <a:rPr lang="en-US" dirty="0">
                <a:sym typeface="Wingdings" panose="05000000000000000000" pitchFamily="2" charset="2"/>
              </a:rPr>
              <a:t> </a:t>
            </a:r>
            <a:r>
              <a:rPr lang="en-US" dirty="0" err="1">
                <a:sym typeface="Wingdings" panose="05000000000000000000" pitchFamily="2" charset="2"/>
              </a:rPr>
              <a:t>lòng</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khen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lan</a:t>
            </a:r>
            <a:r>
              <a:rPr lang="en-US" dirty="0">
                <a:sym typeface="Wingdings" panose="05000000000000000000" pitchFamily="2" charset="2"/>
              </a:rPr>
              <a:t> </a:t>
            </a:r>
            <a:r>
              <a:rPr lang="en-US" dirty="0" err="1">
                <a:sym typeface="Wingdings" panose="05000000000000000000" pitchFamily="2" charset="2"/>
              </a:rPr>
              <a:t>toả</a:t>
            </a:r>
            <a:r>
              <a:rPr lang="vi-VN" dirty="0">
                <a:sym typeface="Wingdings" panose="05000000000000000000" pitchFamily="2" charset="2"/>
              </a:rPr>
              <a:t> . </a:t>
            </a:r>
            <a:endParaRPr lang="en-US" dirty="0">
              <a:sym typeface="Wingdings" panose="05000000000000000000" pitchFamily="2" charset="2"/>
            </a:endParaRPr>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20</a:t>
            </a:fld>
            <a:endParaRPr lang="en-US"/>
          </a:p>
        </p:txBody>
      </p:sp>
    </p:spTree>
    <p:extLst>
      <p:ext uri="{BB962C8B-B14F-4D97-AF65-F5344CB8AC3E}">
        <p14:creationId xmlns:p14="http://schemas.microsoft.com/office/powerpoint/2010/main" val="10850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GV : </a:t>
            </a:r>
            <a:r>
              <a:rPr lang="en-US" sz="1200" dirty="0" err="1">
                <a:latin typeface="Arial" panose="020B0604020202020204" pitchFamily="34" charset="0"/>
                <a:ea typeface="Times New Roman" panose="02020603050405020304" pitchFamily="18" charset="0"/>
                <a:cs typeface="Arial" panose="020B0604020202020204" pitchFamily="34" charset="0"/>
              </a:rPr>
              <a:t>Mời</a:t>
            </a:r>
            <a:r>
              <a:rPr lang="en-US" sz="1200" dirty="0">
                <a:latin typeface="Arial" panose="020B0604020202020204" pitchFamily="34" charset="0"/>
                <a:ea typeface="Times New Roman" panose="02020603050405020304" pitchFamily="18" charset="0"/>
                <a:cs typeface="Arial" panose="020B0604020202020204" pitchFamily="34" charset="0"/>
              </a:rPr>
              <a:t> </a:t>
            </a:r>
            <a:r>
              <a:rPr lang="en-US" sz="1200" dirty="0" err="1">
                <a:latin typeface="Arial" panose="020B0604020202020204" pitchFamily="34" charset="0"/>
                <a:ea typeface="Times New Roman" panose="02020603050405020304" pitchFamily="18" charset="0"/>
                <a:cs typeface="Arial" panose="020B0604020202020204" pitchFamily="34" charset="0"/>
              </a:rPr>
              <a:t>các</a:t>
            </a:r>
            <a:r>
              <a:rPr lang="en-US" sz="1200" dirty="0">
                <a:latin typeface="Arial" panose="020B0604020202020204" pitchFamily="34" charset="0"/>
                <a:ea typeface="Times New Roman" panose="02020603050405020304" pitchFamily="18" charset="0"/>
                <a:cs typeface="Arial" panose="020B0604020202020204" pitchFamily="34" charset="0"/>
              </a:rPr>
              <a:t> con </a:t>
            </a:r>
            <a:r>
              <a:rPr lang="en-US" sz="1200" dirty="0" err="1">
                <a:latin typeface="Arial" panose="020B0604020202020204" pitchFamily="34" charset="0"/>
                <a:ea typeface="Times New Roman" panose="02020603050405020304" pitchFamily="18" charset="0"/>
                <a:cs typeface="Arial" panose="020B0604020202020204" pitchFamily="34" charset="0"/>
              </a:rPr>
              <a:t>chuyển</a:t>
            </a:r>
            <a:r>
              <a:rPr lang="en-US" sz="1200" dirty="0">
                <a:latin typeface="Arial" panose="020B0604020202020204" pitchFamily="34" charset="0"/>
                <a:ea typeface="Times New Roman" panose="02020603050405020304" pitchFamily="18" charset="0"/>
                <a:cs typeface="Arial" panose="020B0604020202020204" pitchFamily="34" charset="0"/>
              </a:rPr>
              <a:t> sang </a:t>
            </a:r>
            <a:r>
              <a:rPr lang="en-US" sz="1200" dirty="0" err="1">
                <a:latin typeface="Arial" panose="020B0604020202020204" pitchFamily="34" charset="0"/>
                <a:ea typeface="Times New Roman" panose="02020603050405020304" pitchFamily="18" charset="0"/>
                <a:cs typeface="Arial" panose="020B0604020202020204" pitchFamily="34" charset="0"/>
              </a:rPr>
              <a:t>hđ</a:t>
            </a:r>
            <a:r>
              <a:rPr lang="en-US" sz="1200" dirty="0">
                <a:latin typeface="Arial" panose="020B0604020202020204" pitchFamily="34" charset="0"/>
                <a:ea typeface="Times New Roman" panose="02020603050405020304" pitchFamily="18" charset="0"/>
                <a:cs typeface="Arial" panose="020B0604020202020204" pitchFamily="34" charset="0"/>
              </a:rPr>
              <a:t> 3 : </a:t>
            </a:r>
            <a:r>
              <a:rPr lang="nl-NL" sz="1200" dirty="0">
                <a:latin typeface="Arial" panose="020B0604020202020204" pitchFamily="34" charset="0"/>
                <a:ea typeface="Times New Roman" panose="02020603050405020304" pitchFamily="18" charset="0"/>
                <a:cs typeface="Arial" panose="020B0604020202020204" pitchFamily="34" charset="0"/>
              </a:rPr>
              <a:t>Nói lời chia tay với đồ vật cũ.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ea typeface="Times New Roman" panose="02020603050405020304" pitchFamily="18" charset="0"/>
                <a:cs typeface="Arial" panose="020B0604020202020204" pitchFamily="34" charset="0"/>
              </a:rPr>
              <a:t>HS sẽ : chia sẻ cách nói lời chia tay với một món đồ cũ của mình trước khi cho đi, bỏ đi, tái chế..</a:t>
            </a:r>
            <a:endParaRPr lang="zh-CN" altLang="en-US" sz="12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a:p>
            <a:endParaRPr lang="en-US" dirty="0"/>
          </a:p>
          <a:p>
            <a:pPr marL="171450" indent="-171450">
              <a:buFont typeface="Wingdings" panose="05000000000000000000" pitchFamily="2" charset="2"/>
              <a:buChar char="è"/>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22BA36-FAC2-4ABB-BE6B-A761855EA4C1}" type="slidenum">
              <a:rPr lang="en-US" smtClean="0"/>
              <a:t>21</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22</a:t>
            </a:fld>
            <a:endParaRPr lang="en-US"/>
          </a:p>
        </p:txBody>
      </p:sp>
    </p:spTree>
    <p:extLst>
      <p:ext uri="{BB962C8B-B14F-4D97-AF65-F5344CB8AC3E}">
        <p14:creationId xmlns:p14="http://schemas.microsoft.com/office/powerpoint/2010/main" val="102502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2D4E"/>
                </a:solidFill>
                <a:latin typeface="Calibri" panose="020F0502020204030204" pitchFamily="34" charset="0"/>
                <a:cs typeface="Calibri" panose="020F0502020204030204" pitchFamily="34" charset="0"/>
                <a:sym typeface="Wingdings" panose="05000000000000000000" pitchFamily="2" charset="2"/>
              </a:rPr>
              <a:t> HS : </a:t>
            </a:r>
            <a:r>
              <a:rPr lang="vi-VN" sz="1200" b="1" dirty="0">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1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2D4E"/>
                </a:solidFill>
                <a:latin typeface="Calibri" panose="020F0502020204030204" pitchFamily="34" charset="0"/>
                <a:cs typeface="Calibri" panose="020F0502020204030204" pitchFamily="34" charset="0"/>
              </a:rPr>
              <a:t>- Bài học ngày hôm nay chúng ta đã học </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được</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cách</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ứng</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xử</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với</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đồ</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cũ</a:t>
            </a:r>
            <a:r>
              <a:rPr lang="en-US" sz="1200" b="1" dirty="0">
                <a:solidFill>
                  <a:srgbClr val="FF2D4E"/>
                </a:solidFill>
                <a:latin typeface="Calibri" panose="020F0502020204030204" pitchFamily="34" charset="0"/>
                <a:cs typeface="Calibri" panose="020F0502020204030204" pitchFamily="34" charset="0"/>
              </a:rPr>
              <a:t> , </a:t>
            </a:r>
            <a:r>
              <a:rPr lang="en-US" sz="1200" b="1" dirty="0" err="1">
                <a:solidFill>
                  <a:srgbClr val="FF2D4E"/>
                </a:solidFill>
                <a:latin typeface="Calibri" panose="020F0502020204030204" pitchFamily="34" charset="0"/>
                <a:cs typeface="Calibri" panose="020F0502020204030204" pitchFamily="34" charset="0"/>
              </a:rPr>
              <a:t>các</a:t>
            </a:r>
            <a:r>
              <a:rPr lang="en-US" sz="1200" b="1" dirty="0">
                <a:solidFill>
                  <a:srgbClr val="FF2D4E"/>
                </a:solidFill>
                <a:latin typeface="Calibri" panose="020F0502020204030204" pitchFamily="34" charset="0"/>
                <a:cs typeface="Calibri" panose="020F0502020204030204" pitchFamily="34" charset="0"/>
              </a:rPr>
              <a:t> con </a:t>
            </a:r>
            <a:r>
              <a:rPr lang="en-US" sz="1200" b="1" dirty="0" err="1">
                <a:solidFill>
                  <a:srgbClr val="FF2D4E"/>
                </a:solidFill>
                <a:latin typeface="Calibri" panose="020F0502020204030204" pitchFamily="34" charset="0"/>
                <a:cs typeface="Calibri" panose="020F0502020204030204" pitchFamily="34" charset="0"/>
              </a:rPr>
              <a:t>đã</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biết</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cách</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để</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nói</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lời</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tạm</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biệt</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với</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những</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món</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đồ</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không</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còn</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nhu</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cầu</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sử</a:t>
            </a:r>
            <a:r>
              <a:rPr lang="en-US" sz="1200" b="1" dirty="0">
                <a:solidFill>
                  <a:srgbClr val="FF2D4E"/>
                </a:solidFill>
                <a:latin typeface="Calibri" panose="020F0502020204030204" pitchFamily="34" charset="0"/>
                <a:cs typeface="Calibri" panose="020F0502020204030204" pitchFamily="34" charset="0"/>
              </a:rPr>
              <a:t> </a:t>
            </a:r>
            <a:r>
              <a:rPr lang="en-US" sz="1200" b="1" dirty="0" err="1">
                <a:solidFill>
                  <a:srgbClr val="FF2D4E"/>
                </a:solidFill>
                <a:latin typeface="Calibri" panose="020F0502020204030204" pitchFamily="34" charset="0"/>
                <a:cs typeface="Calibri" panose="020F0502020204030204" pitchFamily="34" charset="0"/>
              </a:rPr>
              <a:t>dụng</a:t>
            </a:r>
            <a:r>
              <a:rPr lang="en-US" sz="1200" b="1" dirty="0">
                <a:solidFill>
                  <a:srgbClr val="FF2D4E"/>
                </a:solidFill>
                <a:latin typeface="Calibri" panose="020F0502020204030204" pitchFamily="34" charset="0"/>
                <a:cs typeface="Calibri" panose="020F0502020204030204" pitchFamily="34" charset="0"/>
              </a:rPr>
              <a:t>. </a:t>
            </a:r>
            <a:endParaRPr lang="vi-VN" sz="1200" b="1" dirty="0">
              <a:solidFill>
                <a:srgbClr val="FF2D4E"/>
              </a:solidFill>
              <a:latin typeface="Calibri" panose="020F0502020204030204" pitchFamily="34" charset="0"/>
              <a:cs typeface="Calibri" panose="020F050202020403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358946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dirty="0" err="1"/>
              <a:t>Vừa</a:t>
            </a:r>
            <a:r>
              <a:rPr lang="en-US" dirty="0"/>
              <a:t> </a:t>
            </a:r>
            <a:r>
              <a:rPr lang="en-US" dirty="0" err="1"/>
              <a:t>rồi</a:t>
            </a:r>
            <a:r>
              <a:rPr lang="en-US" dirty="0"/>
              <a:t> </a:t>
            </a:r>
            <a:r>
              <a:rPr lang="en-US" dirty="0" err="1"/>
              <a:t>các</a:t>
            </a:r>
            <a:r>
              <a:rPr lang="en-US" dirty="0"/>
              <a:t> con </a:t>
            </a:r>
            <a:r>
              <a:rPr lang="en-US" dirty="0" err="1"/>
              <a:t>đã</a:t>
            </a:r>
            <a:r>
              <a:rPr lang="en-US" dirty="0"/>
              <a:t> chia </a:t>
            </a:r>
            <a:r>
              <a:rPr lang="en-US" dirty="0" err="1"/>
              <a:t>sẻ</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để</a:t>
            </a:r>
            <a:r>
              <a:rPr lang="en-US" dirty="0"/>
              <a:t> </a:t>
            </a:r>
            <a:r>
              <a:rPr lang="en-US" dirty="0" err="1"/>
              <a:t>phân</a:t>
            </a:r>
            <a:r>
              <a:rPr lang="en-US" dirty="0"/>
              <a:t> </a:t>
            </a:r>
            <a:r>
              <a:rPr lang="en-US" dirty="0" err="1"/>
              <a:t>loại</a:t>
            </a:r>
            <a:r>
              <a:rPr lang="en-US" dirty="0"/>
              <a:t> </a:t>
            </a:r>
            <a:r>
              <a:rPr lang="en-US" dirty="0" err="1"/>
              <a:t>đồ</a:t>
            </a:r>
            <a:r>
              <a:rPr lang="en-US" dirty="0"/>
              <a:t> </a:t>
            </a:r>
            <a:r>
              <a:rPr lang="en-US" dirty="0" err="1"/>
              <a:t>dùng</a:t>
            </a:r>
            <a:r>
              <a:rPr lang="en-US" dirty="0"/>
              <a:t> </a:t>
            </a:r>
            <a:r>
              <a:rPr lang="en-US" dirty="0" err="1"/>
              <a:t>cũ</a:t>
            </a:r>
            <a:r>
              <a:rPr lang="en-US" dirty="0"/>
              <a:t> </a:t>
            </a:r>
            <a:r>
              <a:rPr lang="en-US" dirty="0" err="1"/>
              <a:t>của</a:t>
            </a:r>
            <a:r>
              <a:rPr lang="en-US" dirty="0"/>
              <a:t> </a:t>
            </a:r>
            <a:r>
              <a:rPr lang="en-US" dirty="0" err="1"/>
              <a:t>mình</a:t>
            </a:r>
            <a:r>
              <a:rPr lang="en-US" dirty="0"/>
              <a:t>. </a:t>
            </a:r>
          </a:p>
          <a:p>
            <a:pPr marL="171450" indent="-171450">
              <a:buFontTx/>
              <a:buChar char="-"/>
            </a:pPr>
            <a:r>
              <a:rPr lang="en-US" dirty="0" err="1"/>
              <a:t>Vậy</a:t>
            </a:r>
            <a:r>
              <a:rPr lang="en-US" dirty="0"/>
              <a:t> </a:t>
            </a:r>
            <a:r>
              <a:rPr lang="en-US" dirty="0" err="1"/>
              <a:t>bạn</a:t>
            </a:r>
            <a:r>
              <a:rPr lang="en-US" dirty="0"/>
              <a:t> </a:t>
            </a:r>
            <a:r>
              <a:rPr lang="en-US" dirty="0" err="1"/>
              <a:t>nào</a:t>
            </a:r>
            <a:r>
              <a:rPr lang="en-US" dirty="0"/>
              <a:t> </a:t>
            </a:r>
            <a:r>
              <a:rPr lang="en-US" dirty="0" err="1"/>
              <a:t>giỏi</a:t>
            </a:r>
            <a:r>
              <a:rPr lang="en-US" dirty="0"/>
              <a:t> </a:t>
            </a:r>
            <a:r>
              <a:rPr lang="en-US" dirty="0" err="1"/>
              <a:t>hãy</a:t>
            </a:r>
            <a:r>
              <a:rPr lang="en-US" dirty="0"/>
              <a:t> chia </a:t>
            </a:r>
            <a:r>
              <a:rPr lang="en-US" dirty="0" err="1"/>
              <a:t>sẻ</a:t>
            </a:r>
            <a:r>
              <a:rPr lang="en-US" dirty="0"/>
              <a:t> </a:t>
            </a:r>
            <a:r>
              <a:rPr lang="en-US" dirty="0" err="1"/>
              <a:t>với</a:t>
            </a:r>
            <a:r>
              <a:rPr lang="en-US" dirty="0"/>
              <a:t> </a:t>
            </a:r>
            <a:r>
              <a:rPr lang="en-US" dirty="0" err="1"/>
              <a:t>cô</a:t>
            </a:r>
            <a:r>
              <a:rPr lang="en-US" dirty="0"/>
              <a:t> </a:t>
            </a:r>
            <a:r>
              <a:rPr lang="en-US" dirty="0" err="1"/>
              <a:t>và</a:t>
            </a:r>
            <a:r>
              <a:rPr lang="en-US" dirty="0"/>
              <a:t> </a:t>
            </a:r>
            <a:r>
              <a:rPr lang="en-US" dirty="0" err="1"/>
              <a:t>cả</a:t>
            </a:r>
            <a:r>
              <a:rPr lang="en-US" dirty="0"/>
              <a:t> </a:t>
            </a:r>
            <a:r>
              <a:rPr lang="en-US" dirty="0" err="1"/>
              <a:t>lớp</a:t>
            </a:r>
            <a:r>
              <a:rPr lang="en-US" dirty="0"/>
              <a:t> </a:t>
            </a:r>
            <a:r>
              <a:rPr lang="en-US" dirty="0" err="1"/>
              <a:t>về</a:t>
            </a:r>
            <a:r>
              <a:rPr lang="en-US" dirty="0"/>
              <a:t> </a:t>
            </a:r>
            <a:r>
              <a:rPr lang="en-US" dirty="0" err="1"/>
              <a:t>cách</a:t>
            </a:r>
            <a:r>
              <a:rPr lang="en-US" dirty="0"/>
              <a:t> </a:t>
            </a:r>
            <a:r>
              <a:rPr lang="en-US" dirty="0" err="1"/>
              <a:t>bảo</a:t>
            </a:r>
            <a:r>
              <a:rPr lang="en-US" dirty="0"/>
              <a:t> </a:t>
            </a:r>
            <a:r>
              <a:rPr lang="en-US" dirty="0" err="1"/>
              <a:t>vệ</a:t>
            </a:r>
            <a:r>
              <a:rPr lang="en-US" dirty="0"/>
              <a:t> </a:t>
            </a:r>
            <a:r>
              <a:rPr lang="en-US" dirty="0" err="1"/>
              <a:t>đồ</a:t>
            </a:r>
            <a:r>
              <a:rPr lang="en-US" dirty="0"/>
              <a:t> </a:t>
            </a:r>
            <a:r>
              <a:rPr lang="en-US" dirty="0" err="1"/>
              <a:t>dùng</a:t>
            </a:r>
            <a:r>
              <a:rPr lang="en-US" dirty="0"/>
              <a:t> </a:t>
            </a:r>
            <a:r>
              <a:rPr lang="en-US" dirty="0" err="1"/>
              <a:t>của</a:t>
            </a:r>
            <a:r>
              <a:rPr lang="en-US" dirty="0"/>
              <a:t> </a:t>
            </a:r>
            <a:r>
              <a:rPr lang="en-US" dirty="0" err="1"/>
              <a:t>mình</a:t>
            </a:r>
            <a:r>
              <a:rPr lang="en-US" dirty="0"/>
              <a:t> </a:t>
            </a:r>
            <a:r>
              <a:rPr lang="en-US" dirty="0" err="1"/>
              <a:t>luôn</a:t>
            </a:r>
            <a:r>
              <a:rPr lang="en-US" dirty="0"/>
              <a:t> </a:t>
            </a:r>
            <a:r>
              <a:rPr lang="en-US" dirty="0" err="1"/>
              <a:t>được</a:t>
            </a:r>
            <a:r>
              <a:rPr lang="en-US" dirty="0"/>
              <a:t> </a:t>
            </a:r>
            <a:r>
              <a:rPr lang="en-US" dirty="0" err="1"/>
              <a:t>mới</a:t>
            </a:r>
            <a:r>
              <a:rPr lang="en-US" dirty="0"/>
              <a:t> </a:t>
            </a:r>
            <a:r>
              <a:rPr lang="en-US" dirty="0" err="1"/>
              <a:t>không</a:t>
            </a:r>
            <a:r>
              <a:rPr lang="en-US" dirty="0"/>
              <a:t> ạ? </a:t>
            </a:r>
          </a:p>
          <a:p>
            <a:pPr marL="171450" indent="-171450">
              <a:buFontTx/>
              <a:buChar char="-"/>
            </a:pP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24</a:t>
            </a:fld>
            <a:endParaRPr lang="en-US"/>
          </a:p>
        </p:txBody>
      </p:sp>
    </p:spTree>
    <p:extLst>
      <p:ext uri="{BB962C8B-B14F-4D97-AF65-F5344CB8AC3E}">
        <p14:creationId xmlns:p14="http://schemas.microsoft.com/office/powerpoint/2010/main" val="564632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228600" indent="-228600">
              <a:buAutoNum type="arabicPeriod"/>
            </a:pPr>
            <a:r>
              <a:rPr lang="en-US" dirty="0"/>
              <a:t>Giang Long : -  </a:t>
            </a:r>
            <a:r>
              <a:rPr lang="en-US" dirty="0" err="1"/>
              <a:t>Thưa</a:t>
            </a:r>
            <a:r>
              <a:rPr lang="en-US" dirty="0"/>
              <a:t> </a:t>
            </a:r>
            <a:r>
              <a:rPr lang="en-US" dirty="0" err="1"/>
              <a:t>cô</a:t>
            </a:r>
            <a:r>
              <a:rPr lang="en-US" dirty="0"/>
              <a:t> </a:t>
            </a:r>
            <a:r>
              <a:rPr lang="en-US" dirty="0" err="1"/>
              <a:t>và</a:t>
            </a:r>
            <a:r>
              <a:rPr lang="en-US" dirty="0"/>
              <a:t> </a:t>
            </a:r>
            <a:r>
              <a:rPr lang="en-US" dirty="0" err="1"/>
              <a:t>các</a:t>
            </a:r>
            <a:r>
              <a:rPr lang="en-US" dirty="0"/>
              <a:t> </a:t>
            </a:r>
            <a:r>
              <a:rPr lang="en-US" dirty="0" err="1"/>
              <a:t>bạn</a:t>
            </a:r>
            <a:r>
              <a:rPr lang="en-US" dirty="0"/>
              <a:t> con </a:t>
            </a:r>
            <a:r>
              <a:rPr lang="en-US" dirty="0" err="1"/>
              <a:t>xin</a:t>
            </a:r>
            <a:r>
              <a:rPr lang="en-US" dirty="0"/>
              <a:t> chia </a:t>
            </a:r>
            <a:r>
              <a:rPr lang="en-US" dirty="0" err="1"/>
              <a:t>sẻ</a:t>
            </a:r>
            <a:r>
              <a:rPr lang="en-US" dirty="0"/>
              <a:t> </a:t>
            </a:r>
            <a:r>
              <a:rPr lang="en-US" dirty="0" err="1"/>
              <a:t>về</a:t>
            </a:r>
            <a:r>
              <a:rPr lang="en-US" dirty="0"/>
              <a:t> </a:t>
            </a:r>
            <a:r>
              <a:rPr lang="en-US" dirty="0" err="1"/>
              <a:t>cách</a:t>
            </a:r>
            <a:r>
              <a:rPr lang="en-US" dirty="0"/>
              <a:t> </a:t>
            </a:r>
            <a:r>
              <a:rPr lang="en-US" dirty="0" err="1"/>
              <a:t>bảo</a:t>
            </a:r>
            <a:r>
              <a:rPr lang="en-US" dirty="0"/>
              <a:t> </a:t>
            </a:r>
            <a:r>
              <a:rPr lang="en-US" dirty="0" err="1"/>
              <a:t>vệ</a:t>
            </a:r>
            <a:r>
              <a:rPr lang="en-US" dirty="0"/>
              <a:t> </a:t>
            </a:r>
            <a:r>
              <a:rPr lang="en-US" dirty="0" err="1"/>
              <a:t>đồ</a:t>
            </a:r>
            <a:r>
              <a:rPr lang="en-US" dirty="0"/>
              <a:t> </a:t>
            </a:r>
            <a:r>
              <a:rPr lang="en-US" dirty="0" err="1"/>
              <a:t>dùng</a:t>
            </a:r>
            <a:r>
              <a:rPr lang="en-US" dirty="0"/>
              <a:t> </a:t>
            </a:r>
            <a:r>
              <a:rPr lang="en-US" dirty="0" err="1"/>
              <a:t>của</a:t>
            </a:r>
            <a:r>
              <a:rPr lang="en-US" dirty="0"/>
              <a:t> </a:t>
            </a:r>
            <a:r>
              <a:rPr lang="en-US" dirty="0" err="1"/>
              <a:t>mình</a:t>
            </a:r>
            <a:r>
              <a:rPr lang="en-US" dirty="0"/>
              <a:t> </a:t>
            </a:r>
            <a:r>
              <a:rPr lang="en-US" dirty="0" err="1"/>
              <a:t>bằng</a:t>
            </a:r>
            <a:r>
              <a:rPr lang="en-US" dirty="0"/>
              <a:t> 1 </a:t>
            </a:r>
            <a:r>
              <a:rPr lang="en-US" dirty="0" err="1"/>
              <a:t>bài</a:t>
            </a:r>
            <a:r>
              <a:rPr lang="en-US" dirty="0"/>
              <a:t> </a:t>
            </a:r>
            <a:r>
              <a:rPr lang="en-US" dirty="0" err="1"/>
              <a:t>thơ</a:t>
            </a:r>
            <a:r>
              <a:rPr lang="en-US" dirty="0"/>
              <a:t> :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Bạn</a:t>
            </a:r>
            <a:r>
              <a:rPr lang="en-US" sz="1800" dirty="0">
                <a:effectLst/>
                <a:latin typeface="Times New Roman" panose="02020603050405020304" pitchFamily="18" charset="0"/>
                <a:ea typeface="Arial" panose="020B0604020202020204" pitchFamily="34" charset="0"/>
              </a:rPr>
              <a:t> Long </a:t>
            </a:r>
            <a:r>
              <a:rPr lang="en-US" sz="1800" dirty="0" err="1">
                <a:effectLst/>
                <a:latin typeface="Times New Roman" panose="02020603050405020304" pitchFamily="18" charset="0"/>
                <a:ea typeface="Arial" panose="020B0604020202020204" pitchFamily="34" charset="0"/>
              </a:rPr>
              <a:t>thật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giỏi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khi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đã</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nói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được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cảm</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xúc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của</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đồ</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vật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Còn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bạn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nào</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muốn</a:t>
            </a:r>
            <a:r>
              <a:rPr lang="en-US" sz="1800" dirty="0">
                <a:effectLst/>
                <a:latin typeface="Times New Roman" panose="02020603050405020304" pitchFamily="18" charset="0"/>
                <a:ea typeface="Arial" panose="020B0604020202020204" pitchFamily="34" charset="0"/>
              </a:rPr>
              <a:t> chia </a:t>
            </a:r>
            <a:r>
              <a:rPr lang="en-US" sz="1800" dirty="0" err="1">
                <a:effectLst/>
                <a:latin typeface="Times New Roman" panose="02020603050405020304" pitchFamily="18" charset="0"/>
                <a:ea typeface="Arial" panose="020B0604020202020204" pitchFamily="34" charset="0"/>
              </a:rPr>
              <a:t>sẻ</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thêm</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không</a:t>
            </a:r>
            <a:r>
              <a:rPr lang="en-US" sz="1800" dirty="0">
                <a:effectLst/>
                <a:latin typeface="Times New Roman" panose="02020603050405020304" pitchFamily="18"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228600" indent="-228600">
              <a:buAutoNum type="arabicPeriod"/>
            </a:pPr>
            <a:endParaRPr lang="en-US" dirty="0"/>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vỗ</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vè</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vỗ</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indent="-228600">
              <a:buAutoNum type="arabicPeriod"/>
            </a:pP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25</a:t>
            </a:fld>
            <a:endParaRPr lang="en-US"/>
          </a:p>
        </p:txBody>
      </p:sp>
    </p:spTree>
    <p:extLst>
      <p:ext uri="{BB962C8B-B14F-4D97-AF65-F5344CB8AC3E}">
        <p14:creationId xmlns:p14="http://schemas.microsoft.com/office/powerpoint/2010/main" val="3567163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lớp</a:t>
            </a:r>
            <a:r>
              <a:rPr lang="en-US" dirty="0">
                <a:sym typeface="Wingdings" panose="05000000000000000000" pitchFamily="2" charset="2"/>
              </a:rPr>
              <a:t> 3A3 </a:t>
            </a:r>
            <a:r>
              <a:rPr lang="en-US" dirty="0" err="1">
                <a:sym typeface="Wingdings" panose="05000000000000000000" pitchFamily="2" charset="2"/>
              </a:rPr>
              <a:t>thật</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giỏi</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hoàn</a:t>
            </a:r>
            <a:r>
              <a:rPr lang="en-US" dirty="0">
                <a:sym typeface="Wingdings" panose="05000000000000000000" pitchFamily="2" charset="2"/>
              </a:rPr>
              <a:t>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sắc</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thử</a:t>
            </a:r>
            <a:r>
              <a:rPr lang="en-US" dirty="0">
                <a:sym typeface="Wingdings" panose="05000000000000000000" pitchFamily="2" charset="2"/>
              </a:rPr>
              <a:t> </a:t>
            </a:r>
            <a:r>
              <a:rPr lang="en-US" dirty="0" err="1">
                <a:sym typeface="Wingdings" panose="05000000000000000000" pitchFamily="2" charset="2"/>
              </a:rPr>
              <a:t>thách</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đưa</a:t>
            </a:r>
            <a:r>
              <a:rPr lang="en-US" dirty="0">
                <a:sym typeface="Wingdings" panose="05000000000000000000" pitchFamily="2" charset="2"/>
              </a:rPr>
              <a:t> </a:t>
            </a:r>
            <a:r>
              <a:rPr lang="en-US" dirty="0" err="1">
                <a:sym typeface="Wingdings" panose="05000000000000000000" pitchFamily="2" charset="2"/>
              </a:rPr>
              <a:t>ra.</a:t>
            </a:r>
            <a:r>
              <a:rPr lang="en-US" dirty="0">
                <a:sym typeface="Wingdings" panose="05000000000000000000" pitchFamily="2" charset="2"/>
              </a:rPr>
              <a:t> Robot </a:t>
            </a:r>
            <a:r>
              <a:rPr lang="en-US" dirty="0" err="1">
                <a:sym typeface="Wingdings" panose="05000000000000000000" pitchFamily="2" charset="2"/>
              </a:rPr>
              <a:t>dễ</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tự</a:t>
            </a:r>
            <a:r>
              <a:rPr lang="en-US" dirty="0">
                <a:sym typeface="Wingdings" panose="05000000000000000000" pitchFamily="2" charset="2"/>
              </a:rPr>
              <a:t> </a:t>
            </a:r>
            <a:r>
              <a:rPr lang="en-US" dirty="0" err="1">
                <a:sym typeface="Wingdings" panose="05000000000000000000" pitchFamily="2" charset="2"/>
              </a:rPr>
              <a:t>hào</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nhỏ</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trường</a:t>
            </a:r>
            <a:r>
              <a:rPr lang="en-US" dirty="0">
                <a:sym typeface="Wingdings" panose="05000000000000000000" pitchFamily="2" charset="2"/>
              </a:rPr>
              <a:t> </a:t>
            </a:r>
            <a:r>
              <a:rPr lang="en-US" dirty="0" err="1">
                <a:sym typeface="Wingdings" panose="05000000000000000000" pitchFamily="2" charset="2"/>
              </a:rPr>
              <a:t>tiểu</a:t>
            </a:r>
            <a:r>
              <a:rPr lang="en-US" dirty="0">
                <a:sym typeface="Wingdings" panose="05000000000000000000" pitchFamily="2" charset="2"/>
              </a:rPr>
              <a:t> </a:t>
            </a:r>
            <a:r>
              <a:rPr lang="en-US" dirty="0" err="1">
                <a:sym typeface="Wingdings" panose="05000000000000000000" pitchFamily="2" charset="2"/>
              </a:rPr>
              <a:t>học</a:t>
            </a:r>
            <a:r>
              <a:rPr lang="en-US" dirty="0">
                <a:sym typeface="Wingdings" panose="05000000000000000000" pitchFamily="2" charset="2"/>
              </a:rPr>
              <a:t> Tam </a:t>
            </a:r>
            <a:r>
              <a:rPr lang="en-US" dirty="0" err="1">
                <a:sym typeface="Wingdings" panose="05000000000000000000" pitchFamily="2" charset="2"/>
              </a:rPr>
              <a:t>Khương</a:t>
            </a:r>
            <a:r>
              <a:rPr lang="en-US" dirty="0">
                <a:sym typeface="Wingdings" panose="05000000000000000000" pitchFamily="2" charset="2"/>
              </a:rPr>
              <a:t>. </a:t>
            </a:r>
            <a:r>
              <a:rPr lang="en-US" dirty="0" err="1">
                <a:sym typeface="Wingdings" panose="05000000000000000000" pitchFamily="2" charset="2"/>
              </a:rPr>
              <a:t>Tớ</a:t>
            </a:r>
            <a:r>
              <a:rPr lang="en-US" dirty="0">
                <a:sym typeface="Wingdings" panose="05000000000000000000" pitchFamily="2" charset="2"/>
              </a:rPr>
              <a:t> </a:t>
            </a:r>
            <a:r>
              <a:rPr lang="en-US" dirty="0" err="1">
                <a:sym typeface="Wingdings" panose="05000000000000000000" pitchFamily="2" charset="2"/>
              </a:rPr>
              <a:t>xin</a:t>
            </a:r>
            <a:r>
              <a:rPr lang="en-US" dirty="0">
                <a:sym typeface="Wingdings" panose="05000000000000000000" pitchFamily="2" charset="2"/>
              </a:rPr>
              <a:t> </a:t>
            </a:r>
            <a:r>
              <a:rPr lang="en-US" dirty="0" err="1">
                <a:sym typeface="Wingdings" panose="05000000000000000000" pitchFamily="2" charset="2"/>
              </a:rPr>
              <a:t>chúc</a:t>
            </a:r>
            <a:r>
              <a:rPr lang="en-US" dirty="0">
                <a:sym typeface="Wingdings" panose="05000000000000000000" pitchFamily="2" charset="2"/>
              </a:rPr>
              <a:t> </a:t>
            </a:r>
            <a:r>
              <a:rPr lang="en-US" dirty="0" err="1">
                <a:sym typeface="Wingdings" panose="05000000000000000000" pitchFamily="2" charset="2"/>
              </a:rPr>
              <a:t>tất</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luôn</a:t>
            </a:r>
            <a:r>
              <a:rPr lang="en-US" dirty="0">
                <a:sym typeface="Wingdings" panose="05000000000000000000" pitchFamily="2" charset="2"/>
              </a:rPr>
              <a:t> </a:t>
            </a:r>
            <a:r>
              <a:rPr lang="en-US" dirty="0" err="1">
                <a:sym typeface="Wingdings" panose="05000000000000000000" pitchFamily="2" charset="2"/>
              </a:rPr>
              <a:t>chăm</a:t>
            </a:r>
            <a:r>
              <a:rPr lang="en-US" dirty="0">
                <a:sym typeface="Wingdings" panose="05000000000000000000" pitchFamily="2" charset="2"/>
              </a:rPr>
              <a:t> </a:t>
            </a:r>
            <a:r>
              <a:rPr lang="en-US" dirty="0" err="1">
                <a:sym typeface="Wingdings" panose="05000000000000000000" pitchFamily="2" charset="2"/>
              </a:rPr>
              <a:t>ngoan</a:t>
            </a:r>
            <a:r>
              <a:rPr lang="en-US" dirty="0">
                <a:sym typeface="Wingdings" panose="05000000000000000000" pitchFamily="2" charset="2"/>
              </a:rPr>
              <a:t> , </a:t>
            </a:r>
            <a:r>
              <a:rPr lang="en-US" dirty="0" err="1">
                <a:sym typeface="Wingdings" panose="05000000000000000000" pitchFamily="2" charset="2"/>
              </a:rPr>
              <a:t>học</a:t>
            </a:r>
            <a:r>
              <a:rPr lang="en-US" dirty="0">
                <a:sym typeface="Wingdings" panose="05000000000000000000" pitchFamily="2" charset="2"/>
              </a:rPr>
              <a:t> </a:t>
            </a:r>
            <a:r>
              <a:rPr lang="en-US" dirty="0" err="1">
                <a:sym typeface="Wingdings" panose="05000000000000000000" pitchFamily="2" charset="2"/>
              </a:rPr>
              <a:t>giỏi</a:t>
            </a:r>
            <a:r>
              <a:rPr lang="en-US" dirty="0">
                <a:sym typeface="Wingdings" panose="05000000000000000000" pitchFamily="2" charset="2"/>
              </a:rPr>
              <a:t>. </a:t>
            </a:r>
            <a:r>
              <a:rPr lang="en-US" dirty="0" err="1">
                <a:sym typeface="Wingdings" panose="05000000000000000000" pitchFamily="2" charset="2"/>
              </a:rPr>
              <a:t>Hẹn</a:t>
            </a:r>
            <a:r>
              <a:rPr lang="en-US" dirty="0">
                <a:sym typeface="Wingdings" panose="05000000000000000000" pitchFamily="2" charset="2"/>
              </a:rPr>
              <a:t>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học</a:t>
            </a:r>
            <a:r>
              <a:rPr lang="en-US" dirty="0">
                <a:sym typeface="Wingdings" panose="05000000000000000000" pitchFamily="2" charset="2"/>
              </a:rPr>
              <a:t> </a:t>
            </a:r>
            <a:r>
              <a:rPr lang="en-US" dirty="0" err="1">
                <a:sym typeface="Wingdings" panose="05000000000000000000" pitchFamily="2" charset="2"/>
              </a:rPr>
              <a:t>sau</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 </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26</a:t>
            </a:fld>
            <a:endParaRPr lang="en-US"/>
          </a:p>
        </p:txBody>
      </p:sp>
    </p:spTree>
    <p:extLst>
      <p:ext uri="{BB962C8B-B14F-4D97-AF65-F5344CB8AC3E}">
        <p14:creationId xmlns:p14="http://schemas.microsoft.com/office/powerpoint/2010/main" val="1438446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1190625" algn="l"/>
              </a:tabLst>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 GV CHỐT:</a:t>
            </a:r>
            <a:r>
              <a:rPr lang="vi-VN"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Robot </a:t>
            </a:r>
            <a:r>
              <a:rPr lang="en-US" sz="1800" dirty="0" err="1">
                <a:effectLst/>
                <a:latin typeface="Times New Roman" panose="02020603050405020304" pitchFamily="18" charset="0"/>
                <a:ea typeface="Calibri" panose="020F0502020204030204" pitchFamily="34" charset="0"/>
              </a:rPr>
              <a:t>dễ</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p>
          <a:p>
            <a:pPr>
              <a:lnSpc>
                <a:spcPct val="107000"/>
              </a:lnSpc>
              <a:spcAft>
                <a:spcPts val="800"/>
              </a:spcAft>
              <a:tabLst>
                <a:tab pos="1190625" algn="l"/>
              </a:tabLst>
            </a:pP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soạn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Calibri" panose="020F0502020204030204" pitchFamily="34" charset="0"/>
              </a:rPr>
              <a:t>Phân loại những vật dụng cũ hoặc quá cũ không dùng được để tìm cách xử lí. </a:t>
            </a:r>
            <a:r>
              <a:rPr lang="vi-VN" sz="1800" dirty="0">
                <a:effectLst/>
                <a:latin typeface="Times New Roman" panose="02020603050405020304" pitchFamily="18" charset="0"/>
                <a:ea typeface="Calibri" panose="020F0502020204030204" pitchFamily="34" charset="0"/>
              </a:rPr>
              <a:t>Cô cũng tin rằng những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gắm</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ban </a:t>
            </a:r>
            <a:r>
              <a:rPr lang="en-US" sz="1800" dirty="0" err="1">
                <a:effectLst/>
                <a:latin typeface="Times New Roman" panose="02020603050405020304" pitchFamily="18" charset="0"/>
                <a:ea typeface="Calibri" panose="020F0502020204030204" pitchFamily="34" charset="0"/>
              </a:rPr>
              <a:t>nhỏ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a:t>
            </a:r>
          </a:p>
          <a:p>
            <a:pPr>
              <a:lnSpc>
                <a:spcPct val="107000"/>
              </a:lnSpc>
              <a:spcAft>
                <a:spcPts val="800"/>
              </a:spcAft>
              <a:tabLst>
                <a:tab pos="1190625" algn="l"/>
              </a:tabLst>
            </a:pPr>
            <a:r>
              <a:rPr lang="en-US" sz="1800"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việc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tốt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của</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con </a:t>
            </a:r>
            <a:r>
              <a:rPr lang="en-US" sz="1800" b="1" i="1" dirty="0" err="1">
                <a:effectLst/>
                <a:latin typeface="Times New Roman" panose="02020603050405020304" pitchFamily="18" charset="0"/>
                <a:ea typeface="Calibri" panose="020F0502020204030204" pitchFamily="34" charset="0"/>
              </a:rPr>
              <a:t>chính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bông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hoa</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tươi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đẹp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nhất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để</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gửi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tặng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mẹ</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nhân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dịp</a:t>
            </a:r>
            <a:r>
              <a:rPr lang="en-US" sz="1800" b="1" i="1" dirty="0">
                <a:effectLst/>
                <a:latin typeface="Times New Roman" panose="02020603050405020304" pitchFamily="18" charset="0"/>
                <a:ea typeface="Calibri" panose="020F0502020204030204" pitchFamily="34" charset="0"/>
              </a:rPr>
              <a:t> 20/10 </a:t>
            </a:r>
            <a:r>
              <a:rPr lang="en-US" sz="1800" b="1" i="1" dirty="0" err="1">
                <a:effectLst/>
                <a:latin typeface="Times New Roman" panose="02020603050405020304" pitchFamily="18" charset="0"/>
                <a:ea typeface="Calibri" panose="020F0502020204030204" pitchFamily="34" charset="0"/>
              </a:rPr>
              <a:t>đấy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con ạ. </a:t>
            </a:r>
            <a:endParaRPr lang="en-US" sz="1800" dirty="0">
              <a:effectLst/>
              <a:latin typeface="Times New Roman" panose="02020603050405020304" pitchFamily="18" charset="0"/>
              <a:ea typeface="Calibri" panose="020F0502020204030204" pitchFamily="34" charset="0"/>
            </a:endParaRPr>
          </a:p>
          <a:p>
            <a:pPr>
              <a:lnSpc>
                <a:spcPct val="122000"/>
              </a:lnSpc>
              <a:spcAft>
                <a:spcPts val="200"/>
              </a:spcAft>
            </a:pPr>
            <a:r>
              <a:rPr lang="en-US" sz="1800" dirty="0">
                <a:effectLst/>
                <a:latin typeface="Times New Roman" panose="02020603050405020304" pitchFamily="18"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r>
              <a:rPr lang="vi-VN" sz="1800" dirty="0">
                <a:effectLst/>
                <a:latin typeface="Times New Roman" panose="02020603050405020304" pitchFamily="18" charset="0"/>
                <a:ea typeface="Calibri" panose="020F0502020204030204" pitchFamily="34" charset="0"/>
              </a:rPr>
              <a:t>  Tiết học của chúng mình đến đây là hết rồi. Các con ngồi thật ngoan để lắng nghe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ý  của các thầy cô nhé.</a:t>
            </a:r>
            <a:endParaRPr lang="en-US" dirty="0"/>
          </a:p>
        </p:txBody>
      </p:sp>
      <p:sp>
        <p:nvSpPr>
          <p:cNvPr id="4" name="Slide Number Placeholder 3"/>
          <p:cNvSpPr>
            <a:spLocks noGrp="1"/>
          </p:cNvSpPr>
          <p:nvPr>
            <p:ph type="sldNum" sz="quarter" idx="5"/>
          </p:nvPr>
        </p:nvSpPr>
        <p:spPr/>
        <p:txBody>
          <a:bodyPr/>
          <a:lstStyle/>
          <a:p>
            <a:fld id="{F222BA36-FAC2-4ABB-BE6B-A761855EA4C1}" type="slidenum">
              <a:rPr lang="en-US" smtClean="0"/>
              <a:t>27</a:t>
            </a:fld>
            <a:endParaRPr lang="en-US"/>
          </a:p>
        </p:txBody>
      </p:sp>
    </p:spTree>
    <p:extLst>
      <p:ext uri="{BB962C8B-B14F-4D97-AF65-F5344CB8AC3E}">
        <p14:creationId xmlns:p14="http://schemas.microsoft.com/office/powerpoint/2010/main" val="70116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rPr>
              <a:t>* Hát múa bài:  </a:t>
            </a:r>
            <a:r>
              <a:rPr lang="en-US" sz="1800" dirty="0" err="1">
                <a:effectLst/>
                <a:latin typeface="Times New Roman" panose="02020603050405020304" pitchFamily="18" charset="0"/>
                <a:ea typeface="Calibri" panose="020F0502020204030204" pitchFamily="34" charset="0"/>
              </a:rPr>
              <a:t>Tạm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3</a:t>
            </a:fld>
            <a:endParaRPr lang="en-US"/>
          </a:p>
        </p:txBody>
      </p:sp>
    </p:spTree>
    <p:extLst>
      <p:ext uri="{BB962C8B-B14F-4D97-AF65-F5344CB8AC3E}">
        <p14:creationId xmlns:p14="http://schemas.microsoft.com/office/powerpoint/2010/main" val="187539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285750" indent="-285750" algn="just">
              <a:lnSpc>
                <a:spcPct val="107000"/>
              </a:lnSpc>
              <a:spcAft>
                <a:spcPts val="800"/>
              </a:spcAft>
              <a:buFont typeface="Symbol" panose="05050102010706020507" pitchFamily="18" charset="2"/>
              <a:buChar char="Þ"/>
              <a:tabLst>
                <a:tab pos="2971800" algn="ctr"/>
                <a:tab pos="5943600" algn="r"/>
              </a:tabLst>
            </a:pPr>
            <a:r>
              <a:rPr lang="vi-VN" sz="1200" dirty="0">
                <a:effectLst/>
                <a:latin typeface="Times New Roman" panose="02020603050405020304" pitchFamily="18" charset="0"/>
                <a:ea typeface="Calibri" panose="020F0502020204030204" pitchFamily="34" charset="0"/>
              </a:rPr>
              <a:t>Các con hát hay quá. Cô khen cả l</a:t>
            </a:r>
            <a:r>
              <a:rPr lang="en-US" sz="1200" dirty="0" err="1">
                <a:effectLst/>
                <a:latin typeface="Times New Roman" panose="02020603050405020304" pitchFamily="18" charset="0"/>
                <a:ea typeface="Calibri" panose="020F0502020204030204" pitchFamily="34" charset="0"/>
              </a:rPr>
              <a:t>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mình</a:t>
            </a:r>
            <a:r>
              <a:rPr lang="en-US" sz="1200" dirty="0">
                <a:effectLst/>
                <a:latin typeface="Times New Roman" panose="02020603050405020304" pitchFamily="18" charset="0"/>
                <a:ea typeface="Calibri" panose="020F0502020204030204" pitchFamily="34" charset="0"/>
              </a:rPr>
              <a:t>. </a:t>
            </a:r>
          </a:p>
          <a:p>
            <a:pPr marL="285750" indent="-285750" algn="just">
              <a:lnSpc>
                <a:spcPct val="107000"/>
              </a:lnSpc>
              <a:spcAft>
                <a:spcPts val="800"/>
              </a:spcAft>
              <a:buFont typeface="Symbol" panose="05050102010706020507" pitchFamily="18" charset="2"/>
              <a:buChar char="Þ"/>
              <a:tabLst>
                <a:tab pos="2971800" algn="ctr"/>
                <a:tab pos="5943600" algn="r"/>
              </a:tabLst>
            </a:pPr>
            <a:r>
              <a:rPr lang="vi-VN" sz="1200" dirty="0">
                <a:effectLst/>
                <a:latin typeface="Times New Roman" panose="02020603050405020304" pitchFamily="18" charset="0"/>
                <a:ea typeface="Calibri" panose="020F0502020204030204" pitchFamily="34" charset="0"/>
              </a:rPr>
              <a:t>(?)</a:t>
            </a:r>
            <a:r>
              <a:rPr lang="en-US" sz="1200" dirty="0">
                <a:effectLst/>
                <a:latin typeface="Times New Roman" panose="02020603050405020304" pitchFamily="18" charset="0"/>
                <a:ea typeface="Calibri" panose="020F0502020204030204" pitchFamily="34" charset="0"/>
              </a:rPr>
              <a:t>GV : </a:t>
            </a:r>
            <a:r>
              <a:rPr lang="vi-VN"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Đố</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vi-VN"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trong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lời</a:t>
            </a:r>
            <a:r>
              <a:rPr lang="en-US" sz="1200" dirty="0">
                <a:effectLst/>
                <a:latin typeface="Times New Roman" panose="02020603050405020304" pitchFamily="18" charset="0"/>
                <a:ea typeface="Calibri" panose="020F0502020204030204" pitchFamily="34" charset="0"/>
              </a:rPr>
              <a:t> </a:t>
            </a:r>
            <a:r>
              <a:rPr lang="vi-VN" sz="1200" dirty="0">
                <a:effectLst/>
                <a:latin typeface="Times New Roman" panose="02020603050405020304" pitchFamily="18" charset="0"/>
                <a:ea typeface="Calibri" panose="020F0502020204030204" pitchFamily="34" charset="0"/>
              </a:rPr>
              <a:t>bài hát </a:t>
            </a:r>
            <a:r>
              <a:rPr lang="en-US" sz="1200" dirty="0" err="1">
                <a:effectLst/>
                <a:latin typeface="Times New Roman" panose="02020603050405020304" pitchFamily="18" charset="0"/>
                <a:ea typeface="Calibri" panose="020F0502020204030204" pitchFamily="34" charset="0"/>
              </a:rPr>
              <a:t>bạn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nhỏ</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nói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những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món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đồ</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chơi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cũ</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 </a:t>
            </a:r>
          </a:p>
          <a:p>
            <a:pPr algn="just">
              <a:lnSpc>
                <a:spcPct val="107000"/>
              </a:lnSpc>
              <a:spcAft>
                <a:spcPts val="800"/>
              </a:spcAft>
              <a:tabLst>
                <a:tab pos="2971800" algn="ctr"/>
                <a:tab pos="5943600" algn="r"/>
              </a:tabLst>
            </a:pPr>
            <a:r>
              <a:rPr lang="vi-VN" sz="1200" dirty="0">
                <a:effectLst/>
                <a:latin typeface="Times New Roman" panose="02020603050405020304" pitchFamily="18" charset="0"/>
                <a:ea typeface="Calibri" panose="020F0502020204030204" pitchFamily="34" charset="0"/>
              </a:rPr>
              <a:t>=&gt; Cô mời </a:t>
            </a:r>
            <a:r>
              <a:rPr lang="en-US" sz="1200" b="1" dirty="0">
                <a:effectLst/>
                <a:latin typeface="Times New Roman" panose="02020603050405020304" pitchFamily="18" charset="0"/>
                <a:ea typeface="Calibri" panose="020F0502020204030204" pitchFamily="34" charset="0"/>
              </a:rPr>
              <a:t>…….</a:t>
            </a:r>
            <a:endParaRPr lang="en-US" sz="12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2971800" algn="ctr"/>
                <a:tab pos="5943600" algn="r"/>
              </a:tabLst>
            </a:pPr>
            <a:r>
              <a:rPr lang="vi-VN" sz="1200" dirty="0">
                <a:effectLst/>
                <a:latin typeface="Times New Roman" panose="02020603050405020304" pitchFamily="18" charset="0"/>
                <a:ea typeface="Calibri" panose="020F0502020204030204" pitchFamily="34" charset="0"/>
              </a:rPr>
              <a:t>Giỏi lắm </a:t>
            </a:r>
            <a:endParaRPr lang="en-US" sz="12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2971800" algn="ctr"/>
                <a:tab pos="5943600" algn="r"/>
              </a:tabLst>
            </a:pPr>
            <a:r>
              <a:rPr lang="vi-VN" sz="1200" dirty="0">
                <a:effectLst/>
                <a:latin typeface="Times New Roman" panose="02020603050405020304" pitchFamily="18" charset="0"/>
                <a:ea typeface="Calibri" panose="020F0502020204030204" pitchFamily="34" charset="0"/>
              </a:rPr>
              <a:t>(?) B</a:t>
            </a:r>
            <a:r>
              <a:rPr lang="en-US" sz="1200" dirty="0" err="1">
                <a:effectLst/>
                <a:latin typeface="Times New Roman" panose="02020603050405020304" pitchFamily="18" charset="0"/>
                <a:ea typeface="Calibri" panose="020F0502020204030204" pitchFamily="34" charset="0"/>
              </a:rPr>
              <a:t>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nhỏ</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sắp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nhỏ</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khi</a:t>
            </a:r>
            <a:r>
              <a:rPr lang="en-US" sz="1200" dirty="0">
                <a:effectLst/>
                <a:latin typeface="Times New Roman" panose="02020603050405020304" pitchFamily="18" charset="0"/>
                <a:ea typeface="Calibri" panose="020F0502020204030204" pitchFamily="34" charset="0"/>
              </a:rPr>
              <a:t> chia </a:t>
            </a:r>
            <a:r>
              <a:rPr lang="en-US" sz="1200" dirty="0" err="1">
                <a:effectLst/>
                <a:latin typeface="Times New Roman" panose="02020603050405020304" pitchFamily="18" charset="0"/>
                <a:ea typeface="Calibri" panose="020F0502020204030204" pitchFamily="34" charset="0"/>
              </a:rPr>
              <a:t>tay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món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đồ</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cũ</a:t>
            </a:r>
            <a:r>
              <a:rPr lang="en-US" sz="1200" dirty="0">
                <a:effectLst/>
                <a:latin typeface="Times New Roman" panose="02020603050405020304" pitchFamily="18" charset="0"/>
                <a:ea typeface="Calibri" panose="020F0502020204030204" pitchFamily="34" charset="0"/>
              </a:rPr>
              <a:t>? </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07000"/>
              </a:lnSpc>
              <a:spcAft>
                <a:spcPts val="800"/>
              </a:spcAft>
              <a:tabLst>
                <a:tab pos="2971800" algn="ctr"/>
                <a:tab pos="5943600" algn="r"/>
              </a:tabLst>
            </a:pPr>
            <a:r>
              <a:rPr lang="vi-VN" sz="1800" b="1" dirty="0">
                <a:effectLst/>
                <a:latin typeface="Times New Roman" panose="02020603050405020304" pitchFamily="18" charset="0"/>
                <a:ea typeface="Calibri" panose="020F0502020204030204" pitchFamily="34" charset="0"/>
              </a:rPr>
              <a:t>* CHỐT, VÀO BÀI MỚI:</a:t>
            </a:r>
            <a:r>
              <a:rPr lang="vi-VN"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2971800" algn="ctr"/>
                <a:tab pos="5943600" algn="r"/>
              </a:tabLst>
            </a:pPr>
            <a:r>
              <a:rPr lang="vi-VN"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lắm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mầm</a:t>
            </a:r>
            <a:r>
              <a:rPr lang="en-US" sz="1800" dirty="0">
                <a:effectLst/>
                <a:latin typeface="Times New Roman" panose="02020603050405020304" pitchFamily="18" charset="0"/>
                <a:ea typeface="Calibri" panose="020F0502020204030204" pitchFamily="34" charset="0"/>
              </a:rPr>
              <a:t> non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gấu</a:t>
            </a:r>
            <a:r>
              <a:rPr lang="en-US" sz="1800" dirty="0">
                <a:effectLst/>
                <a:latin typeface="Times New Roman" panose="02020603050405020304" pitchFamily="18" charset="0"/>
                <a:ea typeface="Calibri" panose="020F0502020204030204" pitchFamily="34" charset="0"/>
              </a:rPr>
              <a:t> mi </a:t>
            </a:r>
            <a:r>
              <a:rPr lang="en-US" sz="1800" dirty="0" err="1">
                <a:effectLst/>
                <a:latin typeface="Times New Roman" panose="02020603050405020304" pitchFamily="18" charset="0"/>
                <a:ea typeface="Calibri" panose="020F0502020204030204" pitchFamily="34" charset="0"/>
              </a:rPr>
              <a:t>sa</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thỏ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rằng</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con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Chúng mình sẽ cùng nhau chia sẻ qua tiết HĐTN ngày hôm nay nhé. </a:t>
            </a:r>
            <a:r>
              <a:rPr lang="vi-VN" sz="1800" b="1" dirty="0">
                <a:effectLst/>
                <a:latin typeface="Times New Roman" panose="02020603050405020304" pitchFamily="18" charset="0"/>
                <a:ea typeface="Calibri" panose="020F0502020204030204" pitchFamily="34" charset="0"/>
              </a:rPr>
              <a:t>Bài </a:t>
            </a:r>
            <a:r>
              <a:rPr lang="en-US" sz="1800" b="1" dirty="0">
                <a:effectLst/>
                <a:latin typeface="Times New Roman" panose="02020603050405020304" pitchFamily="18" charset="0"/>
                <a:ea typeface="Calibri" panose="020F0502020204030204" pitchFamily="34" charset="0"/>
              </a:rPr>
              <a:t>7</a:t>
            </a:r>
            <a:r>
              <a:rPr lang="vi-VN"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Ứng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xử</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với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đồ</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cũ</a:t>
            </a:r>
            <a:r>
              <a:rPr lang="en-US" sz="1800" b="1" dirty="0">
                <a:effectLst/>
                <a:latin typeface="Times New Roman" panose="02020603050405020304" pitchFamily="18" charset="0"/>
                <a:ea typeface="Calibri" panose="020F0502020204030204" pitchFamily="34" charset="0"/>
              </a:rPr>
              <a:t> – </a:t>
            </a:r>
            <a:r>
              <a:rPr lang="en-US" sz="1800" b="1" dirty="0" err="1">
                <a:effectLst/>
                <a:latin typeface="Times New Roman" panose="02020603050405020304" pitchFamily="18" charset="0"/>
                <a:ea typeface="Calibri" panose="020F0502020204030204" pitchFamily="34" charset="0"/>
              </a:rPr>
              <a:t>sgk</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trang</a:t>
            </a:r>
            <a:r>
              <a:rPr lang="en-US" sz="1800" b="1" dirty="0">
                <a:effectLst/>
                <a:latin typeface="Times New Roman" panose="02020603050405020304" pitchFamily="18" charset="0"/>
                <a:ea typeface="Calibri" panose="020F0502020204030204" pitchFamily="34" charset="0"/>
              </a:rPr>
              <a:t> 22. </a:t>
            </a:r>
            <a:endParaRPr lang="en-US" sz="1800" dirty="0">
              <a:effectLst/>
              <a:latin typeface="Times New Roman" panose="02020603050405020304" pitchFamily="18" charset="0"/>
              <a:ea typeface="Calibri" panose="020F0502020204030204" pitchFamily="34" charset="0"/>
            </a:endParaRPr>
          </a:p>
          <a:p>
            <a:r>
              <a:rPr lang="vi-VN"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M</a:t>
            </a:r>
            <a:r>
              <a:rPr lang="vi-VN" sz="1800" dirty="0" err="1">
                <a:effectLst/>
                <a:latin typeface="Times New Roman" panose="02020603050405020304" pitchFamily="18" charset="0"/>
                <a:ea typeface="Calibri" panose="020F0502020204030204" pitchFamily="34" charset="0"/>
              </a:rPr>
              <a:t>ời</a:t>
            </a:r>
            <a:r>
              <a:rPr lang="vi-VN"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1 </a:t>
            </a:r>
            <a:r>
              <a:rPr lang="en-US" sz="1800" dirty="0" err="1">
                <a:effectLst/>
                <a:latin typeface="Times New Roman" panose="02020603050405020304" pitchFamily="18" charset="0"/>
                <a:ea typeface="Calibri" panose="020F0502020204030204" pitchFamily="34" charset="0"/>
              </a:rPr>
              <a:t>dãy</a:t>
            </a:r>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nhắc lại tên bài </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5</a:t>
            </a:fld>
            <a:endParaRPr lang="en-US"/>
          </a:p>
        </p:txBody>
      </p:sp>
    </p:spTree>
    <p:extLst>
      <p:ext uri="{BB962C8B-B14F-4D97-AF65-F5344CB8AC3E}">
        <p14:creationId xmlns:p14="http://schemas.microsoft.com/office/powerpoint/2010/main" val="54264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dirty="0"/>
              <a:t>GV: Trong </a:t>
            </a:r>
            <a:r>
              <a:rPr lang="en-US" dirty="0" err="1"/>
              <a:t>hoạt</a:t>
            </a:r>
            <a:r>
              <a:rPr lang="en-US" dirty="0"/>
              <a:t> </a:t>
            </a:r>
            <a:r>
              <a:rPr lang="en-US" dirty="0" err="1"/>
              <a:t>động</a:t>
            </a:r>
            <a:r>
              <a:rPr lang="en-US" dirty="0"/>
              <a:t> </a:t>
            </a:r>
            <a:r>
              <a:rPr lang="en-US" dirty="0" err="1"/>
              <a:t>giáo</a:t>
            </a:r>
            <a:r>
              <a:rPr lang="en-US" dirty="0"/>
              <a:t> </a:t>
            </a:r>
            <a:r>
              <a:rPr lang="en-US" dirty="0" err="1"/>
              <a:t>dục</a:t>
            </a:r>
            <a:r>
              <a:rPr lang="en-US" dirty="0"/>
              <a:t> </a:t>
            </a:r>
            <a:r>
              <a:rPr lang="en-US" dirty="0" err="1"/>
              <a:t>theo</a:t>
            </a:r>
            <a:r>
              <a:rPr lang="en-US" dirty="0"/>
              <a:t> </a:t>
            </a:r>
            <a:r>
              <a:rPr lang="en-US" dirty="0" err="1"/>
              <a:t>chủ</a:t>
            </a:r>
            <a:r>
              <a:rPr lang="en-US" dirty="0"/>
              <a:t> </a:t>
            </a:r>
            <a:r>
              <a:rPr lang="en-US" dirty="0" err="1"/>
              <a:t>đề</a:t>
            </a:r>
            <a:r>
              <a:rPr lang="en-US" dirty="0"/>
              <a:t> </a:t>
            </a:r>
            <a:r>
              <a:rPr lang="en-US" dirty="0" err="1"/>
              <a:t>Ứng</a:t>
            </a:r>
            <a:r>
              <a:rPr lang="en-US" dirty="0"/>
              <a:t> </a:t>
            </a:r>
            <a:r>
              <a:rPr lang="en-US" dirty="0" err="1"/>
              <a:t>xử</a:t>
            </a:r>
            <a:r>
              <a:rPr lang="en-US" dirty="0"/>
              <a:t> </a:t>
            </a:r>
            <a:r>
              <a:rPr lang="en-US" dirty="0" err="1"/>
              <a:t>với</a:t>
            </a:r>
            <a:r>
              <a:rPr lang="en-US" dirty="0"/>
              <a:t> </a:t>
            </a:r>
            <a:r>
              <a:rPr lang="en-US" dirty="0" err="1"/>
              <a:t>đồ</a:t>
            </a:r>
            <a:r>
              <a:rPr lang="en-US" dirty="0"/>
              <a:t> </a:t>
            </a:r>
            <a:r>
              <a:rPr lang="en-US" dirty="0" err="1"/>
              <a:t>cũ</a:t>
            </a:r>
            <a:r>
              <a:rPr lang="en-US" dirty="0"/>
              <a:t> </a:t>
            </a:r>
          </a:p>
          <a:p>
            <a:pPr marL="171450" indent="-171450">
              <a:buFontTx/>
              <a:buChar char="-"/>
            </a:pPr>
            <a:r>
              <a:rPr lang="en-US" dirty="0" err="1"/>
              <a:t>Cô</a:t>
            </a:r>
            <a:r>
              <a:rPr lang="en-US" dirty="0"/>
              <a:t> </a:t>
            </a:r>
            <a:r>
              <a:rPr lang="en-US" dirty="0" err="1"/>
              <a:t>mời</a:t>
            </a:r>
            <a:r>
              <a:rPr lang="en-US" dirty="0"/>
              <a:t> 1 </a:t>
            </a:r>
            <a:r>
              <a:rPr lang="en-US" dirty="0" err="1"/>
              <a:t>bạn</a:t>
            </a:r>
            <a:r>
              <a:rPr lang="en-US" dirty="0"/>
              <a:t> </a:t>
            </a:r>
            <a:r>
              <a:rPr lang="en-US" dirty="0" err="1"/>
              <a:t>đọc</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hoạt</a:t>
            </a:r>
            <a:r>
              <a:rPr lang="en-US" dirty="0"/>
              <a:t> </a:t>
            </a:r>
            <a:r>
              <a:rPr lang="en-US" dirty="0" err="1"/>
              <a:t>động</a:t>
            </a:r>
            <a:r>
              <a:rPr lang="en-US" dirty="0"/>
              <a:t> .  </a:t>
            </a:r>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6</a:t>
            </a:fld>
            <a:endParaRPr lang="en-US"/>
          </a:p>
        </p:txBody>
      </p:sp>
    </p:spTree>
    <p:extLst>
      <p:ext uri="{BB962C8B-B14F-4D97-AF65-F5344CB8AC3E}">
        <p14:creationId xmlns:p14="http://schemas.microsoft.com/office/powerpoint/2010/main" val="310831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7</a:t>
            </a:fld>
            <a:endParaRPr lang="en-US"/>
          </a:p>
        </p:txBody>
      </p:sp>
    </p:spTree>
    <p:extLst>
      <p:ext uri="{BB962C8B-B14F-4D97-AF65-F5344CB8AC3E}">
        <p14:creationId xmlns:p14="http://schemas.microsoft.com/office/powerpoint/2010/main" val="29299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 GV: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xung 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dirty="0">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1200" b="1" i="1" dirty="0">
              <a:solidFill>
                <a:prstClr val="black"/>
              </a:solidFill>
              <a:latin typeface="Calibri"/>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8</a:t>
            </a:fld>
            <a:endParaRPr lang="en-US"/>
          </a:p>
        </p:txBody>
      </p:sp>
    </p:spTree>
    <p:extLst>
      <p:ext uri="{BB962C8B-B14F-4D97-AF65-F5344CB8AC3E}">
        <p14:creationId xmlns:p14="http://schemas.microsoft.com/office/powerpoint/2010/main" val="59146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dirty="0">
                <a:solidFill>
                  <a:prstClr val="black"/>
                </a:solidFill>
                <a:latin typeface="Calibri"/>
              </a:rPr>
              <a:t>Cứ như vậy, tủ quần áo của bố cứ thế đầy lên. Bỗng một hôm, khi đang mơ màng ngủ. Cậu nghe có tiếng khóc ở tủ. </a:t>
            </a:r>
            <a:r>
              <a:rPr lang="en-US" sz="1200" b="1" i="1" dirty="0">
                <a:solidFill>
                  <a:prstClr val="black"/>
                </a:solidFill>
                <a:latin typeface="Calibri"/>
              </a:rPr>
              <a:t>Ồ</a:t>
            </a:r>
            <a:r>
              <a:rPr lang="vi-VN" sz="1200" b="1" i="1" dirty="0">
                <a:solidFill>
                  <a:prstClr val="black"/>
                </a:solidFill>
                <a:latin typeface="Calibri"/>
              </a:rPr>
              <a:t> thì ra đó là chiếc áo siêu nhân đã bị bỏ quên.</a:t>
            </a:r>
            <a:endParaRPr kumimoji="0" lang="en-US" sz="1200" b="1" i="1" u="none" strike="noStrike" kern="1200" cap="none" spc="0" normalizeH="0" baseline="0" noProof="0" dirty="0">
              <a:ln>
                <a:noFill/>
              </a:ln>
              <a:solidFill>
                <a:prstClr val="black"/>
              </a:solidFill>
              <a:effectLst/>
              <a:uLnTx/>
              <a:uFillTx/>
              <a:latin typeface="Calibri"/>
              <a:cs typeface="+mn-cs"/>
            </a:endParaRPr>
          </a:p>
          <a:p>
            <a:endParaRPr lang="en-US" dirty="0"/>
          </a:p>
        </p:txBody>
      </p:sp>
      <p:sp>
        <p:nvSpPr>
          <p:cNvPr id="4" name="Chỗ dành sẵn cho Số hiệu Bản chiếu 3"/>
          <p:cNvSpPr>
            <a:spLocks noGrp="1"/>
          </p:cNvSpPr>
          <p:nvPr>
            <p:ph type="sldNum" sz="quarter" idx="5"/>
          </p:nvPr>
        </p:nvSpPr>
        <p:spPr/>
        <p:txBody>
          <a:bodyPr/>
          <a:lstStyle/>
          <a:p>
            <a:fld id="{F222BA36-FAC2-4ABB-BE6B-A761855EA4C1}" type="slidenum">
              <a:rPr lang="en-US" smtClean="0"/>
              <a:t>9</a:t>
            </a:fld>
            <a:endParaRPr lang="en-US"/>
          </a:p>
        </p:txBody>
      </p:sp>
    </p:spTree>
    <p:extLst>
      <p:ext uri="{BB962C8B-B14F-4D97-AF65-F5344CB8AC3E}">
        <p14:creationId xmlns:p14="http://schemas.microsoft.com/office/powerpoint/2010/main" val="66201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925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20" r:id="rId4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5.mp4"/><Relationship Id="rId7" Type="http://schemas.openxmlformats.org/officeDocument/2006/relationships/image" Target="../media/image12.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video" Target="../media/media5.mp4"/><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38.png"/><Relationship Id="rId11" Type="http://schemas.openxmlformats.org/officeDocument/2006/relationships/image" Target="../media/image12.jp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2.jpg"/><Relationship Id="rId4" Type="http://schemas.openxmlformats.org/officeDocument/2006/relationships/image" Target="../media/image18.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5" Type="http://schemas.openxmlformats.org/officeDocument/2006/relationships/image" Target="../media/image12.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jp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12.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12.jp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microsoft.com/office/2007/relationships/media" Target="../media/media4.mp4"/><Relationship Id="rId7" Type="http://schemas.openxmlformats.org/officeDocument/2006/relationships/image" Target="../media/image30.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video" Target="../media/media4.mp4"/><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6B8A44-7E9A-B50F-D320-B5EDFD2DFA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rcRect t="19"/>
          <a:stretch/>
        </p:blipFill>
        <p:spPr>
          <a:xfrm>
            <a:off x="0" y="0"/>
            <a:ext cx="12192000" cy="6858000"/>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41547675-CB38-4D77-C203-6EC938F1D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139" y="2703414"/>
            <a:ext cx="5689861" cy="3094690"/>
          </a:xfrm>
          <a:prstGeom prst="rect">
            <a:avLst/>
          </a:prstGeom>
        </p:spPr>
      </p:pic>
      <p:pic>
        <p:nvPicPr>
          <p:cNvPr id="25" name="Picture 24">
            <a:extLst>
              <a:ext uri="{FF2B5EF4-FFF2-40B4-BE49-F238E27FC236}">
                <a16:creationId xmlns:a16="http://schemas.microsoft.com/office/drawing/2014/main" id="{D75BD8E5-2CB9-DE8A-3F77-C867552FBD6F}"/>
              </a:ext>
            </a:extLst>
          </p:cNvPr>
          <p:cNvPicPr>
            <a:picLocks noChangeAspect="1"/>
          </p:cNvPicPr>
          <p:nvPr/>
        </p:nvPicPr>
        <p:blipFill>
          <a:blip r:embed="rId6"/>
          <a:stretch>
            <a:fillRect/>
          </a:stretch>
        </p:blipFill>
        <p:spPr>
          <a:xfrm>
            <a:off x="7366690" y="3718052"/>
            <a:ext cx="1518721" cy="2520000"/>
          </a:xfrm>
          <a:prstGeom prst="rect">
            <a:avLst/>
          </a:prstGeom>
        </p:spPr>
      </p:pic>
      <p:pic>
        <p:nvPicPr>
          <p:cNvPr id="26" name="Picture 25">
            <a:extLst>
              <a:ext uri="{FF2B5EF4-FFF2-40B4-BE49-F238E27FC236}">
                <a16:creationId xmlns:a16="http://schemas.microsoft.com/office/drawing/2014/main" id="{59BF749A-7053-00F2-2681-AA3C724E315F}"/>
              </a:ext>
            </a:extLst>
          </p:cNvPr>
          <p:cNvPicPr>
            <a:picLocks noChangeAspect="1"/>
          </p:cNvPicPr>
          <p:nvPr/>
        </p:nvPicPr>
        <p:blipFill>
          <a:blip r:embed="rId7"/>
          <a:stretch>
            <a:fillRect/>
          </a:stretch>
        </p:blipFill>
        <p:spPr>
          <a:xfrm>
            <a:off x="5746875" y="4158000"/>
            <a:ext cx="1521882" cy="2700000"/>
          </a:xfrm>
          <a:prstGeom prst="rect">
            <a:avLst/>
          </a:prstGeom>
        </p:spPr>
      </p:pic>
      <p:pic>
        <p:nvPicPr>
          <p:cNvPr id="27" name="Picture 26">
            <a:extLst>
              <a:ext uri="{FF2B5EF4-FFF2-40B4-BE49-F238E27FC236}">
                <a16:creationId xmlns:a16="http://schemas.microsoft.com/office/drawing/2014/main" id="{387B68D6-8F46-6158-1B5C-AFCDB125B42B}"/>
              </a:ext>
            </a:extLst>
          </p:cNvPr>
          <p:cNvPicPr>
            <a:picLocks noChangeAspect="1"/>
          </p:cNvPicPr>
          <p:nvPr/>
        </p:nvPicPr>
        <p:blipFill>
          <a:blip r:embed="rId8"/>
          <a:stretch>
            <a:fillRect/>
          </a:stretch>
        </p:blipFill>
        <p:spPr>
          <a:xfrm>
            <a:off x="8983344" y="3719856"/>
            <a:ext cx="1541121" cy="2520000"/>
          </a:xfrm>
          <a:prstGeom prst="rect">
            <a:avLst/>
          </a:prstGeom>
        </p:spPr>
      </p:pic>
      <p:pic>
        <p:nvPicPr>
          <p:cNvPr id="28" name="Picture 27">
            <a:extLst>
              <a:ext uri="{FF2B5EF4-FFF2-40B4-BE49-F238E27FC236}">
                <a16:creationId xmlns:a16="http://schemas.microsoft.com/office/drawing/2014/main" id="{D79AA33F-9CE9-711B-9582-AC4FB5E960F7}"/>
              </a:ext>
            </a:extLst>
          </p:cNvPr>
          <p:cNvPicPr>
            <a:picLocks noChangeAspect="1"/>
          </p:cNvPicPr>
          <p:nvPr/>
        </p:nvPicPr>
        <p:blipFill>
          <a:blip r:embed="rId9"/>
          <a:stretch>
            <a:fillRect/>
          </a:stretch>
        </p:blipFill>
        <p:spPr>
          <a:xfrm>
            <a:off x="10622399" y="4158000"/>
            <a:ext cx="1569601" cy="2700000"/>
          </a:xfrm>
          <a:prstGeom prst="rect">
            <a:avLst/>
          </a:prstGeom>
        </p:spPr>
      </p:pic>
      <p:grpSp>
        <p:nvGrpSpPr>
          <p:cNvPr id="29" name="Group 28">
            <a:extLst>
              <a:ext uri="{FF2B5EF4-FFF2-40B4-BE49-F238E27FC236}">
                <a16:creationId xmlns:a16="http://schemas.microsoft.com/office/drawing/2014/main" id="{3ADE63C4-9BF5-D238-D195-7E4EFCB49AD6}"/>
              </a:ext>
            </a:extLst>
          </p:cNvPr>
          <p:cNvGrpSpPr/>
          <p:nvPr/>
        </p:nvGrpSpPr>
        <p:grpSpPr>
          <a:xfrm>
            <a:off x="-1145845" y="2298462"/>
            <a:ext cx="11082450" cy="1073420"/>
            <a:chOff x="1584260" y="3490175"/>
            <a:chExt cx="9934277" cy="1073420"/>
          </a:xfrm>
        </p:grpSpPr>
        <p:sp>
          <p:nvSpPr>
            <p:cNvPr id="30" name="TextBox 29">
              <a:extLst>
                <a:ext uri="{FF2B5EF4-FFF2-40B4-BE49-F238E27FC236}">
                  <a16:creationId xmlns:a16="http://schemas.microsoft.com/office/drawing/2014/main" id="{D8E3C0A6-CF63-E05C-81DE-70E00CE65A73}"/>
                </a:ext>
              </a:extLst>
            </p:cNvPr>
            <p:cNvSpPr txBox="1"/>
            <p:nvPr/>
          </p:nvSpPr>
          <p:spPr>
            <a:xfrm>
              <a:off x="1584260" y="3547932"/>
              <a:ext cx="9934277" cy="1015663"/>
            </a:xfrm>
            <a:prstGeom prst="rect">
              <a:avLst/>
            </a:prstGeom>
            <a:noFill/>
          </p:spPr>
          <p:txBody>
            <a:bodyPr wrap="square" rtlCol="0">
              <a:spAutoFit/>
            </a:bodyPr>
            <a:lstStyle/>
            <a:p>
              <a:pPr algn="ctr"/>
              <a:r>
                <a:rPr lang="en-US" sz="6000" dirty="0">
                  <a:ln w="228600">
                    <a:solidFill>
                      <a:schemeClr val="bg1"/>
                    </a:solidFill>
                    <a:prstDash val="solid"/>
                  </a:ln>
                  <a:solidFill>
                    <a:schemeClr val="accent5"/>
                  </a:solidFill>
                  <a:latin typeface="#9Slide05 SVNClementine" panose="020F0502020204030203" pitchFamily="34" charset="0"/>
                </a:rPr>
                <a:t>HOẠT ĐỘNG  TRẢI NGHIỆM</a:t>
              </a:r>
            </a:p>
          </p:txBody>
        </p:sp>
        <p:sp>
          <p:nvSpPr>
            <p:cNvPr id="31" name="TextBox 30">
              <a:extLst>
                <a:ext uri="{FF2B5EF4-FFF2-40B4-BE49-F238E27FC236}">
                  <a16:creationId xmlns:a16="http://schemas.microsoft.com/office/drawing/2014/main" id="{1A5B85E1-427C-AC9D-D8CF-2C284EEA3773}"/>
                </a:ext>
              </a:extLst>
            </p:cNvPr>
            <p:cNvSpPr txBox="1"/>
            <p:nvPr/>
          </p:nvSpPr>
          <p:spPr>
            <a:xfrm>
              <a:off x="1761478" y="3490175"/>
              <a:ext cx="9579841" cy="1015663"/>
            </a:xfrm>
            <a:prstGeom prst="rect">
              <a:avLst/>
            </a:prstGeom>
            <a:noFill/>
          </p:spPr>
          <p:txBody>
            <a:bodyPr wrap="square" rtlCol="0">
              <a:spAutoFit/>
            </a:bodyPr>
            <a:lstStyle/>
            <a:p>
              <a:pPr algn="ctr"/>
              <a:r>
                <a:rPr lang="en-US" sz="6000" b="1" dirty="0">
                  <a:ln w="9525">
                    <a:solidFill>
                      <a:schemeClr val="bg1"/>
                    </a:solidFill>
                    <a:prstDash val="solid"/>
                  </a:ln>
                  <a:solidFill>
                    <a:srgbClr val="FF4949"/>
                  </a:solidFill>
                  <a:effectLst>
                    <a:outerShdw blurRad="12700" dist="38100" dir="2700000" algn="tl" rotWithShape="0">
                      <a:schemeClr val="accent5">
                        <a:lumMod val="60000"/>
                        <a:lumOff val="40000"/>
                      </a:schemeClr>
                    </a:outerShdw>
                  </a:effectLst>
                  <a:latin typeface="#9Slide05 SVNClementine" panose="020F0502020204030203" pitchFamily="34" charset="0"/>
                </a:rPr>
                <a:t>HOẠT ĐỘNG TRẢI NGHIỆM</a:t>
              </a:r>
            </a:p>
          </p:txBody>
        </p:sp>
      </p:grpSp>
      <p:sp>
        <p:nvSpPr>
          <p:cNvPr id="33" name="TextBox 32">
            <a:extLst>
              <a:ext uri="{FF2B5EF4-FFF2-40B4-BE49-F238E27FC236}">
                <a16:creationId xmlns:a16="http://schemas.microsoft.com/office/drawing/2014/main" id="{4B31B761-8973-5586-31C4-6A5851ECD5F7}"/>
              </a:ext>
            </a:extLst>
          </p:cNvPr>
          <p:cNvSpPr txBox="1"/>
          <p:nvPr/>
        </p:nvSpPr>
        <p:spPr>
          <a:xfrm>
            <a:off x="1199330" y="1340829"/>
            <a:ext cx="9916242" cy="1530696"/>
          </a:xfrm>
          <a:prstGeom prst="rect">
            <a:avLst/>
          </a:prstGeom>
          <a:noFill/>
        </p:spPr>
        <p:txBody>
          <a:bodyPr wrap="square" rtlCol="0">
            <a:prstTxWarp prst="textArchUp">
              <a:avLst/>
            </a:prstTxWarp>
            <a:spAutoFit/>
          </a:bodyPr>
          <a:lstStyle/>
          <a:p>
            <a:pPr algn="ctr"/>
            <a:r>
              <a:rPr lang="en-US" sz="6000" b="1" dirty="0">
                <a:ln w="10160">
                  <a:solidFill>
                    <a:schemeClr val="bg1"/>
                  </a:solidFill>
                  <a:prstDash val="solid"/>
                </a:ln>
                <a:solidFill>
                  <a:srgbClr val="FFFF66"/>
                </a:solidFill>
                <a:effectLst>
                  <a:outerShdw blurRad="38100" dist="22860" dir="5400000" algn="tl" rotWithShape="0">
                    <a:srgbClr val="000000">
                      <a:alpha val="30000"/>
                    </a:srgbClr>
                  </a:outerShdw>
                </a:effectLst>
                <a:latin typeface="SVN-A Love Of Thunder" panose="02040603050506020204" pitchFamily="18" charset="0"/>
              </a:rPr>
              <a:t>CHÀO MỪNG CÁC THẦY CÔ VỀ DỰ GIỜ THĂM LỚP</a:t>
            </a:r>
          </a:p>
        </p:txBody>
      </p:sp>
      <p:pic>
        <p:nvPicPr>
          <p:cNvPr id="34" name="Picture 33">
            <a:extLst>
              <a:ext uri="{FF2B5EF4-FFF2-40B4-BE49-F238E27FC236}">
                <a16:creationId xmlns:a16="http://schemas.microsoft.com/office/drawing/2014/main" id="{7E0400B4-7B1D-EB26-061F-DC2E028EE18B}"/>
              </a:ext>
            </a:extLst>
          </p:cNvPr>
          <p:cNvPicPr>
            <a:picLocks noChangeAspect="1"/>
          </p:cNvPicPr>
          <p:nvPr/>
        </p:nvPicPr>
        <p:blipFill>
          <a:blip r:embed="rId10"/>
          <a:stretch>
            <a:fillRect/>
          </a:stretch>
        </p:blipFill>
        <p:spPr>
          <a:xfrm rot="19869350">
            <a:off x="570402" y="4250870"/>
            <a:ext cx="1257856" cy="2232000"/>
          </a:xfrm>
          <a:prstGeom prst="rect">
            <a:avLst/>
          </a:prstGeom>
        </p:spPr>
      </p:pic>
      <p:pic>
        <p:nvPicPr>
          <p:cNvPr id="35" name="Picture 34">
            <a:extLst>
              <a:ext uri="{FF2B5EF4-FFF2-40B4-BE49-F238E27FC236}">
                <a16:creationId xmlns:a16="http://schemas.microsoft.com/office/drawing/2014/main" id="{D01C2602-2991-6763-1EE3-800F78153691}"/>
              </a:ext>
            </a:extLst>
          </p:cNvPr>
          <p:cNvPicPr>
            <a:picLocks noChangeAspect="1"/>
          </p:cNvPicPr>
          <p:nvPr/>
        </p:nvPicPr>
        <p:blipFill>
          <a:blip r:embed="rId11"/>
          <a:stretch>
            <a:fillRect/>
          </a:stretch>
        </p:blipFill>
        <p:spPr>
          <a:xfrm rot="1684685">
            <a:off x="3420603" y="4246734"/>
            <a:ext cx="1245952" cy="2232000"/>
          </a:xfrm>
          <a:prstGeom prst="rect">
            <a:avLst/>
          </a:prstGeom>
        </p:spPr>
      </p:pic>
      <p:pic>
        <p:nvPicPr>
          <p:cNvPr id="36" name="Picture 35">
            <a:extLst>
              <a:ext uri="{FF2B5EF4-FFF2-40B4-BE49-F238E27FC236}">
                <a16:creationId xmlns:a16="http://schemas.microsoft.com/office/drawing/2014/main" id="{5E1C9169-C9F4-40DD-B21C-125D527F6417}"/>
              </a:ext>
            </a:extLst>
          </p:cNvPr>
          <p:cNvPicPr>
            <a:picLocks noChangeAspect="1"/>
          </p:cNvPicPr>
          <p:nvPr/>
        </p:nvPicPr>
        <p:blipFill>
          <a:blip r:embed="rId12"/>
          <a:stretch>
            <a:fillRect/>
          </a:stretch>
        </p:blipFill>
        <p:spPr>
          <a:xfrm>
            <a:off x="1183001" y="4086000"/>
            <a:ext cx="2892736" cy="2772000"/>
          </a:xfrm>
          <a:prstGeom prst="rect">
            <a:avLst/>
          </a:prstGeom>
        </p:spPr>
      </p:pic>
      <p:pic>
        <p:nvPicPr>
          <p:cNvPr id="7" name="Hình ảnh 6">
            <a:extLst>
              <a:ext uri="{FF2B5EF4-FFF2-40B4-BE49-F238E27FC236}">
                <a16:creationId xmlns:a16="http://schemas.microsoft.com/office/drawing/2014/main" id="{DB8D94DB-9876-0615-A2C0-D03183718C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185" y="0"/>
            <a:ext cx="1337672" cy="1332487"/>
          </a:xfrm>
          <a:prstGeom prst="rect">
            <a:avLst/>
          </a:prstGeom>
        </p:spPr>
      </p:pic>
    </p:spTree>
    <p:extLst>
      <p:ext uri="{BB962C8B-B14F-4D97-AF65-F5344CB8AC3E}">
        <p14:creationId xmlns:p14="http://schemas.microsoft.com/office/powerpoint/2010/main" val="181036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8C410C-F6A9-2447-31D9-2EB6BE9E8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872F273-16D6-9300-DC80-8AF6D8CF4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3"/>
          <a:stretch>
            <a:fillRect/>
          </a:stretch>
        </p:blipFill>
        <p:spPr>
          <a:xfrm>
            <a:off x="1779814" y="906992"/>
            <a:ext cx="8327573" cy="5272615"/>
          </a:xfrm>
          <a:prstGeom prst="rect">
            <a:avLst/>
          </a:prstGeom>
        </p:spPr>
      </p:pic>
      <p:pic>
        <p:nvPicPr>
          <p:cNvPr id="2" name="Hình ảnh 1">
            <a:extLst>
              <a:ext uri="{FF2B5EF4-FFF2-40B4-BE49-F238E27FC236}">
                <a16:creationId xmlns:a16="http://schemas.microsoft.com/office/drawing/2014/main" id="{20D54245-5166-7BAA-C0B3-D078E21AF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380289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1659712" y="245407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 name="Hình ảnh 3">
            <a:extLst>
              <a:ext uri="{FF2B5EF4-FFF2-40B4-BE49-F238E27FC236}">
                <a16:creationId xmlns:a16="http://schemas.microsoft.com/office/drawing/2014/main" id="{8D01E14E-197C-B11D-6060-0E4E96B83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15A0FB5-C28E-AB8C-2806-128143A391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
        <p:nvSpPr>
          <p:cNvPr id="6" name="TextBox 5">
            <a:extLst>
              <a:ext uri="{FF2B5EF4-FFF2-40B4-BE49-F238E27FC236}">
                <a16:creationId xmlns:a16="http://schemas.microsoft.com/office/drawing/2014/main" id="{2A90EF86-4C9C-CC84-216C-F7D48349B27E}"/>
              </a:ext>
            </a:extLst>
          </p:cNvPr>
          <p:cNvSpPr txBox="1"/>
          <p:nvPr/>
        </p:nvSpPr>
        <p:spPr>
          <a:xfrm>
            <a:off x="362628" y="705853"/>
            <a:ext cx="8408222" cy="249299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1"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2.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Thảo</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luận</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về</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đồ</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chơi</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cũ</a:t>
            </a:r>
            <a:r>
              <a:rPr kumimoji="0" lang="en-US" sz="4800" b="1"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8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nên</a:t>
            </a:r>
            <a:r>
              <a:rPr kumimoji="0" lang="en-US" sz="4800" b="1" i="0" u="none" strike="noStrike" kern="1200" cap="none" spc="300" normalizeH="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800" b="1" i="0" u="none" strike="noStrike" kern="1200" cap="none" spc="300" normalizeH="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dùng</a:t>
            </a:r>
            <a:r>
              <a:rPr kumimoji="0" lang="en-US" sz="4800" b="1" i="0" u="none" strike="noStrike" kern="1200" cap="none" spc="300" normalizeH="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800" b="1" i="0" u="none" strike="noStrike" kern="1200" cap="none" spc="300" normalizeH="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tiếp</a:t>
            </a:r>
            <a:r>
              <a:rPr kumimoji="0" lang="en-US" sz="4800" b="1" i="0" u="none" strike="noStrike" kern="1200" cap="none" spc="300" normalizeH="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hay </a:t>
            </a:r>
            <a:r>
              <a:rPr kumimoji="0" lang="en-US" sz="4800" b="1" i="0" u="none" strike="noStrike" kern="1200" cap="none" spc="300" normalizeH="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bỏ</a:t>
            </a:r>
            <a:r>
              <a:rPr kumimoji="0" lang="en-US" sz="4800" b="1" i="0" u="none" strike="noStrike" kern="1200" cap="none" spc="300" normalizeH="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800" b="1" i="0" u="none" strike="noStrike" kern="1200" cap="none" spc="300" normalizeH="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đi</a:t>
            </a: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lang="en-US" b="1" spc="300" dirty="0">
              <a:solidFill>
                <a:srgbClr val="002060"/>
              </a:solidFill>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p:txBody>
      </p:sp>
      <p:pic>
        <p:nvPicPr>
          <p:cNvPr id="9" name="3 Minute Timer with Music for Kids! Countdown Videos HD!">
            <a:hlinkClick r:id="" action="ppaction://media"/>
            <a:extLst>
              <a:ext uri="{FF2B5EF4-FFF2-40B4-BE49-F238E27FC236}">
                <a16:creationId xmlns:a16="http://schemas.microsoft.com/office/drawing/2014/main" id="{E3C0D16F-5FE9-B12C-4F92-23B5400A593E}"/>
              </a:ext>
            </a:extLst>
          </p:cNvPr>
          <p:cNvPicPr>
            <a:picLocks noChangeAspect="1"/>
          </p:cNvPicPr>
          <p:nvPr>
            <a:videoFile r:link="rId1"/>
            <p:extLst>
              <p:ext uri="{DAA4B4D4-6D71-4841-9C94-3DE7FCFB9230}">
                <p14:media xmlns:p14="http://schemas.microsoft.com/office/powerpoint/2010/main" r:embed="rId2">
                  <p14:trim st="59959.8383"/>
                </p14:media>
              </p:ext>
            </p:extLst>
          </p:nvPr>
        </p:nvPicPr>
        <p:blipFill>
          <a:blip r:embed="rId8"/>
          <a:stretch>
            <a:fillRect/>
          </a:stretch>
        </p:blipFill>
        <p:spPr>
          <a:xfrm>
            <a:off x="4558145" y="4904267"/>
            <a:ext cx="3075710" cy="1730087"/>
          </a:xfrm>
          <a:prstGeom prst="rect">
            <a:avLst/>
          </a:prstGeom>
          <a:ln>
            <a:noFill/>
          </a:ln>
          <a:effectLst>
            <a:softEdge rad="112500"/>
          </a:effectLst>
        </p:spPr>
      </p:pic>
      <p:pic>
        <p:nvPicPr>
          <p:cNvPr id="10" name="Picture 3">
            <a:extLst>
              <a:ext uri="{FF2B5EF4-FFF2-40B4-BE49-F238E27FC236}">
                <a16:creationId xmlns:a16="http://schemas.microsoft.com/office/drawing/2014/main" id="{F3AD8CE7-20EE-4C14-BFFF-76BC95CC3479}"/>
              </a:ext>
            </a:extLst>
          </p:cNvPr>
          <p:cNvPicPr>
            <a:picLocks noChangeAspect="1"/>
          </p:cNvPicPr>
          <p:nvPr/>
        </p:nvPicPr>
        <p:blipFill>
          <a:blip r:embed="rId9"/>
          <a:stretch>
            <a:fillRect/>
          </a:stretch>
        </p:blipFill>
        <p:spPr>
          <a:xfrm>
            <a:off x="8005243" y="1130810"/>
            <a:ext cx="4195517" cy="413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3">
            <a:hlinkClick r:id="" action="ppaction://media"/>
            <a:extLst>
              <a:ext uri="{FF2B5EF4-FFF2-40B4-BE49-F238E27FC236}">
                <a16:creationId xmlns:a16="http://schemas.microsoft.com/office/drawing/2014/main" id="{D328992B-8B90-0F35-9331-56B000D8087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1309" r="14331"/>
          <a:stretch/>
        </p:blipFill>
        <p:spPr>
          <a:xfrm>
            <a:off x="0" y="3223127"/>
            <a:ext cx="4186757" cy="3659157"/>
          </a:xfrm>
          <a:prstGeom prst="ellipse">
            <a:avLst/>
          </a:prstGeom>
          <a:ln>
            <a:noFill/>
          </a:ln>
          <a:effectLst>
            <a:softEdge rad="112500"/>
          </a:effectLst>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106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video>
              <p:cMediaNode vol="80000">
                <p:cTn id="24" fill="hold" display="0">
                  <p:stCondLst>
                    <p:cond delay="indefinite"/>
                  </p:stCondLst>
                </p:cTn>
                <p:tgtEl>
                  <p:spTgt spid="9"/>
                </p:tgtEl>
              </p:cMediaNode>
            </p:video>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49053" y="-83716"/>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930729" y="974663"/>
            <a:ext cx="9666514" cy="490867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1221278" y="1164967"/>
            <a:ext cx="8978349" cy="4272447"/>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8"/>
          <a:stretch>
            <a:fillRect/>
          </a:stretch>
        </p:blipFill>
        <p:spPr>
          <a:xfrm>
            <a:off x="1224876" y="1832303"/>
            <a:ext cx="8597522" cy="168270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042510" y="3002862"/>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09CF24D0-51B8-8E1B-D666-91FFDC30D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4114075" y="-5302281"/>
            <a:ext cx="12178952" cy="1033462"/>
          </a:xfrm>
          <a:prstGeom prst="rect">
            <a:avLst/>
          </a:prstGeom>
        </p:spPr>
      </p:pic>
      <p:pic>
        <p:nvPicPr>
          <p:cNvPr id="2" name="Hình ảnh 1">
            <a:extLst>
              <a:ext uri="{FF2B5EF4-FFF2-40B4-BE49-F238E27FC236}">
                <a16:creationId xmlns:a16="http://schemas.microsoft.com/office/drawing/2014/main" id="{00877C84-A85E-AB2D-B523-BA0F3E245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50290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4114075" y="-5302281"/>
            <a:ext cx="12178952" cy="1033462"/>
          </a:xfrm>
          <a:prstGeom prst="rect">
            <a:avLst/>
          </a:prstGeom>
        </p:spPr>
      </p:pic>
      <p:pic>
        <p:nvPicPr>
          <p:cNvPr id="2" name="Hình ảnh 1">
            <a:extLst>
              <a:ext uri="{FF2B5EF4-FFF2-40B4-BE49-F238E27FC236}">
                <a16:creationId xmlns:a16="http://schemas.microsoft.com/office/drawing/2014/main" id="{503650F9-DA99-BDD1-970A-2068837E9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188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16279" y="3463339"/>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 name="Hình ảnh 3">
            <a:extLst>
              <a:ext uri="{FF2B5EF4-FFF2-40B4-BE49-F238E27FC236}">
                <a16:creationId xmlns:a16="http://schemas.microsoft.com/office/drawing/2014/main" id="{CCEEDBAE-5AF9-0ECB-AF04-E44E1325C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E7B7A8A-5DE8-35B5-E541-3D5472417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008" y="224590"/>
            <a:ext cx="6282991" cy="4712244"/>
          </a:xfrm>
          <a:prstGeom prst="rect">
            <a:avLst/>
          </a:prstGeom>
        </p:spPr>
      </p:pic>
      <p:pic>
        <p:nvPicPr>
          <p:cNvPr id="5" name="Hình ảnh 4">
            <a:extLst>
              <a:ext uri="{FF2B5EF4-FFF2-40B4-BE49-F238E27FC236}">
                <a16:creationId xmlns:a16="http://schemas.microsoft.com/office/drawing/2014/main" id="{A022D971-03BE-7306-8778-57C18775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51586"/>
            <a:ext cx="5909009" cy="4706414"/>
          </a:xfrm>
          <a:prstGeom prst="rect">
            <a:avLst/>
          </a:prstGeom>
        </p:spPr>
      </p:pic>
    </p:spTree>
    <p:extLst>
      <p:ext uri="{BB962C8B-B14F-4D97-AF65-F5344CB8AC3E}">
        <p14:creationId xmlns:p14="http://schemas.microsoft.com/office/powerpoint/2010/main" val="428551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A60D0E1-E0D9-7B6F-96F7-0341F8CEC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34352" cy="930729"/>
          </a:xfrm>
          <a:prstGeom prst="rect">
            <a:avLst/>
          </a:prstGeom>
        </p:spPr>
      </p:pic>
      <p:pic>
        <p:nvPicPr>
          <p:cNvPr id="2" name="1">
            <a:hlinkClick r:id="" action="ppaction://media"/>
            <a:extLst>
              <a:ext uri="{FF2B5EF4-FFF2-40B4-BE49-F238E27FC236}">
                <a16:creationId xmlns:a16="http://schemas.microsoft.com/office/drawing/2014/main" id="{A038FFF5-6CEA-4376-35E8-86AD66BC94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856" y="0"/>
            <a:ext cx="1234085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50F933A-ADEA-B8B4-F680-D879A98AA28F}"/>
              </a:ext>
            </a:extLst>
          </p:cNvPr>
          <p:cNvPicPr>
            <a:picLocks noChangeAspect="1"/>
          </p:cNvPicPr>
          <p:nvPr/>
        </p:nvPicPr>
        <p:blipFill rotWithShape="1">
          <a:blip r:embed="rId5">
            <a:extLst>
              <a:ext uri="{28A0092B-C50C-407E-A947-70E740481C1C}">
                <a14:useLocalDpi xmlns:a14="http://schemas.microsoft.com/office/drawing/2010/main" val="0"/>
              </a:ext>
            </a:extLst>
          </a:blip>
          <a:srcRect l="4225" r="10211"/>
          <a:stretch/>
        </p:blipFill>
        <p:spPr>
          <a:xfrm>
            <a:off x="6019800" y="1504950"/>
            <a:ext cx="6172200" cy="5410200"/>
          </a:xfrm>
          <a:prstGeom prst="rect">
            <a:avLst/>
          </a:prstGeom>
        </p:spPr>
      </p:pic>
      <p:pic>
        <p:nvPicPr>
          <p:cNvPr id="6" name="Hình ảnh 5">
            <a:extLst>
              <a:ext uri="{FF2B5EF4-FFF2-40B4-BE49-F238E27FC236}">
                <a16:creationId xmlns:a16="http://schemas.microsoft.com/office/drawing/2014/main" id="{0285B9B0-7C17-F023-5B6E-70426ACAC90B}"/>
              </a:ext>
            </a:extLst>
          </p:cNvPr>
          <p:cNvPicPr>
            <a:picLocks noChangeAspect="1"/>
          </p:cNvPicPr>
          <p:nvPr/>
        </p:nvPicPr>
        <p:blipFill rotWithShape="1">
          <a:blip r:embed="rId6">
            <a:extLst>
              <a:ext uri="{28A0092B-C50C-407E-A947-70E740481C1C}">
                <a14:useLocalDpi xmlns:a14="http://schemas.microsoft.com/office/drawing/2010/main" val="0"/>
              </a:ext>
            </a:extLst>
          </a:blip>
          <a:srcRect l="7119" r="2933" b="8299"/>
          <a:stretch/>
        </p:blipFill>
        <p:spPr>
          <a:xfrm>
            <a:off x="-781050" y="0"/>
            <a:ext cx="7010400" cy="4210050"/>
          </a:xfrm>
          <a:prstGeom prst="rect">
            <a:avLst/>
          </a:prstGeom>
        </p:spPr>
      </p:pic>
      <p:pic>
        <p:nvPicPr>
          <p:cNvPr id="3" name="4">
            <a:hlinkClick r:id="" action="ppaction://media"/>
            <a:extLst>
              <a:ext uri="{FF2B5EF4-FFF2-40B4-BE49-F238E27FC236}">
                <a16:creationId xmlns:a16="http://schemas.microsoft.com/office/drawing/2014/main" id="{BAD737B8-A314-C606-1AF1-55B8F3729F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817" t="2209" r="12811" b="-2209"/>
          <a:stretch/>
        </p:blipFill>
        <p:spPr>
          <a:xfrm>
            <a:off x="935665" y="4267200"/>
            <a:ext cx="2983220" cy="2647950"/>
          </a:xfrm>
          <a:prstGeom prst="ellipse">
            <a:avLst/>
          </a:prstGeom>
          <a:ln>
            <a:noFill/>
          </a:ln>
          <a:effectLst>
            <a:softEdge rad="112500"/>
          </a:effectLst>
        </p:spPr>
      </p:pic>
    </p:spTree>
    <p:extLst>
      <p:ext uri="{BB962C8B-B14F-4D97-AF65-F5344CB8AC3E}">
        <p14:creationId xmlns:p14="http://schemas.microsoft.com/office/powerpoint/2010/main" val="124340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2" name="Hình ảnh 1">
            <a:extLst>
              <a:ext uri="{FF2B5EF4-FFF2-40B4-BE49-F238E27FC236}">
                <a16:creationId xmlns:a16="http://schemas.microsoft.com/office/drawing/2014/main" id="{81F2CED0-16CF-33B9-0886-864BD6AAE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
        <p:nvSpPr>
          <p:cNvPr id="5" name="TextBox 5">
            <a:extLst>
              <a:ext uri="{FF2B5EF4-FFF2-40B4-BE49-F238E27FC236}">
                <a16:creationId xmlns:a16="http://schemas.microsoft.com/office/drawing/2014/main" id="{F9EE2BE0-050E-40DC-9A11-05EC551C9CA1}"/>
              </a:ext>
            </a:extLst>
          </p:cNvPr>
          <p:cNvSpPr txBox="1"/>
          <p:nvPr/>
        </p:nvSpPr>
        <p:spPr>
          <a:xfrm>
            <a:off x="586923" y="705853"/>
            <a:ext cx="10745106" cy="166199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1"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3.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Nói</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lời</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chia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tay</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với</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đồ</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vật</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800" b="1"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cũ</a:t>
            </a:r>
            <a:r>
              <a:rPr lang="en-US" sz="4800" b="1"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lang="en-US" b="1" spc="300" dirty="0">
              <a:solidFill>
                <a:srgbClr val="002060"/>
              </a:solidFill>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p:txBody>
      </p:sp>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3">
            <a:alphaModFix/>
          </a:blip>
          <a:srcRect/>
          <a:stretch/>
        </p:blipFill>
        <p:spPr>
          <a:xfrm rot="229324">
            <a:off x="839810" y="301823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1987443"/>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336604"/>
            </a:xfrm>
            <a:prstGeom prst="rect">
              <a:avLst/>
            </a:prstGeom>
            <a:noFill/>
          </p:spPr>
          <p:txBody>
            <a:bodyPr wrap="square" rtlCol="0">
              <a:spAutoFit/>
            </a:bodyPr>
            <a:lstStyle/>
            <a:p>
              <a:pPr marL="0" marR="0" algn="ctr">
                <a:lnSpc>
                  <a:spcPct val="120000"/>
                </a:lnSpc>
                <a:spcBef>
                  <a:spcPts val="0"/>
                </a:spcBef>
                <a:spcAft>
                  <a:spcPts val="0"/>
                </a:spcAft>
              </a:pP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Hình ảnh 1">
            <a:extLst>
              <a:ext uri="{FF2B5EF4-FFF2-40B4-BE49-F238E27FC236}">
                <a16:creationId xmlns:a16="http://schemas.microsoft.com/office/drawing/2014/main" id="{3A3A9E68-510A-66AF-84FF-566CFF6FD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0" y="689524"/>
            <a:ext cx="3878307" cy="3878307"/>
          </a:xfrm>
          <a:prstGeom prst="rect">
            <a:avLst/>
          </a:prstGeom>
        </p:spPr>
      </p:pic>
      <p:pic>
        <p:nvPicPr>
          <p:cNvPr id="4" name="Hình ảnh 3">
            <a:extLst>
              <a:ext uri="{FF2B5EF4-FFF2-40B4-BE49-F238E27FC236}">
                <a16:creationId xmlns:a16="http://schemas.microsoft.com/office/drawing/2014/main" id="{7830A937-0E11-8046-FC48-CF7CB709C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2201993" y="485651"/>
            <a:ext cx="6645830" cy="6015037"/>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3">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9"/>
          <a:stretch>
            <a:fillRect/>
          </a:stretch>
        </p:blipFill>
        <p:spPr>
          <a:xfrm>
            <a:off x="14330" y="1874908"/>
            <a:ext cx="6444031" cy="1926503"/>
          </a:xfrm>
          <a:prstGeom prst="rect">
            <a:avLst/>
          </a:prstGeom>
        </p:spPr>
      </p:pic>
      <p:pic>
        <p:nvPicPr>
          <p:cNvPr id="2" name="Hình ảnh 1">
            <a:extLst>
              <a:ext uri="{FF2B5EF4-FFF2-40B4-BE49-F238E27FC236}">
                <a16:creationId xmlns:a16="http://schemas.microsoft.com/office/drawing/2014/main" id="{2EC883EF-59A0-74EF-E081-B973C7830F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92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44740" y="300873"/>
            <a:ext cx="12436739" cy="1200329"/>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2" name="Hình ảnh 1">
            <a:extLst>
              <a:ext uri="{FF2B5EF4-FFF2-40B4-BE49-F238E27FC236}">
                <a16:creationId xmlns:a16="http://schemas.microsoft.com/office/drawing/2014/main" id="{64B80096-CEEA-DEC3-C208-ED5024634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pic>
        <p:nvPicPr>
          <p:cNvPr id="3" name="5">
            <a:hlinkClick r:id="" action="ppaction://media"/>
            <a:extLst>
              <a:ext uri="{FF2B5EF4-FFF2-40B4-BE49-F238E27FC236}">
                <a16:creationId xmlns:a16="http://schemas.microsoft.com/office/drawing/2014/main" id="{9F503125-6973-BD45-49C4-803B844953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7713" y="1985127"/>
            <a:ext cx="11674548" cy="4572000"/>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21924" y="4602820"/>
            <a:ext cx="2518252" cy="1798203"/>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15044"/>
            <a:ext cx="3830502" cy="1615473"/>
          </a:xfrm>
          <a:prstGeom prst="rect">
            <a:avLst/>
          </a:prstGeom>
        </p:spPr>
      </p:pic>
      <p:pic>
        <p:nvPicPr>
          <p:cNvPr id="2" name="Hình ảnh 1">
            <a:extLst>
              <a:ext uri="{FF2B5EF4-FFF2-40B4-BE49-F238E27FC236}">
                <a16:creationId xmlns:a16="http://schemas.microsoft.com/office/drawing/2014/main" id="{F4BE2EE4-A13B-C340-00F4-D9E5F2CFF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913772257566">
            <a:hlinkClick r:id="" action="ppaction://media"/>
            <a:extLst>
              <a:ext uri="{FF2B5EF4-FFF2-40B4-BE49-F238E27FC236}">
                <a16:creationId xmlns:a16="http://schemas.microsoft.com/office/drawing/2014/main" id="{174251F0-3F96-1619-BE59-239B14D5B8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0782" y="194499"/>
            <a:ext cx="11554544" cy="6430889"/>
          </a:xfrm>
          <a:prstGeom prst="rect">
            <a:avLst/>
          </a:prstGeom>
        </p:spPr>
      </p:pic>
      <p:pic>
        <p:nvPicPr>
          <p:cNvPr id="3" name="Hình ảnh 2">
            <a:extLst>
              <a:ext uri="{FF2B5EF4-FFF2-40B4-BE49-F238E27FC236}">
                <a16:creationId xmlns:a16="http://schemas.microsoft.com/office/drawing/2014/main" id="{BEAE7E9B-B961-857C-AEFA-DDCFEA2F2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85487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460787" y="434220"/>
            <a:ext cx="11314117" cy="6496984"/>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68569" tIns="68569" rIns="68569" bIns="68569" anchor="ctr" anchorCtr="0">
              <a:noAutofit/>
            </a:bodyPr>
            <a:lstStyle/>
            <a:p>
              <a:pPr defTabSz="685773">
                <a:defRPr/>
              </a:pPr>
              <a:endParaRPr sz="1350">
                <a:solidFill>
                  <a:prstClr val="black"/>
                </a:solidFill>
                <a:latin typeface="Calibri"/>
              </a:endParaRPr>
            </a:p>
          </p:txBody>
        </p:sp>
      </p:grpSp>
      <p:pic>
        <p:nvPicPr>
          <p:cNvPr id="11" name="Picture 10">
            <a:extLst>
              <a:ext uri="{FF2B5EF4-FFF2-40B4-BE49-F238E27FC236}">
                <a16:creationId xmlns:a16="http://schemas.microsoft.com/office/drawing/2014/main" id="{FE6D2982-C5FE-B230-2BFF-47EA42C78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877" y="3170146"/>
            <a:ext cx="3370396" cy="3370396"/>
          </a:xfrm>
          <a:prstGeom prst="rect">
            <a:avLst/>
          </a:prstGeom>
        </p:spPr>
      </p:pic>
      <p:pic>
        <p:nvPicPr>
          <p:cNvPr id="3" name="图片 2" descr="E:\PPT\PPT\外\8月7号学校介绍PPT模板\图片1.png图片1"/>
          <p:cNvPicPr>
            <a:picLocks noChangeAspect="1"/>
          </p:cNvPicPr>
          <p:nvPr/>
        </p:nvPicPr>
        <p:blipFill rotWithShape="1">
          <a:blip r:embed="rId4"/>
          <a:srcRect/>
          <a:stretch>
            <a:fillRect/>
          </a:stretch>
        </p:blipFill>
        <p:spPr>
          <a:xfrm>
            <a:off x="4372359" y="1130282"/>
            <a:ext cx="4021431" cy="2338985"/>
          </a:xfrm>
          <a:prstGeom prst="rect">
            <a:avLst/>
          </a:prstGeom>
        </p:spPr>
      </p:pic>
      <p:sp>
        <p:nvSpPr>
          <p:cNvPr id="2" name="Rectangle 1">
            <a:extLst>
              <a:ext uri="{FF2B5EF4-FFF2-40B4-BE49-F238E27FC236}">
                <a16:creationId xmlns:a16="http://schemas.microsoft.com/office/drawing/2014/main" id="{4CA433D2-2E96-676D-5738-5E5CA4F26D8A}"/>
              </a:ext>
            </a:extLst>
          </p:cNvPr>
          <p:cNvSpPr/>
          <p:nvPr/>
        </p:nvSpPr>
        <p:spPr>
          <a:xfrm>
            <a:off x="4391198" y="1653956"/>
            <a:ext cx="3685397" cy="8481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n>
                  <a:solidFill>
                    <a:schemeClr val="tx1"/>
                  </a:solidFill>
                </a:ln>
                <a:solidFill>
                  <a:srgbClr val="7030A0"/>
                </a:solidFill>
                <a:latin typeface="SVN-Bango" panose="02000000000000000000" pitchFamily="50" charset="0"/>
              </a:rPr>
              <a:t>KHỞI ĐỘNG</a:t>
            </a:r>
          </a:p>
        </p:txBody>
      </p:sp>
      <p:pic>
        <p:nvPicPr>
          <p:cNvPr id="5" name="Hình ảnh 4">
            <a:extLst>
              <a:ext uri="{FF2B5EF4-FFF2-40B4-BE49-F238E27FC236}">
                <a16:creationId xmlns:a16="http://schemas.microsoft.com/office/drawing/2014/main" id="{0F6EE12A-3921-6142-6399-2FD7BDD2D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7195266" y="555171"/>
            <a:ext cx="4466577" cy="5779821"/>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3">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0634" y="253760"/>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5234341"/>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3328" y="1005204"/>
            <a:ext cx="4052417" cy="4052417"/>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3"/>
          <a:stretch>
            <a:fillRect/>
          </a:stretch>
        </p:blipFill>
        <p:spPr>
          <a:xfrm>
            <a:off x="-1175471" y="945091"/>
            <a:ext cx="10212871" cy="951654"/>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4"/>
          <a:stretch>
            <a:fillRect/>
          </a:stretch>
        </p:blipFill>
        <p:spPr>
          <a:xfrm>
            <a:off x="559766" y="2321163"/>
            <a:ext cx="7096359" cy="2377646"/>
          </a:xfrm>
          <a:prstGeom prst="rect">
            <a:avLst/>
          </a:prstGeom>
        </p:spPr>
      </p:pic>
      <p:pic>
        <p:nvPicPr>
          <p:cNvPr id="2" name="Hình ảnh 1">
            <a:extLst>
              <a:ext uri="{FF2B5EF4-FFF2-40B4-BE49-F238E27FC236}">
                <a16:creationId xmlns:a16="http://schemas.microsoft.com/office/drawing/2014/main" id="{350733F1-034A-1EF0-1E5A-D89283D5F3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52222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264888" y="352926"/>
            <a:ext cx="7114480" cy="3170099"/>
          </a:xfrm>
          <a:prstGeom prst="rect">
            <a:avLst/>
          </a:prstGeom>
          <a:noFill/>
        </p:spPr>
        <p:txBody>
          <a:bodyPr wrap="square" rtlCol="0">
            <a:spAutoFit/>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7200" b="1"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Tiểu</a:t>
            </a:r>
            <a:r>
              <a:rPr kumimoji="0" lang="en-US" sz="7200" b="1"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7200" b="1"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phẩm</a:t>
            </a:r>
            <a:r>
              <a:rPr kumimoji="0" lang="en-US" sz="7200" b="1"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p>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Nỗi</a:t>
            </a:r>
            <a:r>
              <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buồn</a:t>
            </a:r>
            <a:r>
              <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của</a:t>
            </a:r>
            <a:r>
              <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quần</a:t>
            </a:r>
            <a:r>
              <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áo</a:t>
            </a:r>
            <a:r>
              <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3200" b="1" i="0" u="none" strike="noStrike" kern="1200" cap="none" spc="300" normalizeH="0" baseline="0" noProof="0" dirty="0" err="1">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rPr>
              <a:t>cũ</a:t>
            </a:r>
            <a:endPar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lang="en-US" sz="3200" b="1" spc="300" dirty="0">
              <a:solidFill>
                <a:srgbClr val="002060"/>
              </a:solidFill>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a:p>
            <a:pPr marR="0" lvl="0" algn="ctr" defTabSz="914400" rtl="0" eaLnBrk="1" fontAlgn="auto" latinLnBrk="0" hangingPunct="1">
              <a:lnSpc>
                <a:spcPct val="100000"/>
              </a:lnSpc>
              <a:spcBef>
                <a:spcPts val="0"/>
              </a:spcBef>
              <a:spcAft>
                <a:spcPts val="0"/>
              </a:spcAft>
              <a:buClrTx/>
              <a:buSzTx/>
              <a:tabLst/>
              <a:defRPr/>
            </a:pPr>
            <a:endParaRPr kumimoji="0" lang="en-US" sz="3200" b="1" i="0" u="none" strike="noStrike" kern="1200" cap="none" spc="30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3"/>
          <a:stretch>
            <a:fillRect/>
          </a:stretch>
        </p:blipFill>
        <p:spPr>
          <a:xfrm>
            <a:off x="6529294" y="1180571"/>
            <a:ext cx="5397818" cy="5245961"/>
          </a:xfrm>
          <a:prstGeom prst="rect">
            <a:avLst/>
          </a:prstGeom>
        </p:spPr>
      </p:pic>
      <p:pic>
        <p:nvPicPr>
          <p:cNvPr id="2" name="Hình ảnh 1">
            <a:extLst>
              <a:ext uri="{FF2B5EF4-FFF2-40B4-BE49-F238E27FC236}">
                <a16:creationId xmlns:a16="http://schemas.microsoft.com/office/drawing/2014/main" id="{E3394356-C336-B590-C070-61D95A807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119632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flipH="1">
            <a:off x="3320716" y="705853"/>
            <a:ext cx="4424374" cy="1035968"/>
            <a:chOff x="1735450" y="2765042"/>
            <a:chExt cx="3390876" cy="1035968"/>
          </a:xfrm>
          <a:solidFill>
            <a:srgbClr val="F0F9E0"/>
          </a:solidFill>
        </p:grpSpPr>
        <p:sp>
          <p:nvSpPr>
            <p:cNvPr id="8" name="Rounded Rectangular Callout 7"/>
            <p:cNvSpPr/>
            <p:nvPr/>
          </p:nvSpPr>
          <p:spPr>
            <a:xfrm>
              <a:off x="1831709" y="2765042"/>
              <a:ext cx="3294617" cy="1035968"/>
            </a:xfrm>
            <a:prstGeom prst="wedgeRoundRectCallout">
              <a:avLst>
                <a:gd name="adj1" fmla="val -37107"/>
                <a:gd name="adj2" fmla="val 121922"/>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9" name="TextBox 8"/>
            <p:cNvSpPr txBox="1"/>
            <p:nvPr/>
          </p:nvSpPr>
          <p:spPr>
            <a:xfrm>
              <a:off x="1735450" y="2805972"/>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Phân</a:t>
              </a:r>
              <a:r>
                <a:rPr kumimoji="0" lang="en-US" sz="28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vai</a:t>
              </a:r>
              <a:r>
                <a:rPr kumimoji="0" lang="en-US" sz="28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Chiếc</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áo</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Chiếc</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Quần</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Đôi</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Tất</a:t>
              </a:r>
              <a:r>
                <a:rPr kumimoji="0" 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312366"/>
            <a:ext cx="5954358" cy="4419600"/>
          </a:xfrm>
          <a:prstGeom prst="rect">
            <a:avLst/>
          </a:prstGeom>
          <a:ln>
            <a:noFill/>
          </a:ln>
          <a:effectLst>
            <a:softEdge rad="112500"/>
          </a:effectLst>
        </p:spPr>
      </p:pic>
      <p:pic>
        <p:nvPicPr>
          <p:cNvPr id="10" name="Hình ảnh 9">
            <a:extLst>
              <a:ext uri="{FF2B5EF4-FFF2-40B4-BE49-F238E27FC236}">
                <a16:creationId xmlns:a16="http://schemas.microsoft.com/office/drawing/2014/main" id="{8125A5B5-AF49-5D46-5003-ACADF512C5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pic>
        <p:nvPicPr>
          <p:cNvPr id="3" name="3 Minute Timer with Music for Kids! Countdown Videos HD!">
            <a:hlinkClick r:id="" action="ppaction://media"/>
            <a:extLst>
              <a:ext uri="{FF2B5EF4-FFF2-40B4-BE49-F238E27FC236}">
                <a16:creationId xmlns:a16="http://schemas.microsoft.com/office/drawing/2014/main" id="{07FA639B-6122-E88C-5ADE-CBF17D9254BC}"/>
              </a:ext>
            </a:extLst>
          </p:cNvPr>
          <p:cNvPicPr>
            <a:picLocks noChangeAspect="1"/>
          </p:cNvPicPr>
          <p:nvPr>
            <a:videoFile r:link="rId1"/>
            <p:extLst>
              <p:ext uri="{DAA4B4D4-6D71-4841-9C94-3DE7FCFB9230}">
                <p14:media xmlns:p14="http://schemas.microsoft.com/office/powerpoint/2010/main" r:embed="rId2">
                  <p14:trim st="59959.8383"/>
                </p14:media>
              </p:ext>
            </p:extLst>
          </p:nvPr>
        </p:nvPicPr>
        <p:blipFill>
          <a:blip r:embed="rId9"/>
          <a:stretch>
            <a:fillRect/>
          </a:stretch>
        </p:blipFill>
        <p:spPr>
          <a:xfrm>
            <a:off x="8374067" y="746783"/>
            <a:ext cx="3075710" cy="1730087"/>
          </a:xfrm>
          <a:prstGeom prst="rect">
            <a:avLst/>
          </a:prstGeom>
          <a:ln>
            <a:noFill/>
          </a:ln>
          <a:effectLst>
            <a:softEdge rad="112500"/>
          </a:effectLst>
        </p:spPr>
      </p:pic>
      <p:pic>
        <p:nvPicPr>
          <p:cNvPr id="4" name="2">
            <a:hlinkClick r:id="" action="ppaction://media"/>
            <a:extLst>
              <a:ext uri="{FF2B5EF4-FFF2-40B4-BE49-F238E27FC236}">
                <a16:creationId xmlns:a16="http://schemas.microsoft.com/office/drawing/2014/main" id="{8B2D99ED-CF04-4756-EB2E-578F23C9FEB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8115" r="26743"/>
          <a:stretch/>
        </p:blipFill>
        <p:spPr>
          <a:xfrm>
            <a:off x="0" y="2236166"/>
            <a:ext cx="4691921" cy="4572000"/>
          </a:xfrm>
          <a:prstGeom prst="ellipse">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1062"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63E062-48E3-E61B-797B-D62E69D0F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0D54245-5166-7BAA-C0B3-D078E21AF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8600" cy="705853"/>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1843</Words>
  <Application>Microsoft Office PowerPoint</Application>
  <PresentationFormat>Màn hình rộng</PresentationFormat>
  <Paragraphs>123</Paragraphs>
  <Slides>27</Slides>
  <Notes>27</Notes>
  <HiddenSlides>0</HiddenSlides>
  <MMClips>8</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27</vt:i4>
      </vt:variant>
    </vt:vector>
  </HeadingPairs>
  <TitlesOfParts>
    <vt:vector size="41" baseType="lpstr">
      <vt:lpstr>等线</vt:lpstr>
      <vt:lpstr>#9Slide05 SVNClementine</vt:lpstr>
      <vt:lpstr>Arial</vt:lpstr>
      <vt:lpstr>Calibri</vt:lpstr>
      <vt:lpstr>Coiny</vt:lpstr>
      <vt:lpstr>Georgia</vt:lpstr>
      <vt:lpstr>SF Pro</vt:lpstr>
      <vt:lpstr>SVN-A Love Of Thunder</vt:lpstr>
      <vt:lpstr>SVN-Bango</vt:lpstr>
      <vt:lpstr>Symbol</vt:lpstr>
      <vt:lpstr>Times New Roman</vt:lpstr>
      <vt:lpstr>Wingdings</vt:lpstr>
      <vt:lpstr>Office 主题​​</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2022-07-19T06:40:44Z</dcterms:created>
  <dcterms:modified xsi:type="dcterms:W3CDTF">2024-10-15T16:31:46Z</dcterms:modified>
</cp:coreProperties>
</file>