
<file path=[Content_Types].xml><?xml version="1.0" encoding="utf-8"?>
<Types xmlns="http://schemas.openxmlformats.org/package/2006/content-types">
  <Default Extension="fntdata" ContentType="application/x-fontdata"/>
  <Default Extension="jfif" ContentType="image/jpeg"/>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3"/>
  </p:notesMasterIdLst>
  <p:sldIdLst>
    <p:sldId id="558" r:id="rId2"/>
    <p:sldId id="566" r:id="rId3"/>
    <p:sldId id="565" r:id="rId4"/>
    <p:sldId id="568" r:id="rId5"/>
    <p:sldId id="576" r:id="rId6"/>
    <p:sldId id="577" r:id="rId7"/>
    <p:sldId id="578" r:id="rId8"/>
    <p:sldId id="579" r:id="rId9"/>
    <p:sldId id="602" r:id="rId10"/>
    <p:sldId id="580" r:id="rId11"/>
    <p:sldId id="589" r:id="rId12"/>
    <p:sldId id="590" r:id="rId13"/>
    <p:sldId id="592" r:id="rId14"/>
    <p:sldId id="593" r:id="rId15"/>
    <p:sldId id="594" r:id="rId16"/>
    <p:sldId id="591" r:id="rId17"/>
    <p:sldId id="595" r:id="rId18"/>
    <p:sldId id="596" r:id="rId19"/>
    <p:sldId id="597" r:id="rId20"/>
    <p:sldId id="598" r:id="rId21"/>
    <p:sldId id="601" r:id="rId22"/>
  </p:sldIdLst>
  <p:sldSz cx="12192000" cy="6858000"/>
  <p:notesSz cx="6858000" cy="9144000"/>
  <p:embeddedFontLst>
    <p:embeddedFont>
      <p:font typeface="等线" panose="02010600030101010101" pitchFamily="2" charset="-122"/>
      <p:regular r:id="rId24"/>
    </p:embeddedFont>
    <p:embeddedFont>
      <p:font typeface="iCiel Cadena" panose="02000503000000020004" charset="0"/>
      <p:bold r:id="rId25"/>
    </p:embeddedFont>
    <p:embeddedFont>
      <p:font typeface="UTM Avo" panose="02040603050506020204" pitchFamily="18" charset="0"/>
      <p:regular r:id="rId26"/>
      <p:bold r:id="rId27"/>
      <p:italic r:id="rId28"/>
      <p:boldItalic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2055" autoAdjust="0"/>
  </p:normalViewPr>
  <p:slideViewPr>
    <p:cSldViewPr>
      <p:cViewPr varScale="1">
        <p:scale>
          <a:sx n="64" d="100"/>
          <a:sy n="64" d="100"/>
        </p:scale>
        <p:origin x="93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59266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202203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43610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10/30/2024</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6.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5.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87" t="38245" r="10249" b="39323"/>
          <a:stretch/>
        </p:blipFill>
        <p:spPr bwMode="auto">
          <a:xfrm>
            <a:off x="304800" y="2797668"/>
            <a:ext cx="11201400" cy="200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709" t="50000" r="21253" b="44554"/>
          <a:stretch/>
        </p:blipFill>
        <p:spPr bwMode="auto">
          <a:xfrm>
            <a:off x="1143000" y="4720711"/>
            <a:ext cx="10591800" cy="68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400" y="5410200"/>
            <a:ext cx="3657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itchFamily="18" charset="0"/>
                <a:cs typeface="Times New Roman" pitchFamily="18" charset="0"/>
              </a:rPr>
              <a:t>Hôm</a:t>
            </a:r>
            <a:r>
              <a:rPr lang="en-US" sz="2500" b="1" dirty="0">
                <a:latin typeface="Times New Roman" pitchFamily="18" charset="0"/>
                <a:cs typeface="Times New Roman" pitchFamily="18" charset="0"/>
              </a:rPr>
              <a:t> nay </a:t>
            </a:r>
            <a:r>
              <a:rPr lang="en-US" sz="2500" b="1" dirty="0" err="1">
                <a:latin typeface="Times New Roman" pitchFamily="18" charset="0"/>
                <a:cs typeface="Times New Roman" pitchFamily="18" charset="0"/>
              </a:rPr>
              <a:t>có</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tiết</a:t>
            </a:r>
            <a:r>
              <a:rPr lang="en-US" sz="2500" b="1" dirty="0">
                <a:latin typeface="Times New Roman" pitchFamily="18" charset="0"/>
                <a:cs typeface="Times New Roman" pitchFamily="18" charset="0"/>
              </a:rPr>
              <a:t> </a:t>
            </a:r>
          </a:p>
          <a:p>
            <a:pPr algn="ctr"/>
            <a:r>
              <a:rPr lang="en-US" sz="2500" b="1" dirty="0" err="1">
                <a:latin typeface="Times New Roman" pitchFamily="18" charset="0"/>
                <a:cs typeface="Times New Roman" pitchFamily="18" charset="0"/>
              </a:rPr>
              <a:t>Giáo</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dục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thể</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chất</a:t>
            </a:r>
            <a:endParaRPr lang="en-US" sz="2500" b="1" dirty="0">
              <a:latin typeface="Times New Roman" pitchFamily="18" charset="0"/>
              <a:cs typeface="Times New Roman" pitchFamily="18" charset="0"/>
            </a:endParaRPr>
          </a:p>
        </p:txBody>
      </p:sp>
      <p:sp>
        <p:nvSpPr>
          <p:cNvPr id="10" name="Rectangle 9"/>
          <p:cNvSpPr/>
          <p:nvPr/>
        </p:nvSpPr>
        <p:spPr>
          <a:xfrm>
            <a:off x="5105400" y="5418384"/>
            <a:ext cx="640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itchFamily="18" charset="0"/>
                <a:cs typeface="Times New Roman" pitchFamily="18" charset="0"/>
              </a:rPr>
              <a:t>Đi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học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bằng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đôi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giày</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thể</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thao</a:t>
            </a:r>
            <a:endParaRPr lang="en-US" sz="2500" b="1" dirty="0">
              <a:latin typeface="Times New Roman" pitchFamily="18" charset="0"/>
              <a:cs typeface="Times New Roman" pitchFamily="18" charset="0"/>
            </a:endParaRPr>
          </a:p>
        </p:txBody>
      </p:sp>
    </p:spTree>
    <p:extLst>
      <p:ext uri="{BB962C8B-B14F-4D97-AF65-F5344CB8AC3E}">
        <p14:creationId xmlns:p14="http://schemas.microsoft.com/office/powerpoint/2010/main" val="109428966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51" t="21825" r="11860" b="34165"/>
          <a:stretch/>
        </p:blipFill>
        <p:spPr bwMode="auto">
          <a:xfrm>
            <a:off x="1219200" y="3028950"/>
            <a:ext cx="95821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14431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05000" y="1287893"/>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graphicFrame>
        <p:nvGraphicFramePr>
          <p:cNvPr id="2" name="Table 1"/>
          <p:cNvGraphicFramePr>
            <a:graphicFrameLocks noGrp="1"/>
          </p:cNvGraphicFramePr>
          <p:nvPr>
            <p:extLst>
              <p:ext uri="{D42A27DB-BD31-4B8C-83A1-F6EECF244321}">
                <p14:modId xmlns:p14="http://schemas.microsoft.com/office/powerpoint/2010/main" val="3611708457"/>
              </p:ext>
            </p:extLst>
          </p:nvPr>
        </p:nvGraphicFramePr>
        <p:xfrm>
          <a:off x="1437024" y="3391836"/>
          <a:ext cx="9267152" cy="2179447"/>
        </p:xfrm>
        <a:graphic>
          <a:graphicData uri="http://schemas.openxmlformats.org/drawingml/2006/table">
            <a:tbl>
              <a:tblPr firstRow="1" bandRow="1">
                <a:tableStyleId>{21E4AEA4-8DFA-4A89-87EB-49C32662AFE0}</a:tableStyleId>
              </a:tblPr>
              <a:tblGrid>
                <a:gridCol w="6259176">
                  <a:extLst>
                    <a:ext uri="{9D8B030D-6E8A-4147-A177-3AD203B41FA5}">
                      <a16:colId xmlns:a16="http://schemas.microsoft.com/office/drawing/2014/main" val="20000"/>
                    </a:ext>
                  </a:extLst>
                </a:gridCol>
                <a:gridCol w="3007976">
                  <a:extLst>
                    <a:ext uri="{9D8B030D-6E8A-4147-A177-3AD203B41FA5}">
                      <a16:colId xmlns:a16="http://schemas.microsoft.com/office/drawing/2014/main" val="20001"/>
                    </a:ext>
                  </a:extLst>
                </a:gridCol>
              </a:tblGrid>
              <a:tr h="142240">
                <a:tc>
                  <a:txBody>
                    <a:bodyPr/>
                    <a:lstStyle/>
                    <a:p>
                      <a:pPr algn="ctr">
                        <a:lnSpc>
                          <a:spcPct val="150000"/>
                        </a:lnSpc>
                      </a:pPr>
                      <a:r>
                        <a:rPr lang="en-US" sz="2500" dirty="0" err="1">
                          <a:latin typeface="Times New Roman" pitchFamily="18" charset="0"/>
                          <a:cs typeface="Times New Roman" pitchFamily="18" charset="0"/>
                        </a:rPr>
                        <a:t>Thông</a:t>
                      </a:r>
                      <a:r>
                        <a:rPr lang="en-US" sz="2500" baseline="0" dirty="0">
                          <a:latin typeface="Times New Roman" pitchFamily="18" charset="0"/>
                          <a:cs typeface="Times New Roman" pitchFamily="18" charset="0"/>
                        </a:rPr>
                        <a:t> tin</a:t>
                      </a:r>
                      <a:endParaRPr lang="en-US" sz="2500" b="1" dirty="0">
                        <a:latin typeface="Times New Roman" pitchFamily="18" charset="0"/>
                        <a:cs typeface="Times New Roman" pitchFamily="18" charset="0"/>
                      </a:endParaRPr>
                    </a:p>
                  </a:txBody>
                  <a:tcPr/>
                </a:tc>
                <a:tc>
                  <a:txBody>
                    <a:bodyPr/>
                    <a:lstStyle/>
                    <a:p>
                      <a:pPr algn="ctr">
                        <a:lnSpc>
                          <a:spcPct val="150000"/>
                        </a:lnSpc>
                      </a:pPr>
                      <a:r>
                        <a:rPr lang="en-US" sz="2500" dirty="0" err="1">
                          <a:latin typeface="Times New Roman" pitchFamily="18" charset="0"/>
                          <a:cs typeface="Times New Roman" pitchFamily="18" charset="0"/>
                        </a:rPr>
                        <a:t>Quyết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định</a:t>
                      </a:r>
                      <a:endParaRPr lang="en-US" sz="2500" b="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584960">
                <a:tc>
                  <a:txBody>
                    <a:bodyPr/>
                    <a:lstStyle/>
                    <a:p>
                      <a:pPr>
                        <a:lnSpc>
                          <a:spcPct val="150000"/>
                        </a:lnSpc>
                      </a:pPr>
                      <a:r>
                        <a:rPr lang="en-US" sz="2500" b="1" kern="1200" dirty="0" err="1">
                          <a:solidFill>
                            <a:schemeClr val="accent1">
                              <a:lumMod val="50000"/>
                            </a:schemeClr>
                          </a:solidFill>
                          <a:effectLst/>
                          <a:latin typeface="Times New Roman" pitchFamily="18" charset="0"/>
                          <a:cs typeface="Times New Roman" pitchFamily="18" charset="0"/>
                        </a:rPr>
                        <a:t>Mẹ</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nhắc</a:t>
                      </a:r>
                      <a:r>
                        <a:rPr lang="en-US" sz="2500" b="1" kern="1200" dirty="0">
                          <a:solidFill>
                            <a:schemeClr val="accent1">
                              <a:lumMod val="50000"/>
                            </a:schemeClr>
                          </a:solidFill>
                          <a:effectLst/>
                          <a:latin typeface="Times New Roman" pitchFamily="18" charset="0"/>
                          <a:cs typeface="Times New Roman" pitchFamily="18" charset="0"/>
                        </a:rPr>
                        <a:t> Minh "</a:t>
                      </a:r>
                      <a:r>
                        <a:rPr lang="en-US" sz="2500" b="1" kern="1200" dirty="0" err="1">
                          <a:solidFill>
                            <a:schemeClr val="accent1">
                              <a:lumMod val="50000"/>
                            </a:schemeClr>
                          </a:solidFill>
                          <a:effectLst/>
                          <a:latin typeface="Times New Roman" pitchFamily="18" charset="0"/>
                          <a:cs typeface="Times New Roman" pitchFamily="18" charset="0"/>
                        </a:rPr>
                        <a:t>Hãy</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ngủ</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đi</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một</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lát</a:t>
                      </a:r>
                      <a:r>
                        <a:rPr lang="en-US" sz="2500" b="1" kern="1200" dirty="0">
                          <a:solidFill>
                            <a:schemeClr val="accent1">
                              <a:lumMod val="50000"/>
                            </a:schemeClr>
                          </a:solidFill>
                          <a:effectLst/>
                          <a:latin typeface="Times New Roman" pitchFamily="18" charset="0"/>
                          <a:cs typeface="Times New Roman" pitchFamily="18" charset="0"/>
                        </a:rPr>
                        <a:t>, con </a:t>
                      </a:r>
                      <a:r>
                        <a:rPr lang="en-US" sz="2500" b="1" kern="1200" dirty="0" err="1">
                          <a:solidFill>
                            <a:schemeClr val="accent1">
                              <a:lumMod val="50000"/>
                            </a:schemeClr>
                          </a:solidFill>
                          <a:effectLst/>
                          <a:latin typeface="Times New Roman" pitchFamily="18" charset="0"/>
                          <a:cs typeface="Times New Roman" pitchFamily="18" charset="0"/>
                        </a:rPr>
                        <a:t>sẽ</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thấy</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khoẻ</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khoắn</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cả</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buổi</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chiều</a:t>
                      </a:r>
                      <a:r>
                        <a:rPr lang="en-US" sz="2500" b="1" kern="1200" dirty="0">
                          <a:solidFill>
                            <a:schemeClr val="accent1">
                              <a:lumMod val="50000"/>
                            </a:schemeClr>
                          </a:solidFill>
                          <a:effectLst/>
                          <a:latin typeface="Times New Roman" pitchFamily="18" charset="0"/>
                          <a:cs typeface="Times New Roman" pitchFamily="18" charset="0"/>
                        </a:rPr>
                        <a:t>." </a:t>
                      </a:r>
                      <a:endParaRPr lang="en-US" sz="2500" b="1" dirty="0">
                        <a:solidFill>
                          <a:schemeClr val="accent1">
                            <a:lumMod val="50000"/>
                          </a:schemeClr>
                        </a:solidFill>
                        <a:latin typeface="Times New Roman" pitchFamily="18" charset="0"/>
                        <a:cs typeface="Times New Roman" pitchFamily="18" charset="0"/>
                      </a:endParaRPr>
                    </a:p>
                  </a:txBody>
                  <a:tcPr/>
                </a:tc>
                <a:tc>
                  <a:txBody>
                    <a:bodyPr/>
                    <a:lstStyle/>
                    <a:p>
                      <a:pPr>
                        <a:lnSpc>
                          <a:spcPct val="150000"/>
                        </a:lnSpc>
                      </a:pPr>
                      <a:r>
                        <a:rPr lang="en-US" sz="2500" b="1" kern="1200" dirty="0" err="1">
                          <a:solidFill>
                            <a:schemeClr val="accent1">
                              <a:lumMod val="50000"/>
                            </a:schemeClr>
                          </a:solidFill>
                          <a:effectLst/>
                          <a:latin typeface="Times New Roman" pitchFamily="18" charset="0"/>
                          <a:cs typeface="Times New Roman" pitchFamily="18" charset="0"/>
                        </a:rPr>
                        <a:t>Đi</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ngủ</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trưa</a:t>
                      </a:r>
                      <a:endParaRPr lang="en-US" sz="2500" b="1" dirty="0">
                        <a:solidFill>
                          <a:schemeClr val="accent1">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27844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2" name="Cloud 1"/>
          <p:cNvSpPr/>
          <p:nvPr/>
        </p:nvSpPr>
        <p:spPr>
          <a:xfrm>
            <a:off x="228600" y="3297054"/>
            <a:ext cx="11277600" cy="2646546"/>
          </a:xfrm>
          <a:prstGeom prst="cloud">
            <a:avLst/>
          </a:prstGeom>
          <a:solidFill>
            <a:srgbClr val="FBAB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lnSpc>
                <a:spcPct val="150000"/>
              </a:lnSpc>
            </a:pPr>
            <a:r>
              <a:rPr lang="vi-VN" sz="2800" b="1" dirty="0">
                <a:solidFill>
                  <a:schemeClr val="accent1">
                    <a:lumMod val="50000"/>
                  </a:schemeClr>
                </a:solidFill>
                <a:latin typeface="+mj-lt"/>
                <a:cs typeface="Times New Roman" panose="02020603050405020304" pitchFamily="18" charset="0"/>
              </a:rPr>
              <a:t>Em hãy nêu một ví dụ về quyết định của mình. Thông tin nào giúp</a:t>
            </a:r>
            <a:r>
              <a:rPr lang="en-US" sz="2800" b="1" dirty="0">
                <a:solidFill>
                  <a:schemeClr val="accent1">
                    <a:lumMod val="50000"/>
                  </a:schemeClr>
                </a:solidFill>
                <a:latin typeface="+mj-lt"/>
                <a:cs typeface="Times New Roman" panose="02020603050405020304" pitchFamily="18" charset="0"/>
              </a:rPr>
              <a:t> </a:t>
            </a:r>
            <a:r>
              <a:rPr lang="vi-VN" sz="2800" b="1" dirty="0">
                <a:solidFill>
                  <a:schemeClr val="accent1">
                    <a:lumMod val="50000"/>
                  </a:schemeClr>
                </a:solidFill>
                <a:latin typeface="+mj-lt"/>
                <a:cs typeface="Times New Roman" panose="02020603050405020304" pitchFamily="18" charset="0"/>
              </a:rPr>
              <a:t>em </a:t>
            </a:r>
            <a:r>
              <a:rPr lang="en-US" sz="2800" b="1" dirty="0" err="1">
                <a:solidFill>
                  <a:schemeClr val="accent1">
                    <a:lumMod val="50000"/>
                  </a:schemeClr>
                </a:solidFill>
                <a:latin typeface="+mj-lt"/>
                <a:cs typeface="Times New Roman" panose="02020603050405020304" pitchFamily="18" charset="0"/>
              </a:rPr>
              <a:t>có</a:t>
            </a:r>
            <a:r>
              <a:rPr lang="vi-VN" sz="2800" b="1" dirty="0">
                <a:solidFill>
                  <a:schemeClr val="accent1">
                    <a:lumMod val="50000"/>
                  </a:schemeClr>
                </a:solidFill>
                <a:latin typeface="+mj-lt"/>
                <a:cs typeface="Times New Roman" panose="02020603050405020304" pitchFamily="18" charset="0"/>
              </a:rPr>
              <a:t> quyết định đó?</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6720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41" t="26243" r="10689" b="8854"/>
          <a:stretch/>
        </p:blipFill>
        <p:spPr bwMode="auto">
          <a:xfrm>
            <a:off x="1981200" y="2254362"/>
            <a:ext cx="8039100" cy="441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07163"/>
      </p:ext>
    </p:extLst>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16" t="30729" r="7759" b="40365"/>
          <a:stretch/>
        </p:blipFill>
        <p:spPr bwMode="auto">
          <a:xfrm>
            <a:off x="1365250" y="2609850"/>
            <a:ext cx="9163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377" t="56510" r="7686" b="16146"/>
          <a:stretch/>
        </p:blipFill>
        <p:spPr bwMode="auto">
          <a:xfrm>
            <a:off x="1524000" y="4705350"/>
            <a:ext cx="9099551"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52227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arn(inVertical)">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p>
        </p:txBody>
      </p:sp>
      <p:grpSp>
        <p:nvGrpSpPr>
          <p:cNvPr id="8" name="Group 7">
            <a:extLst>
              <a:ext uri="{FF2B5EF4-FFF2-40B4-BE49-F238E27FC236}">
                <a16:creationId xmlns:a16="http://schemas.microsoft.com/office/drawing/2014/main" id="{7A31E0DF-2414-4386-B6B2-2C2F1986EEAE}"/>
              </a:ext>
            </a:extLst>
          </p:cNvPr>
          <p:cNvGrpSpPr/>
          <p:nvPr/>
        </p:nvGrpSpPr>
        <p:grpSpPr>
          <a:xfrm>
            <a:off x="1715490" y="3445280"/>
            <a:ext cx="8812810" cy="1951609"/>
            <a:chOff x="1329714" y="458216"/>
            <a:chExt cx="8812810" cy="1951609"/>
          </a:xfrm>
        </p:grpSpPr>
        <p:grpSp>
          <p:nvGrpSpPr>
            <p:cNvPr id="10" name="Group 9">
              <a:extLst>
                <a:ext uri="{FF2B5EF4-FFF2-40B4-BE49-F238E27FC236}">
                  <a16:creationId xmlns:a16="http://schemas.microsoft.com/office/drawing/2014/main" id="{A2B0C841-1C9C-4F24-A6AF-4308784DDFCB}"/>
                </a:ext>
              </a:extLst>
            </p:cNvPr>
            <p:cNvGrpSpPr/>
            <p:nvPr/>
          </p:nvGrpSpPr>
          <p:grpSpPr>
            <a:xfrm>
              <a:off x="1329714" y="458216"/>
              <a:ext cx="8812810" cy="1951609"/>
              <a:chOff x="1329714" y="458216"/>
              <a:chExt cx="8812810" cy="1951609"/>
            </a:xfrm>
          </p:grpSpPr>
          <p:grpSp>
            <p:nvGrpSpPr>
              <p:cNvPr id="12" name="Group 11">
                <a:extLst>
                  <a:ext uri="{FF2B5EF4-FFF2-40B4-BE49-F238E27FC236}">
                    <a16:creationId xmlns:a16="http://schemas.microsoft.com/office/drawing/2014/main" id="{C00732DE-295F-4BDA-9B5E-C3993D38C42E}"/>
                  </a:ext>
                </a:extLst>
              </p:cNvPr>
              <p:cNvGrpSpPr/>
              <p:nvPr/>
            </p:nvGrpSpPr>
            <p:grpSpPr>
              <a:xfrm>
                <a:off x="1925021" y="911578"/>
                <a:ext cx="8217503" cy="1498247"/>
                <a:chOff x="2572721" y="934090"/>
                <a:chExt cx="7392824" cy="2210326"/>
              </a:xfrm>
            </p:grpSpPr>
            <p:sp>
              <p:nvSpPr>
                <p:cNvPr id="14" name="Rectangle: Rounded Corners 13">
                  <a:extLst>
                    <a:ext uri="{FF2B5EF4-FFF2-40B4-BE49-F238E27FC236}">
                      <a16:creationId xmlns:a16="http://schemas.microsoft.com/office/drawing/2014/main" id="{9851D3E9-C415-42B8-9917-5CD79C52561C}"/>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4509FB5-EBB3-41FB-9083-F59742CC1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1" name="Rectangle 10">
              <a:extLst>
                <a:ext uri="{FF2B5EF4-FFF2-40B4-BE49-F238E27FC236}">
                  <a16:creationId xmlns:a16="http://schemas.microsoft.com/office/drawing/2014/main" id="{C7B97D61-2F74-4522-A021-CE215EC84AB0}"/>
                </a:ext>
              </a:extLst>
            </p:cNvPr>
            <p:cNvSpPr/>
            <p:nvPr/>
          </p:nvSpPr>
          <p:spPr>
            <a:xfrm>
              <a:off x="2281570" y="1048154"/>
              <a:ext cx="7408253" cy="1121846"/>
            </a:xfrm>
            <a:prstGeom prst="rect">
              <a:avLst/>
            </a:prstGeom>
          </p:spPr>
          <p:txBody>
            <a:bodyPr wrap="square">
              <a:spAutoFit/>
            </a:bodyPr>
            <a:lstStyle/>
            <a:p>
              <a:pPr algn="ctr" defTabSz="342900">
                <a:lnSpc>
                  <a:spcPct val="150000"/>
                </a:lnSpc>
              </a:pPr>
              <a:r>
                <a:rPr lang="vi-VN" sz="2400" b="1" dirty="0">
                  <a:solidFill>
                    <a:srgbClr val="F03C69"/>
                  </a:solidFill>
                  <a:latin typeface="UTM Avo" panose="02040603050506020204" pitchFamily="18" charset="0"/>
                  <a:cs typeface="Times New Roman" panose="02020603050405020304" pitchFamily="18" charset="0"/>
                </a:rPr>
                <a:t>Ba dạng thông tin thường gặp là </a:t>
              </a:r>
              <a:endParaRPr lang="en-US" sz="2400" b="1" dirty="0">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dirty="0">
                  <a:solidFill>
                    <a:srgbClr val="F03C69"/>
                  </a:solidFill>
                  <a:latin typeface="UTM Avo" panose="02040603050506020204" pitchFamily="18" charset="0"/>
                  <a:cs typeface="Times New Roman" panose="02020603050405020304" pitchFamily="18" charset="0"/>
                </a:rPr>
                <a:t>dạng chữ, dạng hình ảnh và dạng âm thanh.</a:t>
              </a:r>
            </a:p>
          </p:txBody>
        </p:sp>
      </p:gr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396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7" name="Picture 16" descr="Text&#10;&#10;Description automatically generated">
            <a:extLst>
              <a:ext uri="{FF2B5EF4-FFF2-40B4-BE49-F238E27FC236}">
                <a16:creationId xmlns:a16="http://schemas.microsoft.com/office/drawing/2014/main" id="{59FBB092-2AA3-4067-AC6E-92E617E0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80" y="3673700"/>
            <a:ext cx="3489016" cy="1431700"/>
          </a:xfrm>
          <a:prstGeom prst="rect">
            <a:avLst/>
          </a:prstGeom>
        </p:spPr>
      </p:pic>
      <p:sp>
        <p:nvSpPr>
          <p:cNvPr id="18" name="Rectangle 17">
            <a:extLst>
              <a:ext uri="{FF2B5EF4-FFF2-40B4-BE49-F238E27FC236}">
                <a16:creationId xmlns:a16="http://schemas.microsoft.com/office/drawing/2014/main" id="{3922DAE0-5437-4176-8EEE-A3523E844A19}"/>
              </a:ext>
            </a:extLst>
          </p:cNvPr>
          <p:cNvSpPr/>
          <p:nvPr/>
        </p:nvSpPr>
        <p:spPr>
          <a:xfrm>
            <a:off x="4514931" y="2859907"/>
            <a:ext cx="7310526" cy="567848"/>
          </a:xfrm>
          <a:prstGeom prst="rect">
            <a:avLst/>
          </a:prstGeom>
        </p:spPr>
        <p:txBody>
          <a:bodyPr wrap="square">
            <a:spAutoFit/>
          </a:bodyPr>
          <a:lstStyle/>
          <a:p>
            <a:pPr defTabSz="342900">
              <a:lnSpc>
                <a:spcPct val="150000"/>
              </a:lnSpc>
            </a:pPr>
            <a:r>
              <a:rPr lang="pt-BR" sz="2400" dirty="0">
                <a:latin typeface="UTM Avo" panose="02040603050506020204" pitchFamily="18" charset="0"/>
                <a:cs typeface="Times New Roman" panose="02020603050405020304" pitchFamily="18" charset="0"/>
              </a:rPr>
              <a:t>a) </a:t>
            </a:r>
            <a:r>
              <a:rPr lang="vi-VN" sz="2400" dirty="0">
                <a:latin typeface="UTM Avo" panose="02040603050506020204" pitchFamily="18" charset="0"/>
                <a:cs typeface="Times New Roman" panose="02020603050405020304" pitchFamily="18" charset="0"/>
              </a:rPr>
              <a:t>Thông tin em nhận được từ tấm biển là gì?</a:t>
            </a:r>
            <a:endParaRPr lang="pt-BR" sz="2400" dirty="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590011D-2F8D-441E-A867-EBA0463A34F9}"/>
              </a:ext>
            </a:extLst>
          </p:cNvPr>
          <p:cNvSpPr/>
          <p:nvPr/>
        </p:nvSpPr>
        <p:spPr>
          <a:xfrm>
            <a:off x="4514931" y="4549601"/>
            <a:ext cx="7310526" cy="567848"/>
          </a:xfrm>
          <a:prstGeom prst="rect">
            <a:avLst/>
          </a:prstGeom>
        </p:spPr>
        <p:txBody>
          <a:bodyPr wrap="square">
            <a:spAutoFit/>
          </a:bodyPr>
          <a:lstStyle/>
          <a:p>
            <a:pPr defTabSz="342900">
              <a:lnSpc>
                <a:spcPct val="150000"/>
              </a:lnSpc>
            </a:pPr>
            <a:r>
              <a:rPr lang="en-US" sz="2400" dirty="0">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đó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thuộc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dạng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nào</a:t>
            </a:r>
            <a:r>
              <a:rPr lang="en-US" sz="2400" dirty="0">
                <a:latin typeface="UTM Avo" panose="020406030505060202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257F4C1F-C4A9-4FE2-B5D0-4C7C30340F1E}"/>
              </a:ext>
            </a:extLst>
          </p:cNvPr>
          <p:cNvSpPr/>
          <p:nvPr/>
        </p:nvSpPr>
        <p:spPr>
          <a:xfrm>
            <a:off x="5486399" y="3427755"/>
            <a:ext cx="3917373" cy="1121846"/>
          </a:xfrm>
          <a:prstGeom prst="rect">
            <a:avLst/>
          </a:prstGeom>
        </p:spPr>
        <p:txBody>
          <a:bodyPr wrap="square">
            <a:spAutoFit/>
          </a:bodyPr>
          <a:lstStyle/>
          <a:p>
            <a:pPr defTabSz="342900">
              <a:lnSpc>
                <a:spcPct val="150000"/>
              </a:lnSpc>
            </a:pPr>
            <a:r>
              <a:rPr lang="vi-VN" sz="2400" dirty="0">
                <a:latin typeface="UTM Avo" panose="02040603050506020204" pitchFamily="18" charset="0"/>
                <a:cs typeface="Times New Roman" panose="02020603050405020304" pitchFamily="18" charset="0"/>
                <a:sym typeface="Wingdings" panose="05000000000000000000" pitchFamily="2" charset="2"/>
              </a:rPr>
              <a:t> </a:t>
            </a:r>
            <a:r>
              <a:rPr lang="en-US" sz="2400" dirty="0">
                <a:latin typeface="UTM Avo" panose="020406030505060202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UTM Avo" panose="02040603050506020204" pitchFamily="18" charset="0"/>
                <a:cs typeface="Times New Roman" panose="02020603050405020304" pitchFamily="18" charset="0"/>
              </a:rPr>
              <a:t>Muốn</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biết</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phải</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hỏi</a:t>
            </a:r>
            <a:endParaRPr lang="en-US" sz="2400" dirty="0">
              <a:solidFill>
                <a:srgbClr val="0000FF"/>
              </a:solidFill>
              <a:latin typeface="UTM Avo" panose="02040603050506020204" pitchFamily="18" charset="0"/>
              <a:cs typeface="Times New Roman" panose="02020603050405020304" pitchFamily="18" charset="0"/>
            </a:endParaRPr>
          </a:p>
          <a:p>
            <a:pPr defTabSz="342900">
              <a:lnSpc>
                <a:spcPct val="150000"/>
              </a:lnSpc>
            </a:pP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Muốn</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giỏi</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phải</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học</a:t>
            </a:r>
            <a:endParaRPr lang="pt-BR" sz="2400" dirty="0">
              <a:solidFill>
                <a:srgbClr val="0000FF"/>
              </a:solidFill>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0B8766F1-BC49-4097-9DF7-7558DE71B3DE}"/>
              </a:ext>
            </a:extLst>
          </p:cNvPr>
          <p:cNvSpPr/>
          <p:nvPr/>
        </p:nvSpPr>
        <p:spPr>
          <a:xfrm>
            <a:off x="5486399" y="5138817"/>
            <a:ext cx="3589930" cy="57618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sym typeface="Wingdings" panose="05000000000000000000" pitchFamily="2" charset="2"/>
              </a:rPr>
              <a:t></a:t>
            </a:r>
            <a:r>
              <a:rPr lang="en-US" sz="2400">
                <a:latin typeface="UTM Avo" panose="02040603050506020204" pitchFamily="18" charset="0"/>
                <a:cs typeface="Times New Roman" panose="02020603050405020304" pitchFamily="18" charset="0"/>
                <a:sym typeface="Wingdings" panose="05000000000000000000" pitchFamily="2" charset="2"/>
              </a:rPr>
              <a:t> </a:t>
            </a:r>
            <a:r>
              <a:rPr lang="en-US" sz="2400">
                <a:solidFill>
                  <a:srgbClr val="0000FF"/>
                </a:solidFill>
                <a:latin typeface="UTM Avo" panose="02040603050506020204" pitchFamily="18" charset="0"/>
                <a:cs typeface="Times New Roman" panose="02020603050405020304" pitchFamily="18" charset="0"/>
              </a:rPr>
              <a:t>dạng chữ</a:t>
            </a:r>
            <a:endParaRPr lang="vi-VN" sz="24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1" t="30628" r="9077" b="46354"/>
          <a:stretch/>
        </p:blipFill>
        <p:spPr bwMode="auto">
          <a:xfrm>
            <a:off x="1390650" y="2735818"/>
            <a:ext cx="9124950" cy="168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3391836"/>
            <a:ext cx="2314626" cy="369332"/>
          </a:xfrm>
          <a:prstGeom prst="rect">
            <a:avLst/>
          </a:prstGeom>
          <a:noFill/>
        </p:spPr>
        <p:txBody>
          <a:bodyPr wrap="square" rtlCol="0">
            <a:spAutoFit/>
          </a:bodyPr>
          <a:lstStyle/>
          <a:p>
            <a:endParaRPr lang="en-US" dirty="0"/>
          </a:p>
        </p:txBody>
      </p:sp>
      <p:sp>
        <p:nvSpPr>
          <p:cNvPr id="3" name="Rectangle 2"/>
          <p:cNvSpPr/>
          <p:nvPr/>
        </p:nvSpPr>
        <p:spPr>
          <a:xfrm>
            <a:off x="1466850" y="3391836"/>
            <a:ext cx="1733550" cy="11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692" t="54541" r="6809" b="28125"/>
          <a:stretch/>
        </p:blipFill>
        <p:spPr bwMode="auto">
          <a:xfrm>
            <a:off x="1171574" y="4980368"/>
            <a:ext cx="9563101" cy="126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2782092" y="2767616"/>
            <a:ext cx="2943226" cy="71316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itchFamily="18" charset="0"/>
                <a:cs typeface="Times New Roman" pitchFamily="18" charset="0"/>
              </a:rPr>
              <a:t>Tên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loại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rác</a:t>
            </a:r>
            <a:endParaRPr lang="en-US" sz="2200" b="1" dirty="0">
              <a:latin typeface="Times New Roman" pitchFamily="18" charset="0"/>
              <a:cs typeface="Times New Roman" pitchFamily="18" charset="0"/>
            </a:endParaRPr>
          </a:p>
        </p:txBody>
      </p:sp>
      <p:sp>
        <p:nvSpPr>
          <p:cNvPr id="21" name="Rounded Rectangle 20"/>
          <p:cNvSpPr/>
          <p:nvPr/>
        </p:nvSpPr>
        <p:spPr>
          <a:xfrm>
            <a:off x="6209505" y="2754868"/>
            <a:ext cx="2943226" cy="7131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C00000"/>
                </a:solidFill>
                <a:latin typeface="Times New Roman" pitchFamily="18" charset="0"/>
                <a:cs typeface="Times New Roman" pitchFamily="18" charset="0"/>
              </a:rPr>
              <a:t>Dạng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chữ</a:t>
            </a:r>
            <a:endParaRPr lang="en-US" sz="2200" b="1" dirty="0">
              <a:solidFill>
                <a:srgbClr val="C00000"/>
              </a:solidFill>
              <a:latin typeface="Times New Roman" pitchFamily="18" charset="0"/>
              <a:cs typeface="Times New Roman" pitchFamily="18" charset="0"/>
            </a:endParaRPr>
          </a:p>
        </p:txBody>
      </p:sp>
      <p:sp>
        <p:nvSpPr>
          <p:cNvPr id="22" name="Rounded Rectangle 21"/>
          <p:cNvSpPr/>
          <p:nvPr/>
        </p:nvSpPr>
        <p:spPr>
          <a:xfrm>
            <a:off x="2753518" y="3782632"/>
            <a:ext cx="2943226" cy="71316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itchFamily="18" charset="0"/>
                <a:cs typeface="Times New Roman" pitchFamily="18" charset="0"/>
              </a:rPr>
              <a:t>Màu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biểu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tượng</a:t>
            </a:r>
            <a:r>
              <a:rPr lang="en-US" sz="2200" b="1" dirty="0">
                <a:latin typeface="Times New Roman" pitchFamily="18" charset="0"/>
                <a:cs typeface="Times New Roman" pitchFamily="18" charset="0"/>
              </a:rPr>
              <a:t> </a:t>
            </a:r>
          </a:p>
          <a:p>
            <a:pPr algn="ct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thùng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rác</a:t>
            </a:r>
            <a:endParaRPr lang="en-US" sz="2200" b="1" dirty="0">
              <a:latin typeface="Times New Roman" pitchFamily="18" charset="0"/>
              <a:cs typeface="Times New Roman" pitchFamily="18" charset="0"/>
            </a:endParaRPr>
          </a:p>
        </p:txBody>
      </p:sp>
      <p:sp>
        <p:nvSpPr>
          <p:cNvPr id="23" name="Rounded Rectangle 22"/>
          <p:cNvSpPr/>
          <p:nvPr/>
        </p:nvSpPr>
        <p:spPr>
          <a:xfrm>
            <a:off x="6180931" y="3769884"/>
            <a:ext cx="2943226" cy="7131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C00000"/>
                </a:solidFill>
                <a:latin typeface="Times New Roman" pitchFamily="18" charset="0"/>
                <a:cs typeface="Times New Roman" pitchFamily="18" charset="0"/>
              </a:rPr>
              <a:t>Dạng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hình</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ảnh</a:t>
            </a:r>
            <a:endParaRPr lang="en-US" sz="2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194"/>
                                        </p:tgtEl>
                                      </p:cBhvr>
                                    </p:animEffect>
                                    <p:set>
                                      <p:cBhvr>
                                        <p:cTn id="22" dur="1" fill="hold">
                                          <p:stCondLst>
                                            <p:cond delay="499"/>
                                          </p:stCondLst>
                                        </p:cTn>
                                        <p:tgtEl>
                                          <p:spTgt spid="8194"/>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p>
        </p:txBody>
      </p:sp>
      <p:sp>
        <p:nvSpPr>
          <p:cNvPr id="14" name="Rectangle: Rounded Corners 13">
            <a:extLst>
              <a:ext uri="{FF2B5EF4-FFF2-40B4-BE49-F238E27FC236}">
                <a16:creationId xmlns:a16="http://schemas.microsoft.com/office/drawing/2014/main" id="{9851D3E9-C415-42B8-9917-5CD79C52561C}"/>
              </a:ext>
            </a:extLst>
          </p:cNvPr>
          <p:cNvSpPr/>
          <p:nvPr/>
        </p:nvSpPr>
        <p:spPr>
          <a:xfrm>
            <a:off x="304800" y="4191000"/>
            <a:ext cx="11582399" cy="2222450"/>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a:solidFill>
                  <a:srgbClr val="C00000"/>
                </a:solidFill>
                <a:latin typeface="Times New Roman" pitchFamily="18" charset="0"/>
                <a:cs typeface="Times New Roman" pitchFamily="18" charset="0"/>
              </a:rPr>
              <a:t>•	Ngày mai, ngoài giờ học, em định sưu tầm thông tin và hình ảnh để chuẩn bị cho giờ học môn tự nhiên xã hội.</a:t>
            </a:r>
          </a:p>
          <a:p>
            <a:pPr algn="just"/>
            <a:r>
              <a:rPr lang="vi-VN" sz="2500" b="1" dirty="0">
                <a:solidFill>
                  <a:srgbClr val="C00000"/>
                </a:solidFill>
                <a:latin typeface="Times New Roman" pitchFamily="18" charset="0"/>
                <a:cs typeface="Times New Roman" pitchFamily="18" charset="0"/>
              </a:rPr>
              <a:t>•	Việc em định làm: đến thư viện tìm đọc sách báo và tra cứu trên máy tính.</a:t>
            </a:r>
          </a:p>
          <a:p>
            <a:pPr algn="just"/>
            <a:r>
              <a:rPr lang="vi-VN" sz="2500" b="1" dirty="0">
                <a:solidFill>
                  <a:srgbClr val="C00000"/>
                </a:solidFill>
                <a:latin typeface="Times New Roman" pitchFamily="18" charset="0"/>
                <a:cs typeface="Times New Roman" pitchFamily="18" charset="0"/>
              </a:rPr>
              <a:t>•	Thông tin đã giúp em đưa ra quyết định đó: cô giáo gợi ý em đến thư viện để tìm hiểu.</a:t>
            </a:r>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304800" y="2971800"/>
            <a:ext cx="11582399" cy="914400"/>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just"/>
            <a:r>
              <a:rPr lang="en-US" sz="2500" b="1" dirty="0">
                <a:solidFill>
                  <a:srgbClr val="7030A0"/>
                </a:solidFill>
                <a:latin typeface="Times New Roman" pitchFamily="18" charset="0"/>
                <a:cs typeface="Times New Roman" pitchFamily="18" charset="0"/>
              </a:rPr>
              <a:t>1. </a:t>
            </a:r>
            <a:r>
              <a:rPr lang="vi-VN" sz="2500" b="1" dirty="0">
                <a:solidFill>
                  <a:srgbClr val="7030A0"/>
                </a:solidFill>
                <a:latin typeface="Times New Roman" pitchFamily="18" charset="0"/>
                <a:cs typeface="Times New Roman" pitchFamily="18" charset="0"/>
              </a:rPr>
              <a:t>Ngày mai, ngoài giờ đi học, em dự kiến làm việc gì? Hãy mô tả việc em định làm và cho biết thông tin nào giúp em đưa ra quyết định đó. </a:t>
            </a:r>
          </a:p>
          <a:p>
            <a:pPr algn="just"/>
            <a:endParaRPr lang="en-US" sz="2500" dirty="0"/>
          </a:p>
        </p:txBody>
      </p:sp>
      <p:sp>
        <p:nvSpPr>
          <p:cNvPr id="11" name="Rectangle 10">
            <a:extLst>
              <a:ext uri="{FF2B5EF4-FFF2-40B4-BE49-F238E27FC236}">
                <a16:creationId xmlns:a16="http://schemas.microsoft.com/office/drawing/2014/main" id="{C7B97D61-2F74-4522-A021-CE215EC84AB0}"/>
              </a:ext>
            </a:extLst>
          </p:cNvPr>
          <p:cNvSpPr/>
          <p:nvPr/>
        </p:nvSpPr>
        <p:spPr>
          <a:xfrm>
            <a:off x="2432173" y="2667000"/>
            <a:ext cx="8221154" cy="579966"/>
          </a:xfrm>
          <a:prstGeom prst="rect">
            <a:avLst/>
          </a:prstGeom>
        </p:spPr>
        <p:txBody>
          <a:bodyPr wrap="square">
            <a:spAutoFit/>
          </a:bodyPr>
          <a:lstStyle/>
          <a:p>
            <a:pPr algn="just" defTabSz="342900">
              <a:lnSpc>
                <a:spcPct val="150000"/>
              </a:lnSpc>
            </a:pPr>
            <a:endParaRPr lang="vi-VN" sz="2400" b="1" dirty="0">
              <a:solidFill>
                <a:srgbClr val="7030A0"/>
              </a:solidFill>
              <a:latin typeface="Times New Roman" pitchFamily="18" charset="0"/>
              <a:cs typeface="Times New Roman" pitchFamily="18" charset="0"/>
            </a:endParaRPr>
          </a:p>
        </p:txBody>
      </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287108" y="4360515"/>
            <a:ext cx="84570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Thông</a:t>
            </a:r>
            <a:r>
              <a:rPr lang="en-US" altLang="en-US" sz="4000" b="1" dirty="0">
                <a:solidFill>
                  <a:srgbClr val="00B050"/>
                </a:solidFill>
                <a:latin typeface="Times New Roman" panose="02020603050405020304" pitchFamily="18" charset="0"/>
                <a:cs typeface="Times New Roman" panose="02020603050405020304" pitchFamily="18" charset="0"/>
              </a:rPr>
              <a:t> tin </a:t>
            </a:r>
            <a:r>
              <a:rPr lang="en-US" altLang="en-US" sz="4000" b="1" dirty="0" err="1">
                <a:solidFill>
                  <a:srgbClr val="00B050"/>
                </a:solidFill>
                <a:latin typeface="Times New Roman" panose="02020603050405020304" pitchFamily="18" charset="0"/>
                <a:cs typeface="Times New Roman" panose="02020603050405020304" pitchFamily="18" charset="0"/>
              </a:rPr>
              <a:t>và</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quyết</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định</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grpSp>
        <p:nvGrpSpPr>
          <p:cNvPr id="8" name="Group 7">
            <a:extLst>
              <a:ext uri="{FF2B5EF4-FFF2-40B4-BE49-F238E27FC236}">
                <a16:creationId xmlns:a16="http://schemas.microsoft.com/office/drawing/2014/main" id="{7A31E0DF-2414-4386-B6B2-2C2F1986EEAE}"/>
              </a:ext>
            </a:extLst>
          </p:cNvPr>
          <p:cNvGrpSpPr/>
          <p:nvPr/>
        </p:nvGrpSpPr>
        <p:grpSpPr>
          <a:xfrm>
            <a:off x="1715490" y="3445280"/>
            <a:ext cx="8812810" cy="1951609"/>
            <a:chOff x="1329714" y="458216"/>
            <a:chExt cx="8812810" cy="1951609"/>
          </a:xfrm>
        </p:grpSpPr>
        <p:grpSp>
          <p:nvGrpSpPr>
            <p:cNvPr id="10" name="Group 9">
              <a:extLst>
                <a:ext uri="{FF2B5EF4-FFF2-40B4-BE49-F238E27FC236}">
                  <a16:creationId xmlns:a16="http://schemas.microsoft.com/office/drawing/2014/main" id="{A2B0C841-1C9C-4F24-A6AF-4308784DDFCB}"/>
                </a:ext>
              </a:extLst>
            </p:cNvPr>
            <p:cNvGrpSpPr/>
            <p:nvPr/>
          </p:nvGrpSpPr>
          <p:grpSpPr>
            <a:xfrm>
              <a:off x="1329714" y="458216"/>
              <a:ext cx="8812810" cy="1951609"/>
              <a:chOff x="1329714" y="458216"/>
              <a:chExt cx="8812810" cy="1951609"/>
            </a:xfrm>
          </p:grpSpPr>
          <p:grpSp>
            <p:nvGrpSpPr>
              <p:cNvPr id="12" name="Group 11">
                <a:extLst>
                  <a:ext uri="{FF2B5EF4-FFF2-40B4-BE49-F238E27FC236}">
                    <a16:creationId xmlns:a16="http://schemas.microsoft.com/office/drawing/2014/main" id="{C00732DE-295F-4BDA-9B5E-C3993D38C42E}"/>
                  </a:ext>
                </a:extLst>
              </p:cNvPr>
              <p:cNvGrpSpPr/>
              <p:nvPr/>
            </p:nvGrpSpPr>
            <p:grpSpPr>
              <a:xfrm>
                <a:off x="1925021" y="911578"/>
                <a:ext cx="8217503" cy="1498247"/>
                <a:chOff x="2572721" y="934090"/>
                <a:chExt cx="7392824" cy="2210326"/>
              </a:xfrm>
            </p:grpSpPr>
            <p:sp>
              <p:nvSpPr>
                <p:cNvPr id="14" name="Rectangle: Rounded Corners 13">
                  <a:extLst>
                    <a:ext uri="{FF2B5EF4-FFF2-40B4-BE49-F238E27FC236}">
                      <a16:creationId xmlns:a16="http://schemas.microsoft.com/office/drawing/2014/main" id="{9851D3E9-C415-42B8-9917-5CD79C52561C}"/>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4509FB5-EBB3-41FB-9083-F59742CC1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1" name="Rectangle 10">
              <a:extLst>
                <a:ext uri="{FF2B5EF4-FFF2-40B4-BE49-F238E27FC236}">
                  <a16:creationId xmlns:a16="http://schemas.microsoft.com/office/drawing/2014/main" id="{C7B97D61-2F74-4522-A021-CE215EC84AB0}"/>
                </a:ext>
              </a:extLst>
            </p:cNvPr>
            <p:cNvSpPr/>
            <p:nvPr/>
          </p:nvSpPr>
          <p:spPr>
            <a:xfrm>
              <a:off x="2281570" y="899136"/>
              <a:ext cx="7408253" cy="1394356"/>
            </a:xfrm>
            <a:prstGeom prst="rect">
              <a:avLst/>
            </a:prstGeom>
          </p:spPr>
          <p:txBody>
            <a:bodyPr wrap="square">
              <a:spAutoFit/>
            </a:bodyPr>
            <a:lstStyle/>
            <a:p>
              <a:pPr algn="just" defTabSz="342900">
                <a:lnSpc>
                  <a:spcPct val="150000"/>
                </a:lnSpc>
              </a:pPr>
              <a:r>
                <a:rPr lang="en-US" sz="3000" b="1" dirty="0">
                  <a:solidFill>
                    <a:schemeClr val="accent1">
                      <a:lumMod val="50000"/>
                    </a:schemeClr>
                  </a:solidFill>
                  <a:latin typeface="UTM Avo" panose="02040603050506020204" pitchFamily="18" charset="0"/>
                  <a:cs typeface="Times New Roman" panose="02020603050405020304" pitchFamily="18" charset="0"/>
                </a:rPr>
                <a:t>2. </a:t>
              </a:r>
              <a:r>
                <a:rPr lang="vi-VN" sz="3000" b="1" dirty="0">
                  <a:solidFill>
                    <a:schemeClr val="accent1">
                      <a:lumMod val="50000"/>
                    </a:schemeClr>
                  </a:solidFill>
                  <a:latin typeface="UTM Avo" panose="02040603050506020204" pitchFamily="18" charset="0"/>
                  <a:cs typeface="Times New Roman" panose="02020603050405020304" pitchFamily="18" charset="0"/>
                </a:rPr>
                <a:t>Em hãy lấy ví dụ về việc thông tin thay đổi dẫn đến quyết định thay đổi.</a:t>
              </a:r>
            </a:p>
          </p:txBody>
        </p:sp>
      </p:gr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1549863622"/>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và</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quyết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định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dirty="0">
                  <a:latin typeface="Times New Roman" panose="02020603050405020304" pitchFamily="18" charset="0"/>
                  <a:cs typeface="Times New Roman" panose="02020603050405020304" pitchFamily="18" charset="0"/>
                </a:rPr>
                <a:t>Sau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4000" b="1" dirty="0">
                  <a:latin typeface="+mj-lt"/>
                  <a:cs typeface="Arial" pitchFamily="34" charset="0"/>
                </a:rPr>
                <a:t>:</a:t>
              </a:r>
            </a:p>
            <a:p>
              <a:pPr eaLnBrk="1" hangingPunct="1">
                <a:defRPr/>
              </a:pP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p>
            <a:p>
              <a:pPr eaLnBrk="1" hangingPunct="1">
                <a:defRPr/>
              </a:pP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endParaRPr lang="en-US" sz="2800" b="1" dirty="0">
                <a:latin typeface="Times New Roman" panose="02020603050405020304" pitchFamily="18" charset="0"/>
                <a:cs typeface="Times New Roman" panose="02020603050405020304" pitchFamily="18" charset="0"/>
              </a:endParaRPr>
            </a:p>
            <a:p>
              <a:pPr eaLnBrk="1" hangingPunct="1">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Nhận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cs typeface="Times New Roman" panose="02020603050405020304" pitchFamily="18" charset="0"/>
                </a:rPr>
                <a:t> tin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quyết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ví</a:t>
              </a:r>
              <a:endParaRPr lang="en-US" sz="2800" b="1"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dụ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cs typeface="Times New Roman" panose="02020603050405020304" pitchFamily="18" charset="0"/>
                </a:rPr>
                <a:t> tin </a:t>
              </a:r>
            </a:p>
            <a:p>
              <a:pPr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thường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gặp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ảnh</a:t>
              </a: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8" name="Picture 7"/>
          <p:cNvPicPr/>
          <p:nvPr/>
        </p:nvPicPr>
        <p:blipFill rotWithShape="1">
          <a:blip r:embed="rId3">
            <a:extLst>
              <a:ext uri="{28A0092B-C50C-407E-A947-70E740481C1C}">
                <a14:useLocalDpi xmlns:a14="http://schemas.microsoft.com/office/drawing/2010/main" val="0"/>
              </a:ext>
            </a:extLst>
          </a:blip>
          <a:srcRect l="54149"/>
          <a:stretch/>
        </p:blipFill>
        <p:spPr bwMode="auto">
          <a:xfrm>
            <a:off x="304800" y="2816718"/>
            <a:ext cx="4800600" cy="3581400"/>
          </a:xfrm>
          <a:prstGeom prst="rect">
            <a:avLst/>
          </a:prstGeom>
          <a:noFill/>
          <a:ln>
            <a:noFill/>
          </a:ln>
        </p:spPr>
      </p:pic>
      <p:sp>
        <p:nvSpPr>
          <p:cNvPr id="3" name="Cloud 2"/>
          <p:cNvSpPr/>
          <p:nvPr/>
        </p:nvSpPr>
        <p:spPr>
          <a:xfrm>
            <a:off x="6858000" y="2612127"/>
            <a:ext cx="4572000" cy="1559418"/>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1">
                    <a:lumMod val="50000"/>
                  </a:schemeClr>
                </a:solidFill>
                <a:latin typeface="Times New Roman" pitchFamily="18" charset="0"/>
                <a:cs typeface="Times New Roman" pitchFamily="18" charset="0"/>
              </a:rPr>
              <a:t>Tiếng</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chuông</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cho</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bạn</a:t>
            </a:r>
            <a:r>
              <a:rPr lang="en-US" sz="2200" b="1" dirty="0">
                <a:solidFill>
                  <a:schemeClr val="accent1">
                    <a:lumMod val="50000"/>
                  </a:schemeClr>
                </a:solidFill>
                <a:latin typeface="Times New Roman" pitchFamily="18" charset="0"/>
                <a:cs typeface="Times New Roman" pitchFamily="18" charset="0"/>
              </a:rPr>
              <a:t> Minh </a:t>
            </a:r>
            <a:r>
              <a:rPr lang="en-US" sz="2200" b="1" dirty="0" err="1">
                <a:solidFill>
                  <a:schemeClr val="accent1">
                    <a:lumMod val="50000"/>
                  </a:schemeClr>
                </a:solidFill>
                <a:latin typeface="Times New Roman" pitchFamily="18" charset="0"/>
                <a:cs typeface="Times New Roman" pitchFamily="18" charset="0"/>
              </a:rPr>
              <a:t>biết</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điều</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gì</a:t>
            </a:r>
            <a:r>
              <a:rPr lang="en-US" sz="2200" b="1" dirty="0">
                <a:solidFill>
                  <a:schemeClr val="accent1">
                    <a:lumMod val="50000"/>
                  </a:schemeClr>
                </a:solidFill>
                <a:latin typeface="Times New Roman" pitchFamily="18" charset="0"/>
                <a:cs typeface="Times New Roman" pitchFamily="18" charset="0"/>
              </a:rPr>
              <a:t>?</a:t>
            </a:r>
          </a:p>
        </p:txBody>
      </p:sp>
      <p:sp>
        <p:nvSpPr>
          <p:cNvPr id="10" name="Rounded Rectangle 9"/>
          <p:cNvSpPr/>
          <p:nvPr/>
        </p:nvSpPr>
        <p:spPr>
          <a:xfrm>
            <a:off x="6515100" y="4876800"/>
            <a:ext cx="5143500" cy="15213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itchFamily="18" charset="0"/>
                <a:cs typeface="Times New Roman" pitchFamily="18" charset="0"/>
              </a:rPr>
              <a:t>Tiếng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chuông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cho</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bạn</a:t>
            </a:r>
            <a:r>
              <a:rPr lang="en-US" sz="2500" b="1" dirty="0">
                <a:latin typeface="Times New Roman" pitchFamily="18" charset="0"/>
                <a:cs typeface="Times New Roman" pitchFamily="18" charset="0"/>
              </a:rPr>
              <a:t> Minh </a:t>
            </a:r>
            <a:r>
              <a:rPr lang="en-US" sz="2500" b="1" dirty="0" err="1">
                <a:latin typeface="Times New Roman" pitchFamily="18" charset="0"/>
                <a:cs typeface="Times New Roman" pitchFamily="18" charset="0"/>
              </a:rPr>
              <a:t>biết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sắp</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đến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giờ</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học</a:t>
            </a:r>
            <a:r>
              <a:rPr lang="en-US" sz="2500" b="1" dirty="0">
                <a:latin typeface="Times New Roman" pitchFamily="18" charset="0"/>
                <a:cs typeface="Times New Roman" pitchFamily="18" charset="0"/>
              </a:rPr>
              <a:t>.</a:t>
            </a:r>
          </a:p>
        </p:txBody>
      </p:sp>
      <p:sp>
        <p:nvSpPr>
          <p:cNvPr id="11" name="Cloud 10"/>
          <p:cNvSpPr/>
          <p:nvPr/>
        </p:nvSpPr>
        <p:spPr>
          <a:xfrm>
            <a:off x="6858000" y="2612127"/>
            <a:ext cx="4572000" cy="155941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200" b="1" dirty="0">
                <a:solidFill>
                  <a:schemeClr val="accent1">
                    <a:lumMod val="50000"/>
                  </a:schemeClr>
                </a:solidFill>
                <a:latin typeface="Times New Roman" pitchFamily="18" charset="0"/>
                <a:cs typeface="Times New Roman" pitchFamily="18" charset="0"/>
              </a:rPr>
              <a:t>Từ những điều đó, bạn Minh đã ra những quyết định gì?</a:t>
            </a:r>
            <a:endParaRPr lang="en-US" sz="2200" b="1" dirty="0">
              <a:solidFill>
                <a:schemeClr val="accent1">
                  <a:lumMod val="50000"/>
                </a:schemeClr>
              </a:solidFill>
              <a:latin typeface="Times New Roman" pitchFamily="18" charset="0"/>
              <a:cs typeface="Times New Roman" pitchFamily="18" charset="0"/>
            </a:endParaRPr>
          </a:p>
        </p:txBody>
      </p:sp>
      <p:sp>
        <p:nvSpPr>
          <p:cNvPr id="12" name="Rounded Rectangle 11"/>
          <p:cNvSpPr/>
          <p:nvPr/>
        </p:nvSpPr>
        <p:spPr>
          <a:xfrm>
            <a:off x="6515100" y="4876800"/>
            <a:ext cx="5143500" cy="15213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accent4">
                    <a:lumMod val="40000"/>
                    <a:lumOff val="60000"/>
                  </a:schemeClr>
                </a:solidFill>
                <a:latin typeface="Times New Roman" pitchFamily="18" charset="0"/>
                <a:cs typeface="Times New Roman" pitchFamily="18" charset="0"/>
              </a:rPr>
              <a:t>T</a:t>
            </a:r>
            <a:r>
              <a:rPr lang="vi-VN" sz="2500" b="1" dirty="0">
                <a:solidFill>
                  <a:schemeClr val="accent4">
                    <a:lumMod val="40000"/>
                    <a:lumOff val="60000"/>
                  </a:schemeClr>
                </a:solidFill>
                <a:latin typeface="Times New Roman" pitchFamily="18" charset="0"/>
                <a:cs typeface="Times New Roman" pitchFamily="18" charset="0"/>
              </a:rPr>
              <a:t>hức dậy, rời khỏi giường, vệ sinh cá nhân và đi học.</a:t>
            </a:r>
            <a:endParaRPr lang="en-US" sz="2500" b="1" dirty="0">
              <a:solidFill>
                <a:schemeClr val="accent4">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0" name="Cloud 9"/>
          <p:cNvSpPr/>
          <p:nvPr/>
        </p:nvSpPr>
        <p:spPr>
          <a:xfrm>
            <a:off x="2667000" y="3200400"/>
            <a:ext cx="7010400" cy="2514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quyết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định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sống</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1915486748"/>
      </p:ext>
    </p:extLst>
  </p:cSld>
  <p:clrMapOvr>
    <a:masterClrMapping/>
  </p:clrMapOvr>
  <p:transition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709" t="50000" r="21253" b="35156"/>
          <a:stretch/>
        </p:blipFill>
        <p:spPr bwMode="auto">
          <a:xfrm>
            <a:off x="381000" y="4753911"/>
            <a:ext cx="11430000" cy="202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70DA43EF-4FDA-4CA6-88C0-2BCCF27C1E7C}"/>
              </a:ext>
            </a:extLst>
          </p:cNvPr>
          <p:cNvSpPr/>
          <p:nvPr/>
        </p:nvSpPr>
        <p:spPr>
          <a:xfrm>
            <a:off x="518345" y="2819400"/>
            <a:ext cx="10875909" cy="2062872"/>
          </a:xfrm>
          <a:prstGeom prst="rect">
            <a:avLst/>
          </a:prstGeom>
        </p:spPr>
        <p:txBody>
          <a:bodyPr wrap="square">
            <a:spAutoFit/>
          </a:bodyPr>
          <a:lstStyle/>
          <a:p>
            <a:pPr algn="just" defTabSz="342900">
              <a:lnSpc>
                <a:spcPct val="150000"/>
              </a:lnSpc>
            </a:pP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Mỗi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ra</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khỏi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nhà</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đều</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chọn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trang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phục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phù</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hợp</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đá</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bóng</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mặc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bộ</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quần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áo</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thể</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thao</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và</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không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bao</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giờ</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quên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đôi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giày</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yêu</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thích</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Nếu</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học</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mặc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đồng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phục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Dự</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định</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muốn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thực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hiện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ra</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khỏi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nhà</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là</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thông</a:t>
            </a:r>
            <a:r>
              <a:rPr lang="en-US" sz="2200" b="1" dirty="0">
                <a:solidFill>
                  <a:schemeClr val="accent1">
                    <a:lumMod val="75000"/>
                  </a:schemeClr>
                </a:solidFill>
                <a:latin typeface="UTM Avo" panose="02040603050506020204" pitchFamily="18" charset="0"/>
                <a:cs typeface="Times New Roman" panose="02020603050405020304" pitchFamily="18" charset="0"/>
              </a:rPr>
              <a:t> tin </a:t>
            </a:r>
            <a:r>
              <a:rPr lang="en-US" sz="2200" b="1" dirty="0" err="1">
                <a:solidFill>
                  <a:schemeClr val="accent1">
                    <a:lumMod val="75000"/>
                  </a:schemeClr>
                </a:solidFill>
                <a:latin typeface="UTM Avo" panose="02040603050506020204" pitchFamily="18" charset="0"/>
                <a:cs typeface="Times New Roman" panose="02020603050405020304" pitchFamily="18" charset="0"/>
              </a:rPr>
              <a:t>giúp</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quyết</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định</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chọn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trang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phục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phù</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hợp</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cụ</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thể</a:t>
            </a:r>
            <a:r>
              <a:rPr lang="en-US" sz="2200" b="1" dirty="0">
                <a:solidFill>
                  <a:schemeClr val="accent1">
                    <a:lumMod val="75000"/>
                  </a:schemeClr>
                </a:solidFill>
                <a:latin typeface="UTM Avo" panose="02040603050506020204" pitchFamily="18" charset="0"/>
                <a:cs typeface="Times New Roman" panose="02020603050405020304" pitchFamily="18" charset="0"/>
              </a:rPr>
              <a:t>:</a:t>
            </a:r>
            <a:endParaRPr lang="vi-VN" sz="2200" b="1" dirty="0">
              <a:solidFill>
                <a:schemeClr val="accent1">
                  <a:lumMod val="75000"/>
                </a:schemeClr>
              </a:solidFill>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891238-6435-48D1-B478-6DB71474D0F1}"/>
              </a:ext>
            </a:extLst>
          </p:cNvPr>
          <p:cNvPicPr>
            <a:picLocks noChangeAspect="1"/>
          </p:cNvPicPr>
          <p:nvPr/>
        </p:nvPicPr>
        <p:blipFill>
          <a:blip r:embed="rId5"/>
          <a:stretch>
            <a:fillRect/>
          </a:stretch>
        </p:blipFill>
        <p:spPr>
          <a:xfrm>
            <a:off x="228600" y="2797668"/>
            <a:ext cx="689218" cy="653278"/>
          </a:xfrm>
          <a:prstGeom prst="rect">
            <a:avLst/>
          </a:prstGeom>
        </p:spPr>
      </p:pic>
    </p:spTree>
    <p:extLst>
      <p:ext uri="{BB962C8B-B14F-4D97-AF65-F5344CB8AC3E}">
        <p14:creationId xmlns:p14="http://schemas.microsoft.com/office/powerpoint/2010/main" val="34739037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577" t="64323" r="23645" b="17838"/>
          <a:stretch/>
        </p:blipFill>
        <p:spPr bwMode="auto">
          <a:xfrm>
            <a:off x="-50800" y="3200400"/>
            <a:ext cx="118618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6463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754C6552-011D-4BE8-9892-05499F56D58F}"/>
              </a:ext>
            </a:extLst>
          </p:cNvPr>
          <p:cNvPicPr>
            <a:picLocks noChangeAspect="1"/>
          </p:cNvPicPr>
          <p:nvPr/>
        </p:nvPicPr>
        <p:blipFill>
          <a:blip r:embed="rId4"/>
          <a:stretch>
            <a:fillRect/>
          </a:stretch>
        </p:blipFill>
        <p:spPr>
          <a:xfrm>
            <a:off x="881062" y="2093303"/>
            <a:ext cx="10658475" cy="1419225"/>
          </a:xfrm>
          <a:prstGeom prst="rect">
            <a:avLst/>
          </a:prstGeom>
        </p:spPr>
      </p:pic>
      <p:pic>
        <p:nvPicPr>
          <p:cNvPr id="8" name="Picture 7">
            <a:extLst>
              <a:ext uri="{FF2B5EF4-FFF2-40B4-BE49-F238E27FC236}">
                <a16:creationId xmlns:a16="http://schemas.microsoft.com/office/drawing/2014/main" id="{5A68265D-7B2C-4DFF-8F15-2AD831F69414}"/>
              </a:ext>
            </a:extLst>
          </p:cNvPr>
          <p:cNvPicPr>
            <a:picLocks noChangeAspect="1"/>
          </p:cNvPicPr>
          <p:nvPr/>
        </p:nvPicPr>
        <p:blipFill>
          <a:blip r:embed="rId5"/>
          <a:stretch>
            <a:fillRect/>
          </a:stretch>
        </p:blipFill>
        <p:spPr>
          <a:xfrm>
            <a:off x="2759449" y="3565696"/>
            <a:ext cx="5724525" cy="923925"/>
          </a:xfrm>
          <a:prstGeom prst="rect">
            <a:avLst/>
          </a:prstGeom>
        </p:spPr>
      </p:pic>
      <p:pic>
        <p:nvPicPr>
          <p:cNvPr id="9" name="Picture 8">
            <a:extLst>
              <a:ext uri="{FF2B5EF4-FFF2-40B4-BE49-F238E27FC236}">
                <a16:creationId xmlns:a16="http://schemas.microsoft.com/office/drawing/2014/main" id="{116229DC-3793-4BBB-896A-E5681AE55A42}"/>
              </a:ext>
            </a:extLst>
          </p:cNvPr>
          <p:cNvPicPr>
            <a:picLocks noChangeAspect="1"/>
          </p:cNvPicPr>
          <p:nvPr/>
        </p:nvPicPr>
        <p:blipFill>
          <a:blip r:embed="rId6"/>
          <a:stretch>
            <a:fillRect/>
          </a:stretch>
        </p:blipFill>
        <p:spPr>
          <a:xfrm>
            <a:off x="494533" y="3494378"/>
            <a:ext cx="2333625" cy="581025"/>
          </a:xfrm>
          <a:prstGeom prst="rect">
            <a:avLst/>
          </a:prstGeom>
        </p:spPr>
      </p:pic>
      <p:pic>
        <p:nvPicPr>
          <p:cNvPr id="10" name="Picture 9">
            <a:extLst>
              <a:ext uri="{FF2B5EF4-FFF2-40B4-BE49-F238E27FC236}">
                <a16:creationId xmlns:a16="http://schemas.microsoft.com/office/drawing/2014/main" id="{6E93AA47-B9EF-490C-9299-9ACF12700F69}"/>
              </a:ext>
            </a:extLst>
          </p:cNvPr>
          <p:cNvPicPr>
            <a:picLocks noChangeAspect="1"/>
          </p:cNvPicPr>
          <p:nvPr/>
        </p:nvPicPr>
        <p:blipFill>
          <a:blip r:embed="rId7"/>
          <a:stretch>
            <a:fillRect/>
          </a:stretch>
        </p:blipFill>
        <p:spPr>
          <a:xfrm>
            <a:off x="469704" y="4071612"/>
            <a:ext cx="2314575" cy="542925"/>
          </a:xfrm>
          <a:prstGeom prst="rect">
            <a:avLst/>
          </a:prstGeom>
        </p:spPr>
      </p:pic>
      <p:pic>
        <p:nvPicPr>
          <p:cNvPr id="12" name="Picture 11">
            <a:extLst>
              <a:ext uri="{FF2B5EF4-FFF2-40B4-BE49-F238E27FC236}">
                <a16:creationId xmlns:a16="http://schemas.microsoft.com/office/drawing/2014/main" id="{24914451-3352-4E64-A536-11477444CDB1}"/>
              </a:ext>
            </a:extLst>
          </p:cNvPr>
          <p:cNvPicPr>
            <a:picLocks noChangeAspect="1"/>
          </p:cNvPicPr>
          <p:nvPr/>
        </p:nvPicPr>
        <p:blipFill>
          <a:blip r:embed="rId8"/>
          <a:stretch>
            <a:fillRect/>
          </a:stretch>
        </p:blipFill>
        <p:spPr>
          <a:xfrm>
            <a:off x="2426427" y="4627799"/>
            <a:ext cx="9555836" cy="3114675"/>
          </a:xfrm>
          <a:prstGeom prst="rect">
            <a:avLst/>
          </a:prstGeom>
        </p:spPr>
      </p:pic>
      <p:pic>
        <p:nvPicPr>
          <p:cNvPr id="16" name="Picture 15">
            <a:extLst>
              <a:ext uri="{FF2B5EF4-FFF2-40B4-BE49-F238E27FC236}">
                <a16:creationId xmlns:a16="http://schemas.microsoft.com/office/drawing/2014/main" id="{718A8D58-0734-4E3A-880D-CE6A886762A5}"/>
              </a:ext>
            </a:extLst>
          </p:cNvPr>
          <p:cNvPicPr>
            <a:picLocks noChangeAspect="1"/>
          </p:cNvPicPr>
          <p:nvPr/>
        </p:nvPicPr>
        <p:blipFill>
          <a:blip r:embed="rId6"/>
          <a:stretch>
            <a:fillRect/>
          </a:stretch>
        </p:blipFill>
        <p:spPr>
          <a:xfrm>
            <a:off x="1957387" y="5670005"/>
            <a:ext cx="2333625" cy="581025"/>
          </a:xfrm>
          <a:prstGeom prst="rect">
            <a:avLst/>
          </a:prstGeom>
        </p:spPr>
      </p:pic>
      <p:pic>
        <p:nvPicPr>
          <p:cNvPr id="17" name="Picture 16">
            <a:extLst>
              <a:ext uri="{FF2B5EF4-FFF2-40B4-BE49-F238E27FC236}">
                <a16:creationId xmlns:a16="http://schemas.microsoft.com/office/drawing/2014/main" id="{4AD1711E-6AEA-412B-A85A-BCBF551D26E2}"/>
              </a:ext>
            </a:extLst>
          </p:cNvPr>
          <p:cNvPicPr>
            <a:picLocks noChangeAspect="1"/>
          </p:cNvPicPr>
          <p:nvPr/>
        </p:nvPicPr>
        <p:blipFill>
          <a:blip r:embed="rId7"/>
          <a:stretch>
            <a:fillRect/>
          </a:stretch>
        </p:blipFill>
        <p:spPr>
          <a:xfrm>
            <a:off x="1995487" y="6185136"/>
            <a:ext cx="2314575" cy="542925"/>
          </a:xfrm>
          <a:prstGeom prst="rect">
            <a:avLst/>
          </a:prstGeom>
        </p:spPr>
      </p:pic>
    </p:spTree>
    <p:extLst>
      <p:ext uri="{BB962C8B-B14F-4D97-AF65-F5344CB8AC3E}">
        <p14:creationId xmlns:p14="http://schemas.microsoft.com/office/powerpoint/2010/main" val="33662630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DDDA7-C2FA-4969-A98F-A2CAECAA7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2D51F9-6E23-4872-89DB-77262A5432DA}"/>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65E5C98A-BC04-4EA3-87DE-BF5162575111}"/>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8996EF8-F8A4-4EBB-A12B-0819747201E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9974382"/>
      </p:ext>
    </p:extLst>
  </p:cSld>
  <p:clrMapOvr>
    <a:masterClrMapping/>
  </p:clrMapOvr>
  <p:transition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11262</TotalTime>
  <Words>914</Words>
  <Application>Microsoft Office PowerPoint</Application>
  <PresentationFormat>Widescreen</PresentationFormat>
  <Paragraphs>126</Paragraphs>
  <Slides>21</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Times New Roman</vt:lpstr>
      <vt:lpstr>等线</vt:lpstr>
      <vt:lpstr>UTM Avo</vt:lpstr>
      <vt:lpstr>Arial</vt:lpstr>
      <vt:lpstr>Calibri</vt:lpstr>
      <vt:lpstr>iCiel Cadena</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Hoài Thu</cp:lastModifiedBy>
  <cp:revision>1254</cp:revision>
  <dcterms:created xsi:type="dcterms:W3CDTF">2021-09-19T04:33:01Z</dcterms:created>
  <dcterms:modified xsi:type="dcterms:W3CDTF">2024-10-29T22:10:34Z</dcterms:modified>
  <cp:category>9Slide.vn</cp:category>
</cp:coreProperties>
</file>