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 id="2147483698" r:id="rId5"/>
    <p:sldMasterId id="2147483700" r:id="rId6"/>
    <p:sldMasterId id="2147483712" r:id="rId7"/>
  </p:sldMasterIdLst>
  <p:notesMasterIdLst>
    <p:notesMasterId r:id="rId49"/>
  </p:notesMasterIdLst>
  <p:sldIdLst>
    <p:sldId id="257" r:id="rId8"/>
    <p:sldId id="283" r:id="rId9"/>
    <p:sldId id="284" r:id="rId10"/>
    <p:sldId id="285" r:id="rId11"/>
    <p:sldId id="286" r:id="rId12"/>
    <p:sldId id="287" r:id="rId13"/>
    <p:sldId id="258" r:id="rId14"/>
    <p:sldId id="302" r:id="rId15"/>
    <p:sldId id="259" r:id="rId16"/>
    <p:sldId id="261" r:id="rId17"/>
    <p:sldId id="263" r:id="rId18"/>
    <p:sldId id="310" r:id="rId19"/>
    <p:sldId id="288" r:id="rId20"/>
    <p:sldId id="289" r:id="rId21"/>
    <p:sldId id="290" r:id="rId22"/>
    <p:sldId id="268" r:id="rId23"/>
    <p:sldId id="291" r:id="rId24"/>
    <p:sldId id="292" r:id="rId25"/>
    <p:sldId id="293" r:id="rId26"/>
    <p:sldId id="269" r:id="rId27"/>
    <p:sldId id="270" r:id="rId28"/>
    <p:sldId id="271" r:id="rId29"/>
    <p:sldId id="303" r:id="rId30"/>
    <p:sldId id="304" r:id="rId31"/>
    <p:sldId id="305" r:id="rId32"/>
    <p:sldId id="275" r:id="rId33"/>
    <p:sldId id="276" r:id="rId34"/>
    <p:sldId id="306" r:id="rId35"/>
    <p:sldId id="279" r:id="rId36"/>
    <p:sldId id="297" r:id="rId37"/>
    <p:sldId id="280" r:id="rId38"/>
    <p:sldId id="307" r:id="rId39"/>
    <p:sldId id="308" r:id="rId40"/>
    <p:sldId id="298" r:id="rId41"/>
    <p:sldId id="299" r:id="rId42"/>
    <p:sldId id="309" r:id="rId43"/>
    <p:sldId id="281" r:id="rId44"/>
    <p:sldId id="301" r:id="rId45"/>
    <p:sldId id="282" r:id="rId46"/>
    <p:sldId id="295" r:id="rId47"/>
    <p:sldId id="29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4" autoAdjust="0"/>
    <p:restoredTop sz="94660"/>
  </p:normalViewPr>
  <p:slideViewPr>
    <p:cSldViewPr snapToGrid="0">
      <p:cViewPr>
        <p:scale>
          <a:sx n="76" d="100"/>
          <a:sy n="76" d="100"/>
        </p:scale>
        <p:origin x="-570"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1283060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256603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18</a:t>
            </a:fld>
            <a:endParaRPr lang="en-US"/>
          </a:p>
        </p:txBody>
      </p:sp>
    </p:spTree>
    <p:extLst>
      <p:ext uri="{BB962C8B-B14F-4D97-AF65-F5344CB8AC3E}">
        <p14:creationId xmlns:p14="http://schemas.microsoft.com/office/powerpoint/2010/main" val="3140452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19</a:t>
            </a:fld>
            <a:endParaRPr lang="zh-CN" altLang="en-US"/>
          </a:p>
        </p:txBody>
      </p:sp>
    </p:spTree>
    <p:extLst>
      <p:ext uri="{BB962C8B-B14F-4D97-AF65-F5344CB8AC3E}">
        <p14:creationId xmlns:p14="http://schemas.microsoft.com/office/powerpoint/2010/main" val="2954733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75323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69046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34</a:t>
            </a:fld>
            <a:endParaRPr lang="en-US"/>
          </a:p>
        </p:txBody>
      </p:sp>
    </p:spTree>
    <p:extLst>
      <p:ext uri="{BB962C8B-B14F-4D97-AF65-F5344CB8AC3E}">
        <p14:creationId xmlns:p14="http://schemas.microsoft.com/office/powerpoint/2010/main" val="1860538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37</a:t>
            </a:fld>
            <a:endParaRPr lang="en-US"/>
          </a:p>
        </p:txBody>
      </p:sp>
    </p:spTree>
    <p:extLst>
      <p:ext uri="{BB962C8B-B14F-4D97-AF65-F5344CB8AC3E}">
        <p14:creationId xmlns:p14="http://schemas.microsoft.com/office/powerpoint/2010/main" val="2419327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39</a:t>
            </a:fld>
            <a:endParaRPr lang="en-US"/>
          </a:p>
        </p:txBody>
      </p:sp>
    </p:spTree>
    <p:extLst>
      <p:ext uri="{BB962C8B-B14F-4D97-AF65-F5344CB8AC3E}">
        <p14:creationId xmlns:p14="http://schemas.microsoft.com/office/powerpoint/2010/main" val="1358702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9423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10</a:t>
            </a:fld>
            <a:endParaRPr lang="en-US"/>
          </a:p>
        </p:txBody>
      </p:sp>
    </p:spTree>
    <p:extLst>
      <p:ext uri="{BB962C8B-B14F-4D97-AF65-F5344CB8AC3E}">
        <p14:creationId xmlns:p14="http://schemas.microsoft.com/office/powerpoint/2010/main" val="1005226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11</a:t>
            </a:fld>
            <a:endParaRPr lang="zh-CN" altLang="en-US"/>
          </a:p>
        </p:txBody>
      </p:sp>
    </p:spTree>
    <p:extLst>
      <p:ext uri="{BB962C8B-B14F-4D97-AF65-F5344CB8AC3E}">
        <p14:creationId xmlns:p14="http://schemas.microsoft.com/office/powerpoint/2010/main" val="214863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13</a:t>
            </a:fld>
            <a:endParaRPr lang="zh-CN" altLang="en-US"/>
          </a:p>
        </p:txBody>
      </p:sp>
    </p:spTree>
    <p:extLst>
      <p:ext uri="{BB962C8B-B14F-4D97-AF65-F5344CB8AC3E}">
        <p14:creationId xmlns:p14="http://schemas.microsoft.com/office/powerpoint/2010/main" val="3038407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14</a:t>
            </a:fld>
            <a:endParaRPr lang="zh-CN" altLang="en-US"/>
          </a:p>
        </p:txBody>
      </p:sp>
    </p:spTree>
    <p:extLst>
      <p:ext uri="{BB962C8B-B14F-4D97-AF65-F5344CB8AC3E}">
        <p14:creationId xmlns:p14="http://schemas.microsoft.com/office/powerpoint/2010/main" val="2317631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15</a:t>
            </a:fld>
            <a:endParaRPr lang="zh-CN" altLang="en-US"/>
          </a:p>
        </p:txBody>
      </p:sp>
    </p:spTree>
    <p:extLst>
      <p:ext uri="{BB962C8B-B14F-4D97-AF65-F5344CB8AC3E}">
        <p14:creationId xmlns:p14="http://schemas.microsoft.com/office/powerpoint/2010/main" val="4146836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16</a:t>
            </a:fld>
            <a:endParaRPr lang="en-US"/>
          </a:p>
        </p:txBody>
      </p:sp>
    </p:spTree>
    <p:extLst>
      <p:ext uri="{BB962C8B-B14F-4D97-AF65-F5344CB8AC3E}">
        <p14:creationId xmlns:p14="http://schemas.microsoft.com/office/powerpoint/2010/main" val="2426760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17</a:t>
            </a:fld>
            <a:endParaRPr lang="zh-CN" altLang="en-US"/>
          </a:p>
        </p:txBody>
      </p:sp>
    </p:spTree>
    <p:extLst>
      <p:ext uri="{BB962C8B-B14F-4D97-AF65-F5344CB8AC3E}">
        <p14:creationId xmlns:p14="http://schemas.microsoft.com/office/powerpoint/2010/main" val="2753055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4/8/2025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4/8/2025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4/8/2025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2025/4/8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4/8/2025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30.GIF"/><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3.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2.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24.xml"/><Relationship Id="rId5" Type="http://schemas.openxmlformats.org/officeDocument/2006/relationships/image" Target="../media/image42.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49.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GIF"/><Relationship Id="rId18" Type="http://schemas.openxmlformats.org/officeDocument/2006/relationships/image" Target="../media/image58.png"/><Relationship Id="rId26" Type="http://schemas.openxmlformats.org/officeDocument/2006/relationships/image" Target="../media/image63.png"/><Relationship Id="rId3" Type="http://schemas.openxmlformats.org/officeDocument/2006/relationships/image" Target="../media/image49.GIF"/><Relationship Id="rId21" Type="http://schemas.openxmlformats.org/officeDocument/2006/relationships/image" Target="../media/image60.GIF"/><Relationship Id="rId34" Type="http://schemas.microsoft.com/office/2007/relationships/hdphoto" Target="../media/hdphoto17.wdp"/><Relationship Id="rId7" Type="http://schemas.microsoft.com/office/2007/relationships/hdphoto" Target="../media/hdphoto6.wdp"/><Relationship Id="rId12" Type="http://schemas.openxmlformats.org/officeDocument/2006/relationships/image" Target="../media/image54.GIF"/><Relationship Id="rId17" Type="http://schemas.microsoft.com/office/2007/relationships/hdphoto" Target="../media/hdphoto10.wdp"/><Relationship Id="rId25" Type="http://schemas.microsoft.com/office/2007/relationships/hdphoto" Target="../media/hdphoto13.wdp"/><Relationship Id="rId33" Type="http://schemas.openxmlformats.org/officeDocument/2006/relationships/image" Target="../media/image67.png"/><Relationship Id="rId2" Type="http://schemas.openxmlformats.org/officeDocument/2006/relationships/notesSlide" Target="../notesSlides/notesSlide16.xml"/><Relationship Id="rId16" Type="http://schemas.openxmlformats.org/officeDocument/2006/relationships/image" Target="../media/image57.png"/><Relationship Id="rId20" Type="http://schemas.microsoft.com/office/2007/relationships/hdphoto" Target="../media/hdphoto11.wdp"/><Relationship Id="rId29" Type="http://schemas.microsoft.com/office/2007/relationships/hdphoto" Target="../media/hdphoto15.wdp"/><Relationship Id="rId1" Type="http://schemas.openxmlformats.org/officeDocument/2006/relationships/slideLayout" Target="../slideLayouts/slideLayout13.xml"/><Relationship Id="rId6" Type="http://schemas.openxmlformats.org/officeDocument/2006/relationships/image" Target="../media/image51.png"/><Relationship Id="rId11" Type="http://schemas.microsoft.com/office/2007/relationships/hdphoto" Target="../media/hdphoto8.wdp"/><Relationship Id="rId24" Type="http://schemas.openxmlformats.org/officeDocument/2006/relationships/image" Target="../media/image62.png"/><Relationship Id="rId32" Type="http://schemas.openxmlformats.org/officeDocument/2006/relationships/image" Target="../media/image66.GIF"/><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64.png"/><Relationship Id="rId10" Type="http://schemas.openxmlformats.org/officeDocument/2006/relationships/image" Target="../media/image53.png"/><Relationship Id="rId19" Type="http://schemas.openxmlformats.org/officeDocument/2006/relationships/image" Target="../media/image59.png"/><Relationship Id="rId31" Type="http://schemas.microsoft.com/office/2007/relationships/hdphoto" Target="../media/hdphoto16.wdp"/><Relationship Id="rId4" Type="http://schemas.openxmlformats.org/officeDocument/2006/relationships/image" Target="../media/image50.png"/><Relationship Id="rId9" Type="http://schemas.microsoft.com/office/2007/relationships/hdphoto" Target="../media/hdphoto7.wdp"/><Relationship Id="rId14" Type="http://schemas.openxmlformats.org/officeDocument/2006/relationships/image" Target="../media/image56.png"/><Relationship Id="rId22" Type="http://schemas.openxmlformats.org/officeDocument/2006/relationships/image" Target="../media/image61.png"/><Relationship Id="rId27" Type="http://schemas.microsoft.com/office/2007/relationships/hdphoto" Target="../media/hdphoto14.wdp"/><Relationship Id="rId30"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0.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6.png"/><Relationship Id="rId5" Type="http://schemas.openxmlformats.org/officeDocument/2006/relationships/audio" Target="NULL" TargetMode="External"/><Relationship Id="rId1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GIF"/><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0.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3.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2.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3"/>
          <a:stretch>
            <a:fillRect/>
          </a:stretch>
        </p:blipFill>
        <p:spPr>
          <a:xfrm>
            <a:off x="4442460" y="2948940"/>
            <a:ext cx="3286125" cy="3909060"/>
          </a:xfrm>
          <a:prstGeom prst="rect">
            <a:avLst/>
          </a:prstGeom>
        </p:spPr>
      </p:pic>
      <p:sp>
        <p:nvSpPr>
          <p:cNvPr id="3" name="Text Box 2"/>
          <p:cNvSpPr txBox="1"/>
          <p:nvPr/>
        </p:nvSpPr>
        <p:spPr>
          <a:xfrm>
            <a:off x="1741805" y="90805"/>
            <a:ext cx="7978140" cy="368300"/>
          </a:xfrm>
          <a:prstGeom prst="rect">
            <a:avLst/>
          </a:prstGeom>
          <a:noFill/>
        </p:spPr>
        <p:txBody>
          <a:bodyPr wrap="none" rtlCol="0" anchor="t">
            <a:spAutoFit/>
          </a:bodyPr>
          <a:lstStyle/>
          <a:p>
            <a:r>
              <a:rPr lang="en-US">
                <a:ln w="22225">
                  <a:solidFill>
                    <a:schemeClr val="accent2"/>
                  </a:solidFill>
                  <a:prstDash val="solid"/>
                </a:ln>
                <a:solidFill>
                  <a:schemeClr val="accent2">
                    <a:lumMod val="40000"/>
                    <a:lumOff val="60000"/>
                  </a:schemeClr>
                </a:solidFill>
                <a:effectLst/>
                <a:sym typeface="+mn-ea"/>
              </a:rPr>
              <a:t>Bản quyền thuộc về: FB Hương Thảo - https://www.facebook.com/huongthaoGADT/</a:t>
            </a:r>
          </a:p>
        </p:txBody>
      </p:sp>
    </p:spTree>
  </p:cSld>
  <p:clrMapOvr>
    <a:masterClrMapping/>
  </p:clrMapOvr>
  <p:transition advClick="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Rounded" panose="020B0500000000000000" charset="0"/>
                <a:cs typeface="Arial-Rounded" panose="020B0500000000000000" charset="0"/>
              </a:rPr>
              <a:t>Giới thiệu với bạn một bức tranh mà em thích</a:t>
            </a:r>
          </a:p>
        </p:txBody>
      </p:sp>
      <p:pic>
        <p:nvPicPr>
          <p:cNvPr id="5" name="Content Placeholder 4"/>
          <p:cNvPicPr>
            <a:picLocks noGrp="1" noChangeAspect="1"/>
          </p:cNvPicPr>
          <p:nvPr>
            <p:ph idx="1"/>
          </p:nvPr>
        </p:nvPicPr>
        <p:blipFill>
          <a:blip r:embed="rId3"/>
          <a:stretch>
            <a:fillRect/>
          </a:stretch>
        </p:blipFill>
        <p:spPr>
          <a:xfrm>
            <a:off x="2912745" y="1890395"/>
            <a:ext cx="6537960" cy="346075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sp>
        <p:nvSpPr>
          <p:cNvPr id="9" name="Cloud 8"/>
          <p:cNvSpPr/>
          <p:nvPr/>
        </p:nvSpPr>
        <p:spPr>
          <a:xfrm>
            <a:off x="10312400" y="5935345"/>
            <a:ext cx="1998345"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000" b="1" dirty="0">
                <a:solidFill>
                  <a:schemeClr val="tx1"/>
                </a:solidFill>
                <a:latin typeface="Arial-Rounded" panose="020B0500000000000000" charset="0"/>
                <a:ea typeface="Arial-Rounded" panose="020B0500000000000000" charset="0"/>
                <a:cs typeface="Arial-Rounded" panose="020B0500000000000000" charset="0"/>
              </a:rPr>
              <a:t>Đọc mẫu</a:t>
            </a:r>
          </a:p>
        </p:txBody>
      </p:sp>
      <p:pic>
        <p:nvPicPr>
          <p:cNvPr id="3" name="Content Placeholder 2"/>
          <p:cNvPicPr>
            <a:picLocks noGrp="1" noChangeAspect="1"/>
          </p:cNvPicPr>
          <p:nvPr>
            <p:ph sz="half" idx="1"/>
          </p:nvPr>
        </p:nvPicPr>
        <p:blipFill>
          <a:blip r:embed="rId4"/>
          <a:stretch>
            <a:fillRect/>
          </a:stretch>
        </p:blipFill>
        <p:spPr>
          <a:xfrm>
            <a:off x="224790" y="1195070"/>
            <a:ext cx="6873240" cy="4948555"/>
          </a:xfrm>
          <a:prstGeom prst="rect">
            <a:avLst/>
          </a:prstGeom>
        </p:spPr>
      </p:pic>
      <p:pic>
        <p:nvPicPr>
          <p:cNvPr id="6" name="Picture 5"/>
          <p:cNvPicPr>
            <a:picLocks noChangeAspect="1"/>
          </p:cNvPicPr>
          <p:nvPr/>
        </p:nvPicPr>
        <p:blipFill>
          <a:blip r:embed="rId5"/>
          <a:stretch>
            <a:fillRect/>
          </a:stretch>
        </p:blipFill>
        <p:spPr>
          <a:xfrm>
            <a:off x="7430770" y="1282065"/>
            <a:ext cx="3558540" cy="3909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8702" y="2166629"/>
            <a:ext cx="10515600" cy="1325563"/>
          </a:xfrm>
        </p:spPr>
        <p:txBody>
          <a:bodyPr>
            <a:normAutofit fontScale="90000"/>
          </a:bodyPr>
          <a:lstStyle/>
          <a:p>
            <a:r>
              <a:rPr lang="en-US"/>
              <a:t>n</a:t>
            </a:r>
            <a:r>
              <a:rPr lang="en-US" smtClean="0"/>
              <a:t>ắn nót</a:t>
            </a:r>
            <a:br>
              <a:rPr lang="en-US" smtClean="0"/>
            </a:br>
            <a:r>
              <a:rPr lang="en-US" smtClean="0"/>
              <a:t>lung linh</a:t>
            </a:r>
            <a:br>
              <a:rPr lang="en-US" smtClean="0"/>
            </a:br>
            <a:r>
              <a:rPr lang="en-US" smtClean="0"/>
              <a:t>trong lành</a:t>
            </a:r>
            <a:br>
              <a:rPr lang="en-US" smtClean="0"/>
            </a:br>
            <a:r>
              <a:rPr lang="en-US" smtClean="0"/>
              <a:t>rẽ sóng</a:t>
            </a:r>
            <a:br>
              <a:rPr lang="en-US" smtClean="0"/>
            </a:br>
            <a:r>
              <a:rPr lang="en-US" smtClean="0"/>
              <a:t>lộng gió</a:t>
            </a:r>
            <a:endParaRPr lang="en-US"/>
          </a:p>
        </p:txBody>
      </p:sp>
    </p:spTree>
    <p:extLst>
      <p:ext uri="{BB962C8B-B14F-4D97-AF65-F5344CB8AC3E}">
        <p14:creationId xmlns:p14="http://schemas.microsoft.com/office/powerpoint/2010/main" val="3545125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4"/>
          <a:stretch>
            <a:fillRect/>
          </a:stretch>
        </p:blipFill>
        <p:spPr>
          <a:xfrm>
            <a:off x="224790" y="1195070"/>
            <a:ext cx="6873240" cy="4948555"/>
          </a:xfrm>
          <a:prstGeom prst="rect">
            <a:avLst/>
          </a:prstGeom>
        </p:spPr>
      </p:pic>
      <p:pic>
        <p:nvPicPr>
          <p:cNvPr id="6" name="Picture 5"/>
          <p:cNvPicPr>
            <a:picLocks noChangeAspect="1"/>
          </p:cNvPicPr>
          <p:nvPr/>
        </p:nvPicPr>
        <p:blipFill>
          <a:blip r:embed="rId5"/>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
        <p:nvSpPr>
          <p:cNvPr id="10" name="Cloud 9"/>
          <p:cNvSpPr/>
          <p:nvPr/>
        </p:nvSpPr>
        <p:spPr>
          <a:xfrm>
            <a:off x="9808210" y="5661660"/>
            <a:ext cx="1998345"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000" b="1" dirty="0">
                <a:solidFill>
                  <a:schemeClr val="tx1"/>
                </a:solidFill>
                <a:latin typeface="Arial-Rounded" panose="020B0500000000000000" charset="0"/>
                <a:ea typeface="Arial-Rounded" panose="020B0500000000000000" charset="0"/>
                <a:cs typeface="Arial-Rounded" panose="020B0500000000000000" charset="0"/>
              </a:rPr>
              <a:t>Luyện đọc theo khổ</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animBg="1"/>
      <p:bldP spid="5" grpId="1" animBg="1"/>
      <p:bldP spid="7" grpId="0" animBg="1"/>
      <p:bldP spid="7" grpId="1" animBg="1"/>
      <p:bldP spid="8" grpId="0" animBg="1"/>
      <p:bldP spid="8"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4"/>
          <a:stretch>
            <a:fillRect/>
          </a:stretch>
        </p:blipFill>
        <p:spPr>
          <a:xfrm>
            <a:off x="224790" y="1195070"/>
            <a:ext cx="6873240" cy="4948555"/>
          </a:xfrm>
          <a:prstGeom prst="rect">
            <a:avLst/>
          </a:prstGeom>
        </p:spPr>
      </p:pic>
      <p:pic>
        <p:nvPicPr>
          <p:cNvPr id="6" name="Picture 5"/>
          <p:cNvPicPr>
            <a:picLocks noChangeAspect="1"/>
          </p:cNvPicPr>
          <p:nvPr/>
        </p:nvPicPr>
        <p:blipFill>
          <a:blip r:embed="rId5"/>
          <a:stretch>
            <a:fillRect/>
          </a:stretch>
        </p:blipFill>
        <p:spPr>
          <a:xfrm>
            <a:off x="7430770" y="1282065"/>
            <a:ext cx="3558540" cy="3909060"/>
          </a:xfrm>
          <a:prstGeom prst="rect">
            <a:avLst/>
          </a:prstGeom>
        </p:spPr>
      </p:pic>
      <p:sp>
        <p:nvSpPr>
          <p:cNvPr id="2" name="Oval 1"/>
          <p:cNvSpPr/>
          <p:nvPr/>
        </p:nvSpPr>
        <p:spPr>
          <a:xfrm>
            <a:off x="-81280" y="128206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1</a:t>
            </a:r>
          </a:p>
        </p:txBody>
      </p:sp>
      <p:sp>
        <p:nvSpPr>
          <p:cNvPr id="5" name="Oval 4"/>
          <p:cNvSpPr/>
          <p:nvPr/>
        </p:nvSpPr>
        <p:spPr>
          <a:xfrm>
            <a:off x="0" y="316547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2</a:t>
            </a:r>
          </a:p>
        </p:txBody>
      </p:sp>
      <p:sp>
        <p:nvSpPr>
          <p:cNvPr id="7" name="Oval 6"/>
          <p:cNvSpPr/>
          <p:nvPr/>
        </p:nvSpPr>
        <p:spPr>
          <a:xfrm>
            <a:off x="6893560" y="1195070"/>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3</a:t>
            </a:r>
          </a:p>
        </p:txBody>
      </p:sp>
      <p:sp>
        <p:nvSpPr>
          <p:cNvPr id="8" name="Oval 7"/>
          <p:cNvSpPr/>
          <p:nvPr/>
        </p:nvSpPr>
        <p:spPr>
          <a:xfrm>
            <a:off x="6964680" y="3071495"/>
            <a:ext cx="537210" cy="5276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4</a:t>
            </a:r>
          </a:p>
        </p:txBody>
      </p:sp>
      <p:sp>
        <p:nvSpPr>
          <p:cNvPr id="9" name="Cloud 8"/>
          <p:cNvSpPr/>
          <p:nvPr/>
        </p:nvSpPr>
        <p:spPr>
          <a:xfrm>
            <a:off x="9779000" y="5337810"/>
            <a:ext cx="2078990" cy="9461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000" b="1" dirty="0">
                <a:solidFill>
                  <a:schemeClr val="bg1"/>
                </a:solidFill>
                <a:latin typeface="Arial-Rounded" panose="020B0500000000000000" charset="0"/>
                <a:ea typeface="Arial-Rounded" panose="020B0500000000000000" charset="0"/>
                <a:cs typeface="Arial-Rounded" panose="020B0500000000000000" charset="0"/>
              </a:rPr>
              <a:t>Thi đọc theo nhóm</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5" grpId="0" bldLvl="0" animBg="1"/>
      <p:bldP spid="5" grpId="1" animBg="1"/>
      <p:bldP spid="7" grpId="0" bldLvl="0" animBg="1"/>
      <p:bldP spid="7" grpId="1" animBg="1"/>
      <p:bldP spid="8" grpId="0" bldLvl="0" animBg="1"/>
      <p:bldP spid="8" grpId="1" animBg="1"/>
      <p:bldP spid="9" grpId="0" bldLvl="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sp>
        <p:nvSpPr>
          <p:cNvPr id="9" name="Cloud 8"/>
          <p:cNvSpPr/>
          <p:nvPr/>
        </p:nvSpPr>
        <p:spPr>
          <a:xfrm>
            <a:off x="869315" y="239395"/>
            <a:ext cx="3975735"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800" b="1" dirty="0">
                <a:solidFill>
                  <a:schemeClr val="bg1"/>
                </a:solidFill>
                <a:latin typeface="Arial-Rounded" panose="020B0500000000000000" charset="0"/>
                <a:ea typeface="Arial-Rounded" panose="020B0500000000000000" charset="0"/>
                <a:cs typeface="Arial-Rounded" panose="020B0500000000000000" charset="0"/>
              </a:rPr>
              <a:t>Trả lời câu hỏi</a:t>
            </a:r>
          </a:p>
        </p:txBody>
      </p:sp>
      <p:pic>
        <p:nvPicPr>
          <p:cNvPr id="3" name="Content Placeholder 2"/>
          <p:cNvPicPr>
            <a:picLocks noGrp="1" noChangeAspect="1"/>
          </p:cNvPicPr>
          <p:nvPr>
            <p:ph sz="half" idx="1"/>
          </p:nvPr>
        </p:nvPicPr>
        <p:blipFill>
          <a:blip r:embed="rId4"/>
          <a:stretch>
            <a:fillRect/>
          </a:stretch>
        </p:blipFill>
        <p:spPr>
          <a:xfrm>
            <a:off x="224790" y="1195070"/>
            <a:ext cx="6873240" cy="4948555"/>
          </a:xfrm>
          <a:prstGeom prst="rect">
            <a:avLst/>
          </a:prstGeom>
        </p:spPr>
      </p:pic>
      <p:pic>
        <p:nvPicPr>
          <p:cNvPr id="6" name="Picture 5"/>
          <p:cNvPicPr>
            <a:picLocks noChangeAspect="1"/>
          </p:cNvPicPr>
          <p:nvPr/>
        </p:nvPicPr>
        <p:blipFill>
          <a:blip r:embed="rId5"/>
          <a:stretch>
            <a:fillRect/>
          </a:stretch>
        </p:blipFill>
        <p:spPr>
          <a:xfrm>
            <a:off x="7430770" y="1282065"/>
            <a:ext cx="3558540" cy="3909060"/>
          </a:xfrm>
          <a:prstGeom prst="rect">
            <a:avLst/>
          </a:prstGeom>
        </p:spPr>
      </p:pic>
      <p:sp>
        <p:nvSpPr>
          <p:cNvPr id="2" name="Rounded Rectangle 1"/>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1. Bạn nhỏ vẽ những gì trong bức tranh trời đêm?</a:t>
            </a:r>
          </a:p>
        </p:txBody>
      </p:sp>
      <p:cxnSp>
        <p:nvCxnSpPr>
          <p:cNvPr id="5" name="Straight Connector 4"/>
          <p:cNvCxnSpPr/>
          <p:nvPr/>
        </p:nvCxnSpPr>
        <p:spPr>
          <a:xfrm>
            <a:off x="1459865" y="2743835"/>
            <a:ext cx="12274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617855" y="3555365"/>
            <a:ext cx="2028825" cy="2032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500044" y="4377055"/>
            <a:ext cx="2028825" cy="2032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0" name="Rounded Rectangle 9"/>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2. Bức tranh cảnh biển của bạn nhỏ có gì đẹp?</a:t>
            </a:r>
          </a:p>
        </p:txBody>
      </p:sp>
      <p:cxnSp>
        <p:nvCxnSpPr>
          <p:cNvPr id="12" name="Straight Connector 11"/>
          <p:cNvCxnSpPr/>
          <p:nvPr/>
        </p:nvCxnSpPr>
        <p:spPr>
          <a:xfrm>
            <a:off x="7586345" y="2044065"/>
            <a:ext cx="2606675"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7586345" y="2429510"/>
            <a:ext cx="2830195"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7586345" y="2885440"/>
            <a:ext cx="2079625" cy="0"/>
          </a:xfrm>
          <a:prstGeom prst="line">
            <a:avLst/>
          </a:prstGeom>
          <a:ln w="3810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xit" presetSubtype="10" fill="hold" nodeType="clickEffect">
                                  <p:stCondLst>
                                    <p:cond delay="0"/>
                                  </p:stCondLst>
                                  <p:childTnLst>
                                    <p:animEffect transition="out" filter="checkerboard(across)">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nodeType="clickEffect">
                                  <p:stCondLst>
                                    <p:cond delay="0"/>
                                  </p:stCondLst>
                                  <p:childTnLst>
                                    <p:animEffect transition="out" filter="checkerboard(across)">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 presetClass="exit" presetSubtype="10" fill="hold" nodeType="clickEffect">
                                  <p:stCondLst>
                                    <p:cond delay="0"/>
                                  </p:stCondLst>
                                  <p:childTnLst>
                                    <p:animEffect transition="out" filter="checkerboard(across)">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linds(horizont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linds(horizontal)">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2" grpId="0" animBg="1"/>
      <p:bldP spid="2" grpId="1" animBg="1"/>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pic>
        <p:nvPicPr>
          <p:cNvPr id="3" name="Content Placeholder 2"/>
          <p:cNvPicPr>
            <a:picLocks noGrp="1" noChangeAspect="1"/>
          </p:cNvPicPr>
          <p:nvPr>
            <p:ph idx="1"/>
          </p:nvPr>
        </p:nvPicPr>
        <p:blipFill>
          <a:blip r:embed="rId4"/>
          <a:stretch>
            <a:fillRect/>
          </a:stretch>
        </p:blipFill>
        <p:spPr>
          <a:xfrm>
            <a:off x="1246505" y="713105"/>
            <a:ext cx="8886190" cy="3826510"/>
          </a:xfrm>
          <a:prstGeom prst="rect">
            <a:avLst/>
          </a:prstGeom>
        </p:spPr>
      </p:pic>
      <p:pic>
        <p:nvPicPr>
          <p:cNvPr id="7" name="Picture 6"/>
          <p:cNvPicPr>
            <a:picLocks noChangeAspect="1"/>
          </p:cNvPicPr>
          <p:nvPr/>
        </p:nvPicPr>
        <p:blipFill>
          <a:blip r:embed="rId5"/>
          <a:stretch>
            <a:fillRect/>
          </a:stretch>
        </p:blipFill>
        <p:spPr>
          <a:xfrm>
            <a:off x="3694430" y="4615180"/>
            <a:ext cx="3463925" cy="174688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4"/>
          <a:stretch>
            <a:fillRect/>
          </a:stretch>
        </p:blipFill>
        <p:spPr>
          <a:xfrm>
            <a:off x="224790" y="1195070"/>
            <a:ext cx="6873240" cy="4948555"/>
          </a:xfrm>
          <a:prstGeom prst="rect">
            <a:avLst/>
          </a:prstGeom>
        </p:spPr>
      </p:pic>
      <p:pic>
        <p:nvPicPr>
          <p:cNvPr id="6" name="Picture 5"/>
          <p:cNvPicPr>
            <a:picLocks noChangeAspect="1"/>
          </p:cNvPicPr>
          <p:nvPr/>
        </p:nvPicPr>
        <p:blipFill>
          <a:blip r:embed="rId5"/>
          <a:stretch>
            <a:fillRect/>
          </a:stretch>
        </p:blipFill>
        <p:spPr>
          <a:xfrm>
            <a:off x="7430770" y="1282065"/>
            <a:ext cx="3558540" cy="3909060"/>
          </a:xfrm>
          <a:prstGeom prst="rect">
            <a:avLst/>
          </a:prstGeom>
        </p:spPr>
      </p:pic>
      <p:sp>
        <p:nvSpPr>
          <p:cNvPr id="10" name="Rounded Rectangle 9"/>
          <p:cNvSpPr/>
          <p:nvPr/>
        </p:nvSpPr>
        <p:spPr>
          <a:xfrm>
            <a:off x="415290" y="5492750"/>
            <a:ext cx="7860030" cy="8007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a:solidFill>
                  <a:schemeClr val="bg1"/>
                </a:solidFill>
                <a:latin typeface="Arial-Rounded" panose="020B0500000000000000" charset="0"/>
                <a:cs typeface="Arial-Rounded" panose="020B0500000000000000" charset="0"/>
              </a:rPr>
              <a:t>4. Tìm tiếng cùng vần ở cuối các dòng thơ</a:t>
            </a:r>
          </a:p>
        </p:txBody>
      </p:sp>
      <p:cxnSp>
        <p:nvCxnSpPr>
          <p:cNvPr id="2" name="Straight Connector 1"/>
          <p:cNvCxnSpPr/>
          <p:nvPr/>
        </p:nvCxnSpPr>
        <p:spPr>
          <a:xfrm>
            <a:off x="2301875" y="2743835"/>
            <a:ext cx="314325"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a:off x="2301875" y="3585845"/>
            <a:ext cx="314325"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916430" y="4802505"/>
            <a:ext cx="517525" cy="0"/>
          </a:xfrm>
          <a:prstGeom prst="line">
            <a:avLst/>
          </a:prstGeom>
          <a:ln w="60325"/>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9239885" y="1617980"/>
            <a:ext cx="517525" cy="0"/>
          </a:xfrm>
          <a:prstGeom prst="line">
            <a:avLst/>
          </a:prstGeom>
          <a:ln w="60325"/>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9239885" y="2825115"/>
            <a:ext cx="517525" cy="0"/>
          </a:xfrm>
          <a:prstGeom prst="line">
            <a:avLst/>
          </a:prstGeom>
          <a:ln w="60325">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9077960" y="3585845"/>
            <a:ext cx="517525" cy="0"/>
          </a:xfrm>
          <a:prstGeom prst="line">
            <a:avLst/>
          </a:prstGeom>
          <a:ln w="60325">
            <a:solidFill>
              <a:srgbClr val="FFFF00"/>
            </a:solidFill>
          </a:ln>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27" y="0"/>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762000" y="207618"/>
            <a:ext cx="6622473" cy="584727"/>
          </a:xfrm>
          <a:prstGeom prst="rect">
            <a:avLst/>
          </a:prstGeom>
          <a:noFill/>
        </p:spPr>
        <p:txBody>
          <a:bodyPr wrap="square" lIns="91391" tIns="45696" rIns="91391" bIns="45696" rtlCol="0">
            <a:spAutoFit/>
          </a:bodyPr>
          <a:lstStyle/>
          <a:p>
            <a:pPr algn="just"/>
            <a:r>
              <a:rPr lang="en-US" sz="3200" b="1" dirty="0">
                <a:latin typeface="Arial-Rounded" panose="020B0500000000000000" charset="0"/>
                <a:ea typeface="Arial-Rounded" panose="020B0500000000000000" charset="0"/>
                <a:cs typeface="Arial-Rounded" panose="020B0500000000000000" charset="0"/>
              </a:rPr>
              <a:t>Học thuộc </a:t>
            </a:r>
            <a:r>
              <a:rPr lang="en-US" sz="3200" b="1">
                <a:latin typeface="Arial-Rounded" panose="020B0500000000000000" charset="0"/>
                <a:ea typeface="Arial-Rounded" panose="020B0500000000000000" charset="0"/>
                <a:cs typeface="Arial-Rounded" panose="020B0500000000000000" charset="0"/>
              </a:rPr>
              <a:t>lòng </a:t>
            </a:r>
            <a:r>
              <a:rPr lang="en-US" sz="3200" b="1" smtClean="0">
                <a:latin typeface="Arial-Rounded" panose="020B0500000000000000" charset="0"/>
                <a:ea typeface="Arial-Rounded" panose="020B0500000000000000" charset="0"/>
                <a:cs typeface="Arial-Rounded" panose="020B0500000000000000" charset="0"/>
              </a:rPr>
              <a:t>hai </a:t>
            </a:r>
            <a:r>
              <a:rPr lang="en-US" sz="3200" b="1" dirty="0">
                <a:latin typeface="Arial-Rounded" panose="020B0500000000000000" charset="0"/>
                <a:ea typeface="Arial-Rounded" panose="020B0500000000000000" charset="0"/>
                <a:cs typeface="Arial-Rounded" panose="020B0500000000000000" charset="0"/>
              </a:rPr>
              <a:t>khổ thơ  em thích</a:t>
            </a:r>
            <a:endParaRPr lang="en-US" sz="3200" b="1" dirty="0">
              <a:latin typeface="Arial Rounded MT Bold" panose="020F0704030504030204" charset="0"/>
              <a:ea typeface="Arial-Rounded" panose="020B0500000000000000" charset="0"/>
              <a:cs typeface="Arial-Rounded" panose="020B0500000000000000" charset="0"/>
            </a:endParaRPr>
          </a:p>
        </p:txBody>
      </p:sp>
      <p:pic>
        <p:nvPicPr>
          <p:cNvPr id="10" name="Picture 9"/>
          <p:cNvPicPr>
            <a:picLocks noChangeAspect="1"/>
          </p:cNvPicPr>
          <p:nvPr/>
        </p:nvPicPr>
        <p:blipFill>
          <a:blip r:embed="rId3"/>
          <a:stretch>
            <a:fillRect/>
          </a:stretch>
        </p:blipFill>
        <p:spPr>
          <a:xfrm>
            <a:off x="9441527" y="4809808"/>
            <a:ext cx="2088573" cy="1874085"/>
          </a:xfrm>
          <a:prstGeom prst="ellipse">
            <a:avLst/>
          </a:prstGeom>
          <a:ln>
            <a:noFill/>
          </a:ln>
          <a:effectLst>
            <a:softEdge rad="112500"/>
          </a:effectLst>
        </p:spPr>
      </p:pic>
      <p:sp>
        <p:nvSpPr>
          <p:cNvPr id="13" name="Rectangle 12"/>
          <p:cNvSpPr/>
          <p:nvPr/>
        </p:nvSpPr>
        <p:spPr>
          <a:xfrm>
            <a:off x="918729" y="1138066"/>
            <a:ext cx="6096000" cy="2461260"/>
          </a:xfrm>
          <a:prstGeom prst="rect">
            <a:avLst/>
          </a:prstGeom>
        </p:spPr>
        <p:txBody>
          <a:bodyPr>
            <a:spAutoFit/>
          </a:bodyPr>
          <a:lstStyle/>
          <a:p>
            <a:pPr marL="0" lvl="1" algn="just"/>
            <a:r>
              <a:rPr lang="en-US" sz="3200" dirty="0">
                <a:latin typeface="Arial-Rounded" panose="020B0500000000000000" charset="0"/>
                <a:ea typeface="Arial-Rounded" panose="020B0500000000000000" charset="0"/>
                <a:cs typeface="Arial-Rounded" panose="020B0500000000000000" charset="0"/>
              </a:rPr>
              <a:t>  </a:t>
            </a:r>
            <a:r>
              <a:rPr lang="en-US" sz="2000" dirty="0">
                <a:latin typeface="Arial-Rounded" panose="020B0500000000000000" charset="0"/>
                <a:ea typeface="Arial-Rounded" panose="020B0500000000000000" charset="0"/>
                <a:cs typeface="Arial-Rounded" panose="020B0500000000000000" charset="0"/>
              </a:rPr>
              <a:t>(1)</a:t>
            </a:r>
            <a:r>
              <a:rPr lang="en-US" sz="3200" dirty="0">
                <a:latin typeface="Arial-Rounded" panose="020B0500000000000000" charset="0"/>
                <a:ea typeface="Arial-Rounded" panose="020B0500000000000000" charset="0"/>
                <a:cs typeface="Arial-Rounded" panose="020B0500000000000000" charset="0"/>
              </a:rPr>
              <a:t> Hôm nay trong lớp học</a:t>
            </a:r>
          </a:p>
          <a:p>
            <a:pPr marL="0" lvl="1" algn="just"/>
            <a:r>
              <a:rPr lang="en-US" sz="3200" dirty="0">
                <a:latin typeface="Arial-Rounded" panose="020B0500000000000000" charset="0"/>
                <a:ea typeface="Arial-Rounded" panose="020B0500000000000000" charset="0"/>
                <a:cs typeface="Arial-Rounded" panose="020B0500000000000000" charset="0"/>
              </a:rPr>
              <a:t>     Với giấy trắng bút màu</a:t>
            </a:r>
          </a:p>
          <a:p>
            <a:pPr marL="0" lvl="1" algn="just"/>
            <a:r>
              <a:rPr lang="en-US" sz="3200" dirty="0">
                <a:latin typeface="Arial-Rounded" panose="020B0500000000000000" charset="0"/>
                <a:ea typeface="Arial-Rounded" panose="020B0500000000000000" charset="0"/>
                <a:cs typeface="Arial-Rounded" panose="020B0500000000000000" charset="0"/>
              </a:rPr>
              <a:t>     Nắn nót em ngồi vẽ</a:t>
            </a:r>
          </a:p>
          <a:p>
            <a:pPr marL="0" lvl="1" algn="just"/>
            <a:r>
              <a:rPr lang="en-US" sz="3200" dirty="0">
                <a:latin typeface="Arial-Rounded" panose="020B0500000000000000" charset="0"/>
                <a:ea typeface="Arial-Rounded" panose="020B0500000000000000" charset="0"/>
                <a:cs typeface="Arial-Rounded" panose="020B0500000000000000" charset="0"/>
              </a:rPr>
              <a:t>     Lung linh bầu trời sao</a:t>
            </a:r>
          </a:p>
          <a:p>
            <a:pPr marL="0" lvl="1" algn="just"/>
            <a:endParaRPr lang="en-US" sz="2600" dirty="0">
              <a:latin typeface="Arial-Rounded" panose="020B0500000000000000" charset="0"/>
              <a:ea typeface="Arial-Rounded" panose="020B0500000000000000" charset="0"/>
              <a:cs typeface="Arial-Rounded" panose="020B0500000000000000" charset="0"/>
            </a:endParaRPr>
          </a:p>
        </p:txBody>
      </p:sp>
      <p:sp>
        <p:nvSpPr>
          <p:cNvPr id="14" name="Rectangle 13"/>
          <p:cNvSpPr/>
          <p:nvPr/>
        </p:nvSpPr>
        <p:spPr>
          <a:xfrm>
            <a:off x="1024601" y="1256894"/>
            <a:ext cx="6096000" cy="2953385"/>
          </a:xfrm>
          <a:prstGeom prst="rect">
            <a:avLst/>
          </a:prstGeom>
          <a:solidFill>
            <a:schemeClr val="bg1"/>
          </a:solidFill>
        </p:spPr>
        <p:txBody>
          <a:bodyPr>
            <a:spAutoFit/>
          </a:bodyPr>
          <a:lstStyle/>
          <a:p>
            <a:pPr marL="0" lvl="1" algn="just"/>
            <a:r>
              <a:rPr lang="en-US" sz="3200" dirty="0">
                <a:latin typeface="Arial-Rounded" panose="020B0500000000000000" charset="0"/>
                <a:ea typeface="Arial-Rounded" panose="020B0500000000000000" charset="0"/>
                <a:cs typeface="Arial-Rounded" panose="020B0500000000000000" charset="0"/>
              </a:rPr>
              <a:t>  </a:t>
            </a:r>
            <a:r>
              <a:rPr lang="en-US" sz="2000" dirty="0">
                <a:latin typeface="Arial-Rounded" panose="020B0500000000000000" charset="0"/>
                <a:ea typeface="Arial-Rounded" panose="020B0500000000000000" charset="0"/>
                <a:cs typeface="Arial-Rounded" panose="020B0500000000000000" charset="0"/>
              </a:rPr>
              <a:t>(1)</a:t>
            </a:r>
            <a:r>
              <a:rPr lang="en-US" sz="3200" dirty="0">
                <a:latin typeface="Arial-Rounded" panose="020B0500000000000000" charset="0"/>
                <a:ea typeface="Arial-Rounded" panose="020B0500000000000000" charset="0"/>
                <a:cs typeface="Arial-Rounded" panose="020B0500000000000000" charset="0"/>
              </a:rPr>
              <a:t> Hôm </a:t>
            </a:r>
            <a:r>
              <a:rPr lang="en-US" sz="3200" dirty="0">
                <a:solidFill>
                  <a:schemeClr val="bg1"/>
                </a:solidFill>
                <a:latin typeface="Arial-Rounded" panose="020B0500000000000000" charset="0"/>
                <a:ea typeface="Arial-Rounded" panose="020B0500000000000000" charset="0"/>
                <a:cs typeface="Arial-Rounded" panose="020B0500000000000000" charset="0"/>
              </a:rPr>
              <a:t>mưa lại nắng</a:t>
            </a:r>
          </a:p>
          <a:p>
            <a:pPr marL="0" lvl="1" algn="just"/>
            <a:r>
              <a:rPr lang="en-US" sz="3200" dirty="0">
                <a:latin typeface="Arial-Rounded" panose="020B0500000000000000" charset="0"/>
                <a:ea typeface="Arial-Rounded" panose="020B0500000000000000" charset="0"/>
                <a:cs typeface="Arial-Rounded" panose="020B0500000000000000" charset="0"/>
              </a:rPr>
              <a:t>     Với </a:t>
            </a:r>
            <a:r>
              <a:rPr lang="en-US" sz="3200" dirty="0">
                <a:solidFill>
                  <a:schemeClr val="bg1"/>
                </a:solidFill>
                <a:latin typeface="Arial-Rounded" panose="020B0500000000000000" charset="0"/>
                <a:ea typeface="Arial-Rounded" panose="020B0500000000000000" charset="0"/>
                <a:cs typeface="Arial-Rounded" panose="020B0500000000000000" charset="0"/>
              </a:rPr>
              <a:t>có cầu vồng</a:t>
            </a:r>
          </a:p>
          <a:p>
            <a:pPr marL="0" lvl="1" algn="just"/>
            <a:r>
              <a:rPr lang="en-US" sz="3200" dirty="0">
                <a:latin typeface="Arial-Rounded" panose="020B0500000000000000" charset="0"/>
                <a:ea typeface="Arial-Rounded" panose="020B0500000000000000" charset="0"/>
                <a:cs typeface="Arial-Rounded" panose="020B0500000000000000" charset="0"/>
              </a:rPr>
              <a:t>     Nắn </a:t>
            </a:r>
            <a:r>
              <a:rPr lang="en-US" sz="3200" dirty="0">
                <a:solidFill>
                  <a:schemeClr val="bg1"/>
                </a:solidFill>
                <a:latin typeface="Arial-Rounded" panose="020B0500000000000000" charset="0"/>
                <a:ea typeface="Arial-Rounded" panose="020B0500000000000000" charset="0"/>
                <a:cs typeface="Arial-Rounded" panose="020B0500000000000000" charset="0"/>
              </a:rPr>
              <a:t>màu tươi thắm </a:t>
            </a:r>
          </a:p>
          <a:p>
            <a:pPr marL="0" lvl="1" algn="just"/>
            <a:r>
              <a:rPr lang="en-US" sz="3200" dirty="0">
                <a:latin typeface="Arial-Rounded" panose="020B0500000000000000" charset="0"/>
                <a:ea typeface="Arial-Rounded" panose="020B0500000000000000" charset="0"/>
                <a:cs typeface="Arial-Rounded" panose="020B0500000000000000" charset="0"/>
              </a:rPr>
              <a:t>     Lung</a:t>
            </a:r>
            <a:r>
              <a:rPr lang="en-US" sz="3200" dirty="0">
                <a:solidFill>
                  <a:schemeClr val="bg1"/>
                </a:solidFill>
                <a:latin typeface="Arial-Rounded" panose="020B0500000000000000" charset="0"/>
                <a:ea typeface="Arial-Rounded" panose="020B0500000000000000" charset="0"/>
                <a:cs typeface="Arial-Rounded" panose="020B0500000000000000" charset="0"/>
              </a:rPr>
              <a:t>mừng vui trông</a:t>
            </a:r>
          </a:p>
          <a:p>
            <a:pPr marL="0" lvl="1" algn="just"/>
            <a:endParaRPr lang="en-US" sz="3200" dirty="0">
              <a:solidFill>
                <a:schemeClr val="bg1"/>
              </a:solidFill>
              <a:latin typeface="Arial-Rounded" panose="020B0500000000000000" charset="0"/>
              <a:ea typeface="Arial-Rounded" panose="020B0500000000000000" charset="0"/>
              <a:cs typeface="Arial-Rounded" panose="020B0500000000000000" charset="0"/>
            </a:endParaRPr>
          </a:p>
          <a:p>
            <a:pPr marL="0" lvl="1" algn="just"/>
            <a:endParaRPr lang="en-US" sz="2600" dirty="0">
              <a:latin typeface="Arial-Rounded" panose="020B0500000000000000" charset="0"/>
              <a:ea typeface="Arial-Rounded" panose="020B0500000000000000" charset="0"/>
              <a:cs typeface="Arial-Rounded" panose="020B0500000000000000" charset="0"/>
            </a:endParaRPr>
          </a:p>
        </p:txBody>
      </p:sp>
      <p:pic>
        <p:nvPicPr>
          <p:cNvPr id="15" name="Picture 14"/>
          <p:cNvPicPr>
            <a:picLocks noChangeAspect="1"/>
          </p:cNvPicPr>
          <p:nvPr/>
        </p:nvPicPr>
        <p:blipFill>
          <a:blip r:embed="rId4"/>
          <a:stretch>
            <a:fillRect/>
          </a:stretch>
        </p:blipFill>
        <p:spPr>
          <a:xfrm>
            <a:off x="5141940" y="4986909"/>
            <a:ext cx="2438400" cy="1438276"/>
          </a:xfrm>
          <a:prstGeom prst="rect">
            <a:avLst/>
          </a:prstGeom>
        </p:spPr>
      </p:pic>
      <p:pic>
        <p:nvPicPr>
          <p:cNvPr id="16" name="Picture 15"/>
          <p:cNvPicPr>
            <a:picLocks noChangeAspect="1"/>
          </p:cNvPicPr>
          <p:nvPr/>
        </p:nvPicPr>
        <p:blipFill>
          <a:blip r:embed="rId5"/>
          <a:stretch>
            <a:fillRect/>
          </a:stretch>
        </p:blipFill>
        <p:spPr>
          <a:xfrm>
            <a:off x="1" y="4763089"/>
            <a:ext cx="2514600" cy="1390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Content Placeholder 10" descr="logo"/>
          <p:cNvPicPr>
            <a:picLocks noGrp="1" noChangeAspect="1"/>
          </p:cNvPicPr>
          <p:nvPr>
            <p:ph sz="half" idx="2"/>
          </p:nvPr>
        </p:nvPicPr>
        <p:blipFill>
          <a:blip r:embed="rId6"/>
          <a:stretch>
            <a:fillRect/>
          </a:stretch>
        </p:blipFill>
        <p:spPr>
          <a:xfrm>
            <a:off x="10654665" y="-182880"/>
            <a:ext cx="1656080" cy="1691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4378325" y="239395"/>
            <a:ext cx="4044950" cy="706755"/>
          </a:xfrm>
          <a:prstGeom prst="rect">
            <a:avLst/>
          </a:prstGeom>
          <a:noFill/>
        </p:spPr>
        <p:txBody>
          <a:bodyPr wrap="square" rtlCol="0">
            <a:spAutoFit/>
          </a:bodyPr>
          <a:lstStyle/>
          <a:p>
            <a:pPr algn="ctr"/>
            <a:r>
              <a:rPr lang="en-US" sz="4000" b="1">
                <a:latin typeface="Arial-Rounded" panose="020B0500000000000000" charset="0"/>
                <a:cs typeface="Arial-Rounded" panose="020B0500000000000000" charset="0"/>
              </a:rPr>
              <a:t>Em học vẽ</a:t>
            </a:r>
          </a:p>
        </p:txBody>
      </p:sp>
      <p:pic>
        <p:nvPicPr>
          <p:cNvPr id="3" name="Content Placeholder 2"/>
          <p:cNvPicPr>
            <a:picLocks noGrp="1" noChangeAspect="1"/>
          </p:cNvPicPr>
          <p:nvPr>
            <p:ph sz="half" idx="1"/>
          </p:nvPr>
        </p:nvPicPr>
        <p:blipFill>
          <a:blip r:embed="rId4"/>
          <a:stretch>
            <a:fillRect/>
          </a:stretch>
        </p:blipFill>
        <p:spPr>
          <a:xfrm>
            <a:off x="224790" y="1195070"/>
            <a:ext cx="6873240" cy="4948555"/>
          </a:xfrm>
          <a:prstGeom prst="rect">
            <a:avLst/>
          </a:prstGeom>
        </p:spPr>
      </p:pic>
      <p:pic>
        <p:nvPicPr>
          <p:cNvPr id="6" name="Picture 5"/>
          <p:cNvPicPr>
            <a:picLocks noChangeAspect="1"/>
          </p:cNvPicPr>
          <p:nvPr/>
        </p:nvPicPr>
        <p:blipFill>
          <a:blip r:embed="rId5"/>
          <a:stretch>
            <a:fillRect/>
          </a:stretch>
        </p:blipFill>
        <p:spPr>
          <a:xfrm>
            <a:off x="7430770" y="1282065"/>
            <a:ext cx="3558540" cy="3909060"/>
          </a:xfrm>
          <a:prstGeom prst="rect">
            <a:avLst/>
          </a:prstGeom>
        </p:spPr>
      </p:pic>
      <p:sp>
        <p:nvSpPr>
          <p:cNvPr id="5" name="Cloud 4"/>
          <p:cNvSpPr/>
          <p:nvPr/>
        </p:nvSpPr>
        <p:spPr>
          <a:xfrm>
            <a:off x="626110" y="5671820"/>
            <a:ext cx="9878695" cy="845185"/>
          </a:xfrm>
          <a:prstGeom prst="cloud">
            <a:avLst/>
          </a:prstGeom>
        </p:spPr>
        <p:style>
          <a:lnRef idx="2">
            <a:schemeClr val="accent6"/>
          </a:lnRef>
          <a:fillRef idx="1">
            <a:schemeClr val="lt1"/>
          </a:fillRef>
          <a:effectRef idx="0">
            <a:schemeClr val="accent6"/>
          </a:effectRef>
          <a:fontRef idx="minor">
            <a:schemeClr val="dk1"/>
          </a:fontRef>
        </p:style>
        <p:txBody>
          <a:bodyPr lIns="91403" tIns="45702" rIns="91403" bIns="45702" rtlCol="0" anchor="ctr"/>
          <a:lstStyle/>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Tìm trong bài những từ chỉ sự vật</a:t>
            </a:r>
          </a:p>
        </p:txBody>
      </p:sp>
      <p:cxnSp>
        <p:nvCxnSpPr>
          <p:cNvPr id="7" name="Straight Connector 6"/>
          <p:cNvCxnSpPr/>
          <p:nvPr/>
        </p:nvCxnSpPr>
        <p:spPr>
          <a:xfrm>
            <a:off x="993140" y="1962785"/>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986915" y="1983105"/>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a:off x="1986915" y="1577340"/>
            <a:ext cx="84201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1530985" y="2784475"/>
            <a:ext cx="111569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871220" y="3575050"/>
            <a:ext cx="923290" cy="10795"/>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flipV="1">
            <a:off x="2240915" y="3990975"/>
            <a:ext cx="446405" cy="9525"/>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861060" y="4356100"/>
            <a:ext cx="943610" cy="2032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1530985" y="4782185"/>
            <a:ext cx="32448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a:off x="7860665" y="1577340"/>
            <a:ext cx="425450"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8423275" y="1983105"/>
            <a:ext cx="9988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8423275" y="2378710"/>
            <a:ext cx="99885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a:off x="8423275" y="2794635"/>
            <a:ext cx="39052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8210550" y="3585845"/>
            <a:ext cx="117094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8624570" y="3990975"/>
            <a:ext cx="1325245"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8056245" y="4376420"/>
            <a:ext cx="1041400" cy="1016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7944485" y="4782185"/>
            <a:ext cx="331470" cy="10160"/>
          </a:xfrm>
          <a:prstGeom prst="line">
            <a:avLst/>
          </a:prstGeom>
          <a:ln w="3810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500" fill="hold"/>
                                        <p:tgtEl>
                                          <p:spTgt spid="17"/>
                                        </p:tgtEl>
                                        <p:attrNameLst>
                                          <p:attrName>ppt_w</p:attrName>
                                        </p:attrNameLst>
                                      </p:cBhvr>
                                      <p:tavLst>
                                        <p:tav tm="0">
                                          <p:val>
                                            <p:fltVal val="0"/>
                                          </p:val>
                                        </p:tav>
                                        <p:tav tm="100000">
                                          <p:val>
                                            <p:strVal val="#ppt_w"/>
                                          </p:val>
                                        </p:tav>
                                      </p:tavLst>
                                    </p:anim>
                                    <p:anim calcmode="lin" valueType="num">
                                      <p:cBhvr>
                                        <p:cTn id="81" dur="500" fill="hold"/>
                                        <p:tgtEl>
                                          <p:spTgt spid="17"/>
                                        </p:tgtEl>
                                        <p:attrNameLst>
                                          <p:attrName>ppt_h</p:attrName>
                                        </p:attrNameLst>
                                      </p:cBhvr>
                                      <p:tavLst>
                                        <p:tav tm="0">
                                          <p:val>
                                            <p:fltVal val="0"/>
                                          </p:val>
                                        </p:tav>
                                        <p:tav tm="100000">
                                          <p:val>
                                            <p:strVal val="#ppt_h"/>
                                          </p:val>
                                        </p:tav>
                                      </p:tavLst>
                                    </p:anim>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p:cTn id="94" dur="500" fill="hold"/>
                                        <p:tgtEl>
                                          <p:spTgt spid="19"/>
                                        </p:tgtEl>
                                        <p:attrNameLst>
                                          <p:attrName>ppt_w</p:attrName>
                                        </p:attrNameLst>
                                      </p:cBhvr>
                                      <p:tavLst>
                                        <p:tav tm="0">
                                          <p:val>
                                            <p:fltVal val="0"/>
                                          </p:val>
                                        </p:tav>
                                        <p:tav tm="100000">
                                          <p:val>
                                            <p:strVal val="#ppt_w"/>
                                          </p:val>
                                        </p:tav>
                                      </p:tavLst>
                                    </p:anim>
                                    <p:anim calcmode="lin" valueType="num">
                                      <p:cBhvr>
                                        <p:cTn id="95" dur="500" fill="hold"/>
                                        <p:tgtEl>
                                          <p:spTgt spid="19"/>
                                        </p:tgtEl>
                                        <p:attrNameLst>
                                          <p:attrName>ppt_h</p:attrName>
                                        </p:attrNameLst>
                                      </p:cBhvr>
                                      <p:tavLst>
                                        <p:tav tm="0">
                                          <p:val>
                                            <p:fltVal val="0"/>
                                          </p:val>
                                        </p:tav>
                                        <p:tav tm="100000">
                                          <p:val>
                                            <p:strVal val="#ppt_h"/>
                                          </p:val>
                                        </p:tav>
                                      </p:tavLst>
                                    </p:anim>
                                    <p:animEffect transition="in" filter="fade">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p:cTn id="101" dur="500" fill="hold"/>
                                        <p:tgtEl>
                                          <p:spTgt spid="20"/>
                                        </p:tgtEl>
                                        <p:attrNameLst>
                                          <p:attrName>ppt_w</p:attrName>
                                        </p:attrNameLst>
                                      </p:cBhvr>
                                      <p:tavLst>
                                        <p:tav tm="0">
                                          <p:val>
                                            <p:fltVal val="0"/>
                                          </p:val>
                                        </p:tav>
                                        <p:tav tm="100000">
                                          <p:val>
                                            <p:strVal val="#ppt_w"/>
                                          </p:val>
                                        </p:tav>
                                      </p:tavLst>
                                    </p:anim>
                                    <p:anim calcmode="lin" valueType="num">
                                      <p:cBhvr>
                                        <p:cTn id="102" dur="500" fill="hold"/>
                                        <p:tgtEl>
                                          <p:spTgt spid="20"/>
                                        </p:tgtEl>
                                        <p:attrNameLst>
                                          <p:attrName>ppt_h</p:attrName>
                                        </p:attrNameLst>
                                      </p:cBhvr>
                                      <p:tavLst>
                                        <p:tav tm="0">
                                          <p:val>
                                            <p:fltVal val="0"/>
                                          </p:val>
                                        </p:tav>
                                        <p:tav tm="100000">
                                          <p:val>
                                            <p:strVal val="#ppt_h"/>
                                          </p:val>
                                        </p:tav>
                                      </p:tavLst>
                                    </p:anim>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ppt_w</p:attrName>
                                        </p:attrNameLst>
                                      </p:cBhvr>
                                      <p:tavLst>
                                        <p:tav tm="0">
                                          <p:val>
                                            <p:fltVal val="0"/>
                                          </p:val>
                                        </p:tav>
                                        <p:tav tm="100000">
                                          <p:val>
                                            <p:strVal val="#ppt_w"/>
                                          </p:val>
                                        </p:tav>
                                      </p:tavLst>
                                    </p:anim>
                                    <p:anim calcmode="lin" valueType="num">
                                      <p:cBhvr>
                                        <p:cTn id="109" dur="500" fill="hold"/>
                                        <p:tgtEl>
                                          <p:spTgt spid="21"/>
                                        </p:tgtEl>
                                        <p:attrNameLst>
                                          <p:attrName>ppt_h</p:attrName>
                                        </p:attrNameLst>
                                      </p:cBhvr>
                                      <p:tavLst>
                                        <p:tav tm="0">
                                          <p:val>
                                            <p:fltVal val="0"/>
                                          </p:val>
                                        </p:tav>
                                        <p:tav tm="100000">
                                          <p:val>
                                            <p:strVal val="#ppt_h"/>
                                          </p:val>
                                        </p:tav>
                                      </p:tavLst>
                                    </p:anim>
                                    <p:animEffect transition="in" filter="fade">
                                      <p:cBhvr>
                                        <p:cTn id="110" dur="500"/>
                                        <p:tgtEl>
                                          <p:spTgt spid="21"/>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500" fill="hold"/>
                                        <p:tgtEl>
                                          <p:spTgt spid="22"/>
                                        </p:tgtEl>
                                        <p:attrNameLst>
                                          <p:attrName>ppt_w</p:attrName>
                                        </p:attrNameLst>
                                      </p:cBhvr>
                                      <p:tavLst>
                                        <p:tav tm="0">
                                          <p:val>
                                            <p:fltVal val="0"/>
                                          </p:val>
                                        </p:tav>
                                        <p:tav tm="100000">
                                          <p:val>
                                            <p:strVal val="#ppt_w"/>
                                          </p:val>
                                        </p:tav>
                                      </p:tavLst>
                                    </p:anim>
                                    <p:anim calcmode="lin" valueType="num">
                                      <p:cBhvr>
                                        <p:cTn id="116" dur="500" fill="hold"/>
                                        <p:tgtEl>
                                          <p:spTgt spid="22"/>
                                        </p:tgtEl>
                                        <p:attrNameLst>
                                          <p:attrName>ppt_h</p:attrName>
                                        </p:attrNameLst>
                                      </p:cBhvr>
                                      <p:tavLst>
                                        <p:tav tm="0">
                                          <p:val>
                                            <p:fltVal val="0"/>
                                          </p:val>
                                        </p:tav>
                                        <p:tav tm="100000">
                                          <p:val>
                                            <p:strVal val="#ppt_h"/>
                                          </p:val>
                                        </p:tav>
                                      </p:tavLst>
                                    </p:anim>
                                    <p:animEffect transition="in" filter="fade">
                                      <p:cBhvr>
                                        <p:cTn id="117" dur="500"/>
                                        <p:tgtEl>
                                          <p:spTgt spid="22"/>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nodeType="clickEffect">
                                  <p:stCondLst>
                                    <p:cond delay="0"/>
                                  </p:stCondLst>
                                  <p:childTnLst>
                                    <p:set>
                                      <p:cBhvr>
                                        <p:cTn id="121" dur="1" fill="hold">
                                          <p:stCondLst>
                                            <p:cond delay="0"/>
                                          </p:stCondLst>
                                        </p:cTn>
                                        <p:tgtEl>
                                          <p:spTgt spid="23"/>
                                        </p:tgtEl>
                                        <p:attrNameLst>
                                          <p:attrName>style.visibility</p:attrName>
                                        </p:attrNameLst>
                                      </p:cBhvr>
                                      <p:to>
                                        <p:strVal val="visible"/>
                                      </p:to>
                                    </p:set>
                                    <p:anim calcmode="lin" valueType="num">
                                      <p:cBhvr>
                                        <p:cTn id="122" dur="500" fill="hold"/>
                                        <p:tgtEl>
                                          <p:spTgt spid="23"/>
                                        </p:tgtEl>
                                        <p:attrNameLst>
                                          <p:attrName>ppt_w</p:attrName>
                                        </p:attrNameLst>
                                      </p:cBhvr>
                                      <p:tavLst>
                                        <p:tav tm="0">
                                          <p:val>
                                            <p:fltVal val="0"/>
                                          </p:val>
                                        </p:tav>
                                        <p:tav tm="100000">
                                          <p:val>
                                            <p:strVal val="#ppt_w"/>
                                          </p:val>
                                        </p:tav>
                                      </p:tavLst>
                                    </p:anim>
                                    <p:anim calcmode="lin" valueType="num">
                                      <p:cBhvr>
                                        <p:cTn id="123" dur="500" fill="hold"/>
                                        <p:tgtEl>
                                          <p:spTgt spid="23"/>
                                        </p:tgtEl>
                                        <p:attrNameLst>
                                          <p:attrName>ppt_h</p:attrName>
                                        </p:attrNameLst>
                                      </p:cBhvr>
                                      <p:tavLst>
                                        <p:tav tm="0">
                                          <p:val>
                                            <p:fltVal val="0"/>
                                          </p:val>
                                        </p:tav>
                                        <p:tav tm="100000">
                                          <p:val>
                                            <p:strVal val="#ppt_h"/>
                                          </p:val>
                                        </p:tav>
                                      </p:tavLst>
                                    </p:anim>
                                    <p:animEffect transition="in" filter="fade">
                                      <p:cBhvr>
                                        <p:cTn id="124" dur="500"/>
                                        <p:tgtEl>
                                          <p:spTgt spid="23"/>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24"/>
                                        </p:tgtEl>
                                        <p:attrNameLst>
                                          <p:attrName>style.visibility</p:attrName>
                                        </p:attrNameLst>
                                      </p:cBhvr>
                                      <p:to>
                                        <p:strVal val="visible"/>
                                      </p:to>
                                    </p:set>
                                    <p:anim calcmode="lin" valueType="num">
                                      <p:cBhvr>
                                        <p:cTn id="129" dur="500" fill="hold"/>
                                        <p:tgtEl>
                                          <p:spTgt spid="24"/>
                                        </p:tgtEl>
                                        <p:attrNameLst>
                                          <p:attrName>ppt_w</p:attrName>
                                        </p:attrNameLst>
                                      </p:cBhvr>
                                      <p:tavLst>
                                        <p:tav tm="0">
                                          <p:val>
                                            <p:fltVal val="0"/>
                                          </p:val>
                                        </p:tav>
                                        <p:tav tm="100000">
                                          <p:val>
                                            <p:strVal val="#ppt_w"/>
                                          </p:val>
                                        </p:tav>
                                      </p:tavLst>
                                    </p:anim>
                                    <p:anim calcmode="lin" valueType="num">
                                      <p:cBhvr>
                                        <p:cTn id="130" dur="500" fill="hold"/>
                                        <p:tgtEl>
                                          <p:spTgt spid="24"/>
                                        </p:tgtEl>
                                        <p:attrNameLst>
                                          <p:attrName>ppt_h</p:attrName>
                                        </p:attrNameLst>
                                      </p:cBhvr>
                                      <p:tavLst>
                                        <p:tav tm="0">
                                          <p:val>
                                            <p:fltVal val="0"/>
                                          </p:val>
                                        </p:tav>
                                        <p:tav tm="100000">
                                          <p:val>
                                            <p:strVal val="#ppt_h"/>
                                          </p:val>
                                        </p:tav>
                                      </p:tavLst>
                                    </p:anim>
                                    <p:animEffect transition="in" filter="fade">
                                      <p:cBhvr>
                                        <p:cTn id="1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2"/>
          <a:stretch>
            <a:fillRect/>
          </a:stretch>
        </p:blipFill>
        <p:spPr>
          <a:xfrm>
            <a:off x="838200" y="575945"/>
            <a:ext cx="7838440" cy="936625"/>
          </a:xfrm>
          <a:prstGeom prst="rect">
            <a:avLst/>
          </a:prstGeom>
        </p:spPr>
      </p:pic>
      <p:sp>
        <p:nvSpPr>
          <p:cNvPr id="16" name="Rounded Rectangle 15"/>
          <p:cNvSpPr/>
          <p:nvPr/>
        </p:nvSpPr>
        <p:spPr>
          <a:xfrm>
            <a:off x="3437890" y="2008505"/>
            <a:ext cx="5751195" cy="19577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anose="020B0500000000000000" charset="0"/>
                <a:cs typeface="Arial-Rounded" panose="020B0500000000000000" charset="0"/>
              </a:rPr>
              <a:t>Tiếng sáo diều vi </a:t>
            </a:r>
            <a:r>
              <a:rPr lang="en-US" sz="4000" smtClean="0">
                <a:latin typeface="Arial-Rounded" panose="020B0500000000000000" charset="0"/>
                <a:cs typeface="Arial-Rounded" panose="020B0500000000000000" charset="0"/>
              </a:rPr>
              <a:t>vu.</a:t>
            </a:r>
            <a:endParaRPr lang="en-US" sz="4000">
              <a:latin typeface="Arial-Rounded" panose="020B0500000000000000" charset="0"/>
              <a:cs typeface="Arial-Rounded" panose="020B0500000000000000" charset="0"/>
            </a:endParaRPr>
          </a:p>
          <a:p>
            <a:pPr algn="ctr"/>
            <a:r>
              <a:rPr lang="en-US" sz="4000">
                <a:latin typeface="Arial-Rounded" panose="020B0500000000000000" charset="0"/>
                <a:cs typeface="Arial-Rounded" panose="020B0500000000000000" charset="0"/>
              </a:rPr>
              <a:t>Tiếng ve kêu râm </a:t>
            </a:r>
            <a:r>
              <a:rPr lang="en-US" sz="4000" smtClean="0">
                <a:latin typeface="Arial-Rounded" panose="020B0500000000000000" charset="0"/>
                <a:cs typeface="Arial-Rounded" panose="020B0500000000000000" charset="0"/>
              </a:rPr>
              <a:t>ran.</a:t>
            </a:r>
            <a:endParaRPr lang="en-US" sz="4000">
              <a:latin typeface="Arial-Rounded" panose="020B0500000000000000" charset="0"/>
              <a:cs typeface="Arial-Rounded" panose="020B0500000000000000" charset="0"/>
            </a:endParaRPr>
          </a:p>
        </p:txBody>
      </p:sp>
      <p:pic>
        <p:nvPicPr>
          <p:cNvPr id="17" name="Content Placeholder 16"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89450" y="1442085"/>
            <a:ext cx="384175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64704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7770" y="0"/>
            <a:ext cx="7396459" cy="6858000"/>
          </a:xfrm>
          <a:prstGeom prst="rect">
            <a:avLst/>
          </a:prstGeom>
        </p:spPr>
      </p:pic>
      <p:sp>
        <p:nvSpPr>
          <p:cNvPr id="3" name="TextBox 2"/>
          <p:cNvSpPr txBox="1"/>
          <p:nvPr/>
        </p:nvSpPr>
        <p:spPr>
          <a:xfrm>
            <a:off x="2934268" y="1433015"/>
            <a:ext cx="1078173" cy="492443"/>
          </a:xfrm>
          <a:prstGeom prst="rect">
            <a:avLst/>
          </a:prstGeom>
          <a:noFill/>
        </p:spPr>
        <p:txBody>
          <a:bodyPr wrap="square" rtlCol="0">
            <a:spAutoFit/>
          </a:bodyPr>
          <a:lstStyle/>
          <a:p>
            <a:r>
              <a:rPr lang="en-US" sz="2600" b="1">
                <a:solidFill>
                  <a:srgbClr val="00B0F0"/>
                </a:solidFill>
                <a:latin typeface="HP001 4 hàng" panose="020B0603050302020204" pitchFamily="34" charset="0"/>
              </a:rPr>
              <a:t>l</a:t>
            </a:r>
            <a:r>
              <a:rPr lang="en-US" sz="2600" b="1" smtClean="0">
                <a:solidFill>
                  <a:srgbClr val="00B0F0"/>
                </a:solidFill>
                <a:latin typeface="HP001 4 hàng" panose="020B0603050302020204" pitchFamily="34" charset="0"/>
              </a:rPr>
              <a:t>ỗi</a:t>
            </a:r>
            <a:endParaRPr lang="en-US" sz="2600" b="1">
              <a:solidFill>
                <a:srgbClr val="00B0F0"/>
              </a:solidFill>
              <a:latin typeface="HP001 4 hàng" panose="020B0603050302020204" pitchFamily="34" charset="0"/>
            </a:endParaRPr>
          </a:p>
        </p:txBody>
      </p:sp>
      <p:sp>
        <p:nvSpPr>
          <p:cNvPr id="4" name="TextBox 3"/>
          <p:cNvSpPr txBox="1"/>
          <p:nvPr/>
        </p:nvSpPr>
        <p:spPr>
          <a:xfrm>
            <a:off x="2961563" y="1884514"/>
            <a:ext cx="1078173" cy="492443"/>
          </a:xfrm>
          <a:prstGeom prst="rect">
            <a:avLst/>
          </a:prstGeom>
          <a:noFill/>
        </p:spPr>
        <p:txBody>
          <a:bodyPr wrap="square" rtlCol="0">
            <a:spAutoFit/>
          </a:bodyPr>
          <a:lstStyle/>
          <a:p>
            <a:r>
              <a:rPr lang="en-US" sz="2600" b="1">
                <a:solidFill>
                  <a:srgbClr val="00B0F0"/>
                </a:solidFill>
                <a:latin typeface="HP001 4 hàng" panose="020B0603050302020204" pitchFamily="34" charset="0"/>
              </a:rPr>
              <a:t>l</a:t>
            </a:r>
            <a:r>
              <a:rPr lang="en-US" sz="2600" b="1" smtClean="0">
                <a:solidFill>
                  <a:srgbClr val="00B0F0"/>
                </a:solidFill>
                <a:latin typeface="HP001 4 hàng" panose="020B0603050302020204" pitchFamily="34" charset="0"/>
              </a:rPr>
              <a:t>ỗi</a:t>
            </a:r>
            <a:endParaRPr lang="en-US" sz="2600" b="1">
              <a:solidFill>
                <a:srgbClr val="00B0F0"/>
              </a:solidFill>
              <a:latin typeface="HP001 4 hàng" panose="020B0603050302020204" pitchFamily="34" charset="0"/>
            </a:endParaRPr>
          </a:p>
        </p:txBody>
      </p:sp>
    </p:spTree>
    <p:extLst>
      <p:ext uri="{BB962C8B-B14F-4D97-AF65-F5344CB8AC3E}">
        <p14:creationId xmlns:p14="http://schemas.microsoft.com/office/powerpoint/2010/main" val="11352807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242" y="125310"/>
            <a:ext cx="7831113" cy="6732689"/>
          </a:xfrm>
          <a:prstGeom prst="rect">
            <a:avLst/>
          </a:prstGeom>
        </p:spPr>
      </p:pic>
      <p:sp>
        <p:nvSpPr>
          <p:cNvPr id="5" name="TextBox 4"/>
          <p:cNvSpPr txBox="1"/>
          <p:nvPr/>
        </p:nvSpPr>
        <p:spPr>
          <a:xfrm>
            <a:off x="4656157" y="189375"/>
            <a:ext cx="6018663" cy="461665"/>
          </a:xfrm>
          <a:prstGeom prst="rect">
            <a:avLst/>
          </a:prstGeom>
          <a:noFill/>
        </p:spPr>
        <p:txBody>
          <a:bodyPr wrap="square" rtlCol="0">
            <a:spAutoFit/>
          </a:bodyPr>
          <a:lstStyle/>
          <a:p>
            <a:r>
              <a:rPr lang="en-US" sz="2400" b="1" smtClean="0">
                <a:solidFill>
                  <a:srgbClr val="002060"/>
                </a:solidFill>
                <a:latin typeface="HP001 4 hàng" panose="020B0603050302020204" pitchFamily="34" charset="0"/>
              </a:rPr>
              <a:t>Em học vẽ</a:t>
            </a:r>
            <a:endParaRPr lang="en-US" sz="2400" b="1">
              <a:solidFill>
                <a:srgbClr val="002060"/>
              </a:solidFill>
              <a:latin typeface="HP001 4 hàng" panose="020B0603050302020204" pitchFamily="34" charset="0"/>
            </a:endParaRPr>
          </a:p>
        </p:txBody>
      </p:sp>
      <p:sp>
        <p:nvSpPr>
          <p:cNvPr id="6" name="TextBox 5"/>
          <p:cNvSpPr txBox="1"/>
          <p:nvPr/>
        </p:nvSpPr>
        <p:spPr>
          <a:xfrm>
            <a:off x="4044281" y="715105"/>
            <a:ext cx="6018663" cy="461665"/>
          </a:xfrm>
          <a:prstGeom prst="rect">
            <a:avLst/>
          </a:prstGeom>
          <a:noFill/>
        </p:spPr>
        <p:txBody>
          <a:bodyPr wrap="square" rtlCol="0">
            <a:spAutoFit/>
          </a:bodyPr>
          <a:lstStyle/>
          <a:p>
            <a:r>
              <a:rPr lang="en-US" sz="2400" b="1" i="1" smtClean="0">
                <a:solidFill>
                  <a:srgbClr val="002060"/>
                </a:solidFill>
                <a:latin typeface="HP001 4 hàng" panose="020B0603050302020204" pitchFamily="34" charset="0"/>
              </a:rPr>
              <a:t>(Hai khổ thơ cuối)</a:t>
            </a:r>
            <a:endParaRPr lang="en-US" sz="2400" b="1" i="1">
              <a:solidFill>
                <a:srgbClr val="002060"/>
              </a:solidFill>
              <a:latin typeface="HP001 4 hàng" panose="020B0603050302020204" pitchFamily="34" charset="0"/>
            </a:endParaRPr>
          </a:p>
        </p:txBody>
      </p:sp>
      <p:sp>
        <p:nvSpPr>
          <p:cNvPr id="7" name="TextBox 6"/>
          <p:cNvSpPr txBox="1"/>
          <p:nvPr/>
        </p:nvSpPr>
        <p:spPr>
          <a:xfrm>
            <a:off x="4098871" y="1289083"/>
            <a:ext cx="6018663" cy="461665"/>
          </a:xfrm>
          <a:prstGeom prst="rect">
            <a:avLst/>
          </a:prstGeom>
          <a:noFill/>
        </p:spPr>
        <p:txBody>
          <a:bodyPr wrap="square" rtlCol="0">
            <a:spAutoFit/>
          </a:bodyPr>
          <a:lstStyle/>
          <a:p>
            <a:r>
              <a:rPr lang="en-US" sz="2400" b="1" smtClean="0">
                <a:solidFill>
                  <a:srgbClr val="7030A0"/>
                </a:solidFill>
                <a:latin typeface="HP001 4 hàng" panose="020B0603050302020204" pitchFamily="34" charset="0"/>
              </a:rPr>
              <a:t>Vẽ biển cả trong lành</a:t>
            </a:r>
            <a:endParaRPr lang="en-US" sz="2400" b="1">
              <a:solidFill>
                <a:srgbClr val="7030A0"/>
              </a:solidFill>
              <a:latin typeface="HP001 4 hàng" panose="020B0603050302020204" pitchFamily="34" charset="0"/>
            </a:endParaRPr>
          </a:p>
        </p:txBody>
      </p:sp>
      <p:sp>
        <p:nvSpPr>
          <p:cNvPr id="8" name="TextBox 7"/>
          <p:cNvSpPr txBox="1"/>
          <p:nvPr/>
        </p:nvSpPr>
        <p:spPr>
          <a:xfrm>
            <a:off x="4044281" y="1822117"/>
            <a:ext cx="6018663" cy="461665"/>
          </a:xfrm>
          <a:prstGeom prst="rect">
            <a:avLst/>
          </a:prstGeom>
          <a:noFill/>
        </p:spPr>
        <p:txBody>
          <a:bodyPr wrap="square" rtlCol="0">
            <a:spAutoFit/>
          </a:bodyPr>
          <a:lstStyle/>
          <a:p>
            <a:r>
              <a:rPr lang="en-US" sz="2400" b="1" smtClean="0">
                <a:solidFill>
                  <a:srgbClr val="7030A0"/>
                </a:solidFill>
                <a:latin typeface="HP001 4 hàng" panose="020B0603050302020204" pitchFamily="34" charset="0"/>
              </a:rPr>
              <a:t>.</a:t>
            </a:r>
            <a:endParaRPr lang="en-US" sz="2400" b="1">
              <a:solidFill>
                <a:srgbClr val="7030A0"/>
              </a:solidFill>
              <a:latin typeface="HP001 4 hàng" panose="020B0603050302020204" pitchFamily="34" charset="0"/>
            </a:endParaRPr>
          </a:p>
        </p:txBody>
      </p:sp>
      <p:sp>
        <p:nvSpPr>
          <p:cNvPr id="9" name="TextBox 8"/>
          <p:cNvSpPr txBox="1"/>
          <p:nvPr/>
        </p:nvSpPr>
        <p:spPr>
          <a:xfrm>
            <a:off x="4032900" y="2372489"/>
            <a:ext cx="6018663" cy="461665"/>
          </a:xfrm>
          <a:prstGeom prst="rect">
            <a:avLst/>
          </a:prstGeom>
          <a:noFill/>
        </p:spPr>
        <p:txBody>
          <a:bodyPr wrap="square" rtlCol="0">
            <a:spAutoFit/>
          </a:bodyPr>
          <a:lstStyle/>
          <a:p>
            <a:r>
              <a:rPr lang="en-US" sz="2400" b="1" smtClean="0">
                <a:solidFill>
                  <a:srgbClr val="7030A0"/>
                </a:solidFill>
                <a:latin typeface="HP001 4 hàng" panose="020B0603050302020204" pitchFamily="34" charset="0"/>
              </a:rPr>
              <a:t>.</a:t>
            </a:r>
            <a:endParaRPr lang="en-US" sz="2400" b="1">
              <a:solidFill>
                <a:srgbClr val="7030A0"/>
              </a:solidFill>
              <a:latin typeface="HP001 4 hàng" panose="020B0603050302020204" pitchFamily="34" charset="0"/>
            </a:endParaRPr>
          </a:p>
        </p:txBody>
      </p:sp>
      <p:sp>
        <p:nvSpPr>
          <p:cNvPr id="10" name="TextBox 9"/>
          <p:cNvSpPr txBox="1"/>
          <p:nvPr/>
        </p:nvSpPr>
        <p:spPr>
          <a:xfrm>
            <a:off x="4044281" y="2929281"/>
            <a:ext cx="6018663" cy="461665"/>
          </a:xfrm>
          <a:prstGeom prst="rect">
            <a:avLst/>
          </a:prstGeom>
          <a:noFill/>
        </p:spPr>
        <p:txBody>
          <a:bodyPr wrap="square" rtlCol="0">
            <a:spAutoFit/>
          </a:bodyPr>
          <a:lstStyle/>
          <a:p>
            <a:r>
              <a:rPr lang="en-US" sz="2400" b="1" smtClean="0">
                <a:solidFill>
                  <a:srgbClr val="7030A0"/>
                </a:solidFill>
                <a:latin typeface="HP001 4 hàng" panose="020B0603050302020204" pitchFamily="34" charset="0"/>
              </a:rPr>
              <a:t>.</a:t>
            </a:r>
            <a:endParaRPr lang="en-US" sz="2400" b="1">
              <a:solidFill>
                <a:srgbClr val="7030A0"/>
              </a:solidFill>
              <a:latin typeface="HP001 4 hàng" panose="020B0603050302020204" pitchFamily="34" charset="0"/>
            </a:endParaRPr>
          </a:p>
        </p:txBody>
      </p:sp>
      <p:sp>
        <p:nvSpPr>
          <p:cNvPr id="12" name="TextBox 11"/>
          <p:cNvSpPr txBox="1"/>
          <p:nvPr/>
        </p:nvSpPr>
        <p:spPr>
          <a:xfrm>
            <a:off x="4044281" y="4551023"/>
            <a:ext cx="6018663" cy="461665"/>
          </a:xfrm>
          <a:prstGeom prst="rect">
            <a:avLst/>
          </a:prstGeom>
          <a:noFill/>
        </p:spPr>
        <p:txBody>
          <a:bodyPr wrap="square" rtlCol="0">
            <a:spAutoFit/>
          </a:bodyPr>
          <a:lstStyle/>
          <a:p>
            <a:r>
              <a:rPr lang="en-US" sz="2400" b="1" smtClean="0">
                <a:solidFill>
                  <a:srgbClr val="7030A0"/>
                </a:solidFill>
                <a:latin typeface="HP001 4 hàng" panose="020B0603050302020204" pitchFamily="34" charset="0"/>
              </a:rPr>
              <a:t>.</a:t>
            </a:r>
            <a:endParaRPr lang="en-US" sz="2400" b="1">
              <a:solidFill>
                <a:srgbClr val="7030A0"/>
              </a:solidFill>
              <a:latin typeface="HP001 4 hàng" panose="020B0603050302020204" pitchFamily="34" charset="0"/>
            </a:endParaRPr>
          </a:p>
        </p:txBody>
      </p:sp>
      <p:sp>
        <p:nvSpPr>
          <p:cNvPr id="13" name="TextBox 12"/>
          <p:cNvSpPr txBox="1"/>
          <p:nvPr/>
        </p:nvSpPr>
        <p:spPr>
          <a:xfrm>
            <a:off x="4032898" y="5163636"/>
            <a:ext cx="6018663" cy="461665"/>
          </a:xfrm>
          <a:prstGeom prst="rect">
            <a:avLst/>
          </a:prstGeom>
          <a:noFill/>
        </p:spPr>
        <p:txBody>
          <a:bodyPr wrap="square" rtlCol="0">
            <a:spAutoFit/>
          </a:bodyPr>
          <a:lstStyle/>
          <a:p>
            <a:r>
              <a:rPr lang="en-US" sz="2400" b="1" smtClean="0">
                <a:solidFill>
                  <a:srgbClr val="7030A0"/>
                </a:solidFill>
                <a:latin typeface="HP001 4 hàng" panose="020B0603050302020204" pitchFamily="34" charset="0"/>
              </a:rPr>
              <a:t>.</a:t>
            </a:r>
            <a:endParaRPr lang="en-US" sz="2400" b="1">
              <a:solidFill>
                <a:srgbClr val="7030A0"/>
              </a:solidFill>
              <a:latin typeface="HP001 4 hàng" panose="020B0603050302020204" pitchFamily="34" charset="0"/>
            </a:endParaRPr>
          </a:p>
        </p:txBody>
      </p:sp>
      <p:sp>
        <p:nvSpPr>
          <p:cNvPr id="14" name="TextBox 13"/>
          <p:cNvSpPr txBox="1"/>
          <p:nvPr/>
        </p:nvSpPr>
        <p:spPr>
          <a:xfrm>
            <a:off x="4044281" y="4028123"/>
            <a:ext cx="6018663" cy="461665"/>
          </a:xfrm>
          <a:prstGeom prst="rect">
            <a:avLst/>
          </a:prstGeom>
          <a:noFill/>
        </p:spPr>
        <p:txBody>
          <a:bodyPr wrap="square" rtlCol="0">
            <a:spAutoFit/>
          </a:bodyPr>
          <a:lstStyle/>
          <a:p>
            <a:r>
              <a:rPr lang="en-US" sz="2400" b="1" smtClean="0">
                <a:solidFill>
                  <a:srgbClr val="7030A0"/>
                </a:solidFill>
                <a:latin typeface="HP001 4 hàng" panose="020B0603050302020204" pitchFamily="34" charset="0"/>
              </a:rPr>
              <a:t>.</a:t>
            </a:r>
            <a:endParaRPr lang="en-US" sz="2400" b="1">
              <a:solidFill>
                <a:srgbClr val="7030A0"/>
              </a:solidFill>
              <a:latin typeface="HP001 4 hàng" panose="020B0603050302020204" pitchFamily="34" charset="0"/>
            </a:endParaRPr>
          </a:p>
        </p:txBody>
      </p:sp>
      <p:sp>
        <p:nvSpPr>
          <p:cNvPr id="15" name="TextBox 14"/>
          <p:cNvSpPr txBox="1"/>
          <p:nvPr/>
        </p:nvSpPr>
        <p:spPr>
          <a:xfrm>
            <a:off x="4044281" y="5727959"/>
            <a:ext cx="6018663" cy="461665"/>
          </a:xfrm>
          <a:prstGeom prst="rect">
            <a:avLst/>
          </a:prstGeom>
          <a:noFill/>
        </p:spPr>
        <p:txBody>
          <a:bodyPr wrap="square" rtlCol="0">
            <a:spAutoFit/>
          </a:bodyPr>
          <a:lstStyle/>
          <a:p>
            <a:r>
              <a:rPr lang="en-US" sz="2400" b="1" smtClean="0">
                <a:solidFill>
                  <a:srgbClr val="7030A0"/>
                </a:solidFill>
                <a:latin typeface="HP001 4 hàng" panose="020B0603050302020204" pitchFamily="34" charset="0"/>
              </a:rPr>
              <a:t>.</a:t>
            </a:r>
            <a:endParaRPr lang="en-US" sz="2400" b="1">
              <a:solidFill>
                <a:srgbClr val="7030A0"/>
              </a:solidFill>
              <a:latin typeface="HP001 4 hàng" panose="020B0603050302020204" pitchFamily="34" charset="0"/>
            </a:endParaRPr>
          </a:p>
        </p:txBody>
      </p:sp>
      <p:sp>
        <p:nvSpPr>
          <p:cNvPr id="16" name="TextBox 15"/>
          <p:cNvSpPr txBox="1"/>
          <p:nvPr/>
        </p:nvSpPr>
        <p:spPr>
          <a:xfrm>
            <a:off x="6415798" y="6196119"/>
            <a:ext cx="6018663" cy="461665"/>
          </a:xfrm>
          <a:prstGeom prst="rect">
            <a:avLst/>
          </a:prstGeom>
          <a:noFill/>
        </p:spPr>
        <p:txBody>
          <a:bodyPr wrap="square" rtlCol="0">
            <a:spAutoFit/>
          </a:bodyPr>
          <a:lstStyle/>
          <a:p>
            <a:r>
              <a:rPr lang="en-US" sz="2400" b="1" smtClean="0">
                <a:solidFill>
                  <a:srgbClr val="7030A0"/>
                </a:solidFill>
                <a:latin typeface="HP001 4 hàng" panose="020B0603050302020204" pitchFamily="34" charset="0"/>
              </a:rPr>
              <a:t>.</a:t>
            </a:r>
            <a:endParaRPr lang="en-US" sz="2400" b="1">
              <a:solidFill>
                <a:srgbClr val="7030A0"/>
              </a:solidFill>
              <a:latin typeface="HP001 4 hàng" panose="020B0603050302020204" pitchFamily="34" charset="0"/>
            </a:endParaRPr>
          </a:p>
        </p:txBody>
      </p:sp>
    </p:spTree>
    <p:extLst>
      <p:ext uri="{BB962C8B-B14F-4D97-AF65-F5344CB8AC3E}">
        <p14:creationId xmlns:p14="http://schemas.microsoft.com/office/powerpoint/2010/main" val="8741289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71371" y="0"/>
            <a:ext cx="5858189" cy="6858000"/>
          </a:xfrm>
          <a:prstGeom prst="rect">
            <a:avLst/>
          </a:prstGeom>
        </p:spPr>
      </p:pic>
      <p:sp>
        <p:nvSpPr>
          <p:cNvPr id="3" name="TextBox 2"/>
          <p:cNvSpPr txBox="1"/>
          <p:nvPr/>
        </p:nvSpPr>
        <p:spPr>
          <a:xfrm>
            <a:off x="4398503" y="4339988"/>
            <a:ext cx="842237" cy="461665"/>
          </a:xfrm>
          <a:prstGeom prst="rect">
            <a:avLst/>
          </a:prstGeom>
          <a:noFill/>
        </p:spPr>
        <p:txBody>
          <a:bodyPr wrap="square" rtlCol="0">
            <a:spAutoFit/>
          </a:bodyPr>
          <a:lstStyle/>
          <a:p>
            <a:r>
              <a:rPr lang="en-US" sz="2400" b="1" smtClean="0">
                <a:solidFill>
                  <a:srgbClr val="7030A0"/>
                </a:solidFill>
                <a:latin typeface="HP001 4 hàng" panose="020B0603050302020204" pitchFamily="34" charset="0"/>
              </a:rPr>
              <a:t>gi</a:t>
            </a:r>
            <a:endParaRPr lang="en-US" sz="2400" b="1">
              <a:solidFill>
                <a:srgbClr val="7030A0"/>
              </a:solidFill>
              <a:latin typeface="HP001 4 hàng" panose="020B0603050302020204" pitchFamily="34" charset="0"/>
            </a:endParaRPr>
          </a:p>
        </p:txBody>
      </p:sp>
      <p:sp>
        <p:nvSpPr>
          <p:cNvPr id="4" name="TextBox 3"/>
          <p:cNvSpPr txBox="1"/>
          <p:nvPr/>
        </p:nvSpPr>
        <p:spPr>
          <a:xfrm>
            <a:off x="7512469" y="4339987"/>
            <a:ext cx="842237" cy="461665"/>
          </a:xfrm>
          <a:prstGeom prst="rect">
            <a:avLst/>
          </a:prstGeom>
          <a:noFill/>
        </p:spPr>
        <p:txBody>
          <a:bodyPr wrap="square" rtlCol="0">
            <a:spAutoFit/>
          </a:bodyPr>
          <a:lstStyle/>
          <a:p>
            <a:r>
              <a:rPr lang="en-US" sz="2400" b="1" smtClean="0">
                <a:solidFill>
                  <a:srgbClr val="7030A0"/>
                </a:solidFill>
                <a:latin typeface="HP001 4 hàng" panose="020B0603050302020204" pitchFamily="34" charset="0"/>
              </a:rPr>
              <a:t>v</a:t>
            </a:r>
            <a:endParaRPr lang="en-US" sz="2400" b="1">
              <a:solidFill>
                <a:srgbClr val="7030A0"/>
              </a:solidFill>
              <a:latin typeface="HP001 4 hàng" panose="020B0603050302020204" pitchFamily="34" charset="0"/>
            </a:endParaRPr>
          </a:p>
        </p:txBody>
      </p:sp>
      <p:sp>
        <p:nvSpPr>
          <p:cNvPr id="5" name="TextBox 4"/>
          <p:cNvSpPr txBox="1"/>
          <p:nvPr/>
        </p:nvSpPr>
        <p:spPr>
          <a:xfrm>
            <a:off x="4031976" y="6409983"/>
            <a:ext cx="842237" cy="461665"/>
          </a:xfrm>
          <a:prstGeom prst="rect">
            <a:avLst/>
          </a:prstGeom>
          <a:noFill/>
        </p:spPr>
        <p:txBody>
          <a:bodyPr wrap="square" rtlCol="0">
            <a:spAutoFit/>
          </a:bodyPr>
          <a:lstStyle/>
          <a:p>
            <a:r>
              <a:rPr lang="en-US" sz="2400" b="1">
                <a:solidFill>
                  <a:srgbClr val="7030A0"/>
                </a:solidFill>
                <a:latin typeface="HP001 4 hàng" panose="020B0603050302020204" pitchFamily="34" charset="0"/>
              </a:rPr>
              <a:t>d</a:t>
            </a:r>
          </a:p>
        </p:txBody>
      </p:sp>
      <p:sp>
        <p:nvSpPr>
          <p:cNvPr id="6" name="TextBox 5"/>
          <p:cNvSpPr txBox="1"/>
          <p:nvPr/>
        </p:nvSpPr>
        <p:spPr>
          <a:xfrm>
            <a:off x="7553413" y="6450927"/>
            <a:ext cx="842237" cy="461665"/>
          </a:xfrm>
          <a:prstGeom prst="rect">
            <a:avLst/>
          </a:prstGeom>
          <a:noFill/>
        </p:spPr>
        <p:txBody>
          <a:bodyPr wrap="square" rtlCol="0">
            <a:spAutoFit/>
          </a:bodyPr>
          <a:lstStyle/>
          <a:p>
            <a:r>
              <a:rPr lang="en-US" sz="2400" b="1" smtClean="0">
                <a:solidFill>
                  <a:srgbClr val="7030A0"/>
                </a:solidFill>
                <a:latin typeface="HP001 4 hàng" panose="020B0603050302020204" pitchFamily="34" charset="0"/>
              </a:rPr>
              <a:t>v</a:t>
            </a:r>
            <a:endParaRPr lang="en-US" sz="2400" b="1">
              <a:solidFill>
                <a:srgbClr val="7030A0"/>
              </a:solidFill>
              <a:latin typeface="HP001 4 hàng" panose="020B0603050302020204" pitchFamily="34" charset="0"/>
            </a:endParaRPr>
          </a:p>
        </p:txBody>
      </p:sp>
    </p:spTree>
    <p:extLst>
      <p:ext uri="{BB962C8B-B14F-4D97-AF65-F5344CB8AC3E}">
        <p14:creationId xmlns:p14="http://schemas.microsoft.com/office/powerpoint/2010/main" val="26280536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5 +6</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696277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806094" y="336501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934" y="0"/>
            <a:ext cx="9811723" cy="6858000"/>
          </a:xfrm>
        </p:spPr>
      </p:pic>
      <p:sp>
        <p:nvSpPr>
          <p:cNvPr id="5" name="TextBox 4"/>
          <p:cNvSpPr txBox="1"/>
          <p:nvPr/>
        </p:nvSpPr>
        <p:spPr>
          <a:xfrm>
            <a:off x="2156345" y="574893"/>
            <a:ext cx="8038531"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Thứ năm ngày 21 tháng 10 năm 2021</a:t>
            </a:r>
            <a:endParaRPr lang="en-US" sz="3200" b="1">
              <a:solidFill>
                <a:schemeClr val="bg1"/>
              </a:solidFill>
              <a:latin typeface="HP001 4 hàng" panose="020B0603050302020204" pitchFamily="34" charset="0"/>
            </a:endParaRPr>
          </a:p>
        </p:txBody>
      </p:sp>
      <p:sp>
        <p:nvSpPr>
          <p:cNvPr id="6" name="TextBox 5"/>
          <p:cNvSpPr txBox="1"/>
          <p:nvPr/>
        </p:nvSpPr>
        <p:spPr>
          <a:xfrm>
            <a:off x="5049672" y="1295180"/>
            <a:ext cx="5181388"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Luyện tập 1</a:t>
            </a:r>
            <a:endParaRPr lang="en-US" sz="3200" b="1">
              <a:solidFill>
                <a:schemeClr val="bg1"/>
              </a:solidFill>
              <a:latin typeface="HP001 4 hàng" panose="020B0603050302020204" pitchFamily="34" charset="0"/>
            </a:endParaRPr>
          </a:p>
        </p:txBody>
      </p:sp>
      <p:sp>
        <p:nvSpPr>
          <p:cNvPr id="7" name="TextBox 6"/>
          <p:cNvSpPr txBox="1"/>
          <p:nvPr/>
        </p:nvSpPr>
        <p:spPr>
          <a:xfrm>
            <a:off x="2896945" y="2015467"/>
            <a:ext cx="8338783" cy="584775"/>
          </a:xfrm>
          <a:prstGeom prst="rect">
            <a:avLst/>
          </a:prstGeom>
          <a:noFill/>
        </p:spPr>
        <p:txBody>
          <a:bodyPr wrap="square" rtlCol="0">
            <a:spAutoFit/>
          </a:bodyPr>
          <a:lstStyle/>
          <a:p>
            <a:r>
              <a:rPr lang="en-US" sz="3200" b="1" smtClean="0">
                <a:solidFill>
                  <a:srgbClr val="FFFF00"/>
                </a:solidFill>
                <a:latin typeface="HP001 4 hàng" panose="020B0603050302020204" pitchFamily="34" charset="0"/>
              </a:rPr>
              <a:t>Mở rộng vốn từ chỉ đồ dùng học tập </a:t>
            </a:r>
            <a:endParaRPr lang="en-US" sz="3200" b="1">
              <a:solidFill>
                <a:srgbClr val="FFFF00"/>
              </a:solidFill>
              <a:latin typeface="HP001 4 hàng" panose="020B0603050302020204" pitchFamily="34" charset="0"/>
            </a:endParaRPr>
          </a:p>
        </p:txBody>
      </p:sp>
      <p:sp>
        <p:nvSpPr>
          <p:cNvPr id="8" name="TextBox 7"/>
          <p:cNvSpPr txBox="1"/>
          <p:nvPr/>
        </p:nvSpPr>
        <p:spPr>
          <a:xfrm>
            <a:off x="3616657" y="2735754"/>
            <a:ext cx="6614403" cy="584775"/>
          </a:xfrm>
          <a:prstGeom prst="rect">
            <a:avLst/>
          </a:prstGeom>
          <a:noFill/>
        </p:spPr>
        <p:txBody>
          <a:bodyPr wrap="square" rtlCol="0">
            <a:spAutoFit/>
          </a:bodyPr>
          <a:lstStyle/>
          <a:p>
            <a:r>
              <a:rPr lang="en-US" sz="3200" b="1" smtClean="0">
                <a:solidFill>
                  <a:srgbClr val="FFFF00"/>
                </a:solidFill>
                <a:latin typeface="HP001 4 hàng" panose="020B0603050302020204" pitchFamily="34" charset="0"/>
              </a:rPr>
              <a:t>Dấu chấm, dấu chấm hỏi</a:t>
            </a:r>
            <a:endParaRPr lang="en-US" sz="3200" b="1">
              <a:solidFill>
                <a:srgbClr val="FFFF00"/>
              </a:solidFill>
              <a:latin typeface="HP001 4 hàng" panose="020B0603050302020204" pitchFamily="34" charset="0"/>
            </a:endParaRPr>
          </a:p>
        </p:txBody>
      </p:sp>
    </p:spTree>
    <p:extLst>
      <p:ext uri="{BB962C8B-B14F-4D97-AF65-F5344CB8AC3E}">
        <p14:creationId xmlns:p14="http://schemas.microsoft.com/office/powerpoint/2010/main" val="3633305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1" name="Content Placeholder 20" descr="logo"/>
          <p:cNvPicPr>
            <a:picLocks noGrp="1" noChangeAspect="1"/>
          </p:cNvPicPr>
          <p:nvPr>
            <p:ph sz="half" idx="2"/>
          </p:nvPr>
        </p:nvPicPr>
        <p:blipFill>
          <a:blip r:embed="rId3"/>
          <a:stretch>
            <a:fillRect/>
          </a:stretch>
        </p:blipFill>
        <p:spPr>
          <a:xfrm>
            <a:off x="10710545" y="-98425"/>
            <a:ext cx="1564640" cy="1598295"/>
          </a:xfrm>
          <a:prstGeom prst="rect">
            <a:avLst/>
          </a:prstGeom>
        </p:spPr>
      </p:pic>
      <p:pic>
        <p:nvPicPr>
          <p:cNvPr id="5" name="Picture 4"/>
          <p:cNvPicPr>
            <a:picLocks noChangeAspect="1"/>
          </p:cNvPicPr>
          <p:nvPr/>
        </p:nvPicPr>
        <p:blipFill>
          <a:blip r:embed="rId4"/>
          <a:stretch>
            <a:fillRect/>
          </a:stretch>
        </p:blipFill>
        <p:spPr>
          <a:xfrm>
            <a:off x="0" y="-1"/>
            <a:ext cx="12192000" cy="6858001"/>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charset="0"/>
                <a:ea typeface="Arial-Rounded" panose="020B0500000000000000" charset="0"/>
                <a:cs typeface="Arial-Rounded" panose="020B0500000000000000" charset="0"/>
              </a:rPr>
              <a:t>Bài Yêu lắm trường em đã học, có mấy khổ thơ</a:t>
            </a:r>
            <a:endParaRPr lang="en-US" sz="3600" b="1" dirty="0">
              <a:solidFill>
                <a:prstClr val="black"/>
              </a:solidFill>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2821837"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charset="0"/>
                <a:ea typeface="Arial-Rounded" panose="020B0500000000000000" charset="0"/>
                <a:cs typeface="Arial-Rounded" panose="020B0500000000000000" charset="0"/>
              </a:rPr>
              <a:t>A. 4</a:t>
            </a:r>
          </a:p>
        </p:txBody>
      </p:sp>
      <p:sp>
        <p:nvSpPr>
          <p:cNvPr id="11" name="Rectangle 10"/>
          <p:cNvSpPr/>
          <p:nvPr/>
        </p:nvSpPr>
        <p:spPr>
          <a:xfrm>
            <a:off x="8489934" y="1643062"/>
            <a:ext cx="309246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charset="0"/>
                <a:ea typeface="Arial-Rounded" panose="020B0500000000000000" charset="0"/>
                <a:cs typeface="Arial-Rounded" panose="020B0500000000000000" charset="0"/>
              </a:rPr>
              <a:t>C. 3</a:t>
            </a:r>
          </a:p>
        </p:txBody>
      </p:sp>
      <p:sp>
        <p:nvSpPr>
          <p:cNvPr id="12" name="Rectangle 11"/>
          <p:cNvSpPr/>
          <p:nvPr/>
        </p:nvSpPr>
        <p:spPr>
          <a:xfrm>
            <a:off x="5365734" y="1685926"/>
            <a:ext cx="271146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charset="0"/>
                <a:ea typeface="Arial-Rounded" panose="020B0500000000000000" charset="0"/>
                <a:cs typeface="Arial-Rounded" panose="020B0500000000000000" charset="0"/>
              </a:rPr>
              <a:t>B. 2</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155" y="365125"/>
            <a:ext cx="10875645" cy="1325880"/>
          </a:xfrm>
        </p:spPr>
        <p:txBody>
          <a:bodyPr/>
          <a:lstStyle/>
          <a:p>
            <a:endParaRPr lang="en-US" sz="2800">
              <a:latin typeface="Arial-Rounded" panose="020B0500000000000000" charset="0"/>
              <a:cs typeface="Arial-Rounded" panose="020B0500000000000000" charset="0"/>
            </a:endParaRPr>
          </a:p>
        </p:txBody>
      </p:sp>
      <p:pic>
        <p:nvPicPr>
          <p:cNvPr id="4" name="Content Placeholder 3"/>
          <p:cNvPicPr>
            <a:picLocks noGrp="1" noChangeAspect="1"/>
          </p:cNvPicPr>
          <p:nvPr>
            <p:ph idx="1"/>
          </p:nvPr>
        </p:nvPicPr>
        <p:blipFill>
          <a:blip r:embed="rId2"/>
          <a:stretch>
            <a:fillRect/>
          </a:stretch>
        </p:blipFill>
        <p:spPr>
          <a:xfrm>
            <a:off x="905510" y="1691005"/>
            <a:ext cx="9458325" cy="3279140"/>
          </a:xfrm>
          <a:prstGeom prst="rect">
            <a:avLst/>
          </a:prstGeom>
        </p:spPr>
      </p:pic>
      <p:pic>
        <p:nvPicPr>
          <p:cNvPr id="21" name="Content Placeholder 20" descr="logo"/>
          <p:cNvPicPr>
            <a:picLocks noGrp="1" noChangeAspect="1"/>
          </p:cNvPicPr>
          <p:nvPr>
            <p:ph sz="half" idx="2"/>
          </p:nvPr>
        </p:nvPicPr>
        <p:blipFill>
          <a:blip r:embed="rId3"/>
          <a:stretch>
            <a:fillRect/>
          </a:stretch>
        </p:blipFill>
        <p:spPr>
          <a:xfrm>
            <a:off x="10657205" y="-98425"/>
            <a:ext cx="1617980" cy="1598295"/>
          </a:xfrm>
          <a:prstGeom prst="rect">
            <a:avLst/>
          </a:prstGeom>
        </p:spPr>
      </p:pic>
      <p:sp>
        <p:nvSpPr>
          <p:cNvPr id="5" name="Rounded Rectangle 4"/>
          <p:cNvSpPr/>
          <p:nvPr/>
        </p:nvSpPr>
        <p:spPr>
          <a:xfrm>
            <a:off x="3723640" y="4063365"/>
            <a:ext cx="2108200" cy="537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đèn học</a:t>
            </a:r>
          </a:p>
        </p:txBody>
      </p:sp>
      <p:sp>
        <p:nvSpPr>
          <p:cNvPr id="6" name="Rounded Rectangle 5"/>
          <p:cNvSpPr/>
          <p:nvPr/>
        </p:nvSpPr>
        <p:spPr>
          <a:xfrm>
            <a:off x="6096000" y="4063365"/>
            <a:ext cx="5257800" cy="537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charset="0"/>
                <a:cs typeface="Arial-Rounded" panose="020B0500000000000000" charset="0"/>
              </a:rPr>
              <a:t>Đèn học dùng để chiếu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6" name="Content Placeholder 5" descr="Capture"/>
          <p:cNvPicPr>
            <a:picLocks noGrp="1" noChangeAspect="1"/>
          </p:cNvPicPr>
          <p:nvPr>
            <p:ph idx="1"/>
          </p:nvPr>
        </p:nvPicPr>
        <p:blipFill>
          <a:blip r:embed="rId3"/>
          <a:stretch>
            <a:fillRect/>
          </a:stretch>
        </p:blipFill>
        <p:spPr>
          <a:xfrm>
            <a:off x="1653540" y="887730"/>
            <a:ext cx="9411970" cy="3603625"/>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10657205" y="-98425"/>
            <a:ext cx="1617980" cy="1598295"/>
          </a:xfrm>
          <a:prstGeom prst="rect">
            <a:avLst/>
          </a:prstGeom>
        </p:spPr>
      </p:pic>
      <p:sp>
        <p:nvSpPr>
          <p:cNvPr id="8" name="Rounded Rectangle 7"/>
          <p:cNvSpPr/>
          <p:nvPr/>
        </p:nvSpPr>
        <p:spPr>
          <a:xfrm>
            <a:off x="9919335" y="1691005"/>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9" name="Rounded Rectangle 8"/>
          <p:cNvSpPr/>
          <p:nvPr/>
        </p:nvSpPr>
        <p:spPr>
          <a:xfrm>
            <a:off x="7545705" y="228854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0" name="Rounded Rectangle 9"/>
          <p:cNvSpPr/>
          <p:nvPr/>
        </p:nvSpPr>
        <p:spPr>
          <a:xfrm>
            <a:off x="7545705" y="2875915"/>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1" name="Rounded Rectangle 10"/>
          <p:cNvSpPr/>
          <p:nvPr/>
        </p:nvSpPr>
        <p:spPr>
          <a:xfrm>
            <a:off x="6000115" y="348488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sp>
        <p:nvSpPr>
          <p:cNvPr id="12" name="Rounded Rectangle 11"/>
          <p:cNvSpPr/>
          <p:nvPr/>
        </p:nvSpPr>
        <p:spPr>
          <a:xfrm>
            <a:off x="5604510" y="4062730"/>
            <a:ext cx="314325" cy="335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Arial-Rounded" panose="020B0500000000000000" charset="0"/>
                <a:cs typeface="Arial-Rounded" panose="020B0500000000000000" charset="0"/>
              </a:rPr>
              <a:t>.</a:t>
            </a:r>
          </a:p>
        </p:txBody>
      </p:sp>
      <p:pic>
        <p:nvPicPr>
          <p:cNvPr id="13" name="Picture 12"/>
          <p:cNvPicPr>
            <a:picLocks noChangeAspect="1"/>
          </p:cNvPicPr>
          <p:nvPr/>
        </p:nvPicPr>
        <p:blipFill>
          <a:blip r:embed="rId5"/>
          <a:stretch>
            <a:fillRect/>
          </a:stretch>
        </p:blipFill>
        <p:spPr>
          <a:xfrm>
            <a:off x="2425700" y="4603115"/>
            <a:ext cx="7056120" cy="185166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934" y="0"/>
            <a:ext cx="9811723" cy="6858000"/>
          </a:xfrm>
        </p:spPr>
      </p:pic>
      <p:sp>
        <p:nvSpPr>
          <p:cNvPr id="5" name="TextBox 4"/>
          <p:cNvSpPr txBox="1"/>
          <p:nvPr/>
        </p:nvSpPr>
        <p:spPr>
          <a:xfrm>
            <a:off x="2156345" y="574893"/>
            <a:ext cx="8038531"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Thứ năm ngày 21 tháng 10 năm 2021</a:t>
            </a:r>
            <a:endParaRPr lang="en-US" sz="3200" b="1">
              <a:solidFill>
                <a:schemeClr val="bg1"/>
              </a:solidFill>
              <a:latin typeface="HP001 4 hàng" panose="020B0603050302020204" pitchFamily="34" charset="0"/>
            </a:endParaRPr>
          </a:p>
        </p:txBody>
      </p:sp>
      <p:sp>
        <p:nvSpPr>
          <p:cNvPr id="6" name="TextBox 5"/>
          <p:cNvSpPr txBox="1"/>
          <p:nvPr/>
        </p:nvSpPr>
        <p:spPr>
          <a:xfrm>
            <a:off x="5049672" y="1295180"/>
            <a:ext cx="5181388"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Luyện tập 1</a:t>
            </a:r>
            <a:endParaRPr lang="en-US" sz="3200" b="1">
              <a:solidFill>
                <a:schemeClr val="bg1"/>
              </a:solidFill>
              <a:latin typeface="HP001 4 hàng" panose="020B0603050302020204" pitchFamily="34" charset="0"/>
            </a:endParaRPr>
          </a:p>
        </p:txBody>
      </p:sp>
      <p:sp>
        <p:nvSpPr>
          <p:cNvPr id="7" name="TextBox 6"/>
          <p:cNvSpPr txBox="1"/>
          <p:nvPr/>
        </p:nvSpPr>
        <p:spPr>
          <a:xfrm>
            <a:off x="2896945" y="2015467"/>
            <a:ext cx="8338783" cy="584775"/>
          </a:xfrm>
          <a:prstGeom prst="rect">
            <a:avLst/>
          </a:prstGeom>
          <a:noFill/>
        </p:spPr>
        <p:txBody>
          <a:bodyPr wrap="square" rtlCol="0">
            <a:spAutoFit/>
          </a:bodyPr>
          <a:lstStyle/>
          <a:p>
            <a:r>
              <a:rPr lang="en-US" sz="3200" b="1" smtClean="0">
                <a:solidFill>
                  <a:srgbClr val="FFFF00"/>
                </a:solidFill>
                <a:latin typeface="HP001 4 hàng" panose="020B0603050302020204" pitchFamily="34" charset="0"/>
              </a:rPr>
              <a:t>Mở rộng vốn từ chỉ đồ dùng học tập </a:t>
            </a:r>
            <a:endParaRPr lang="en-US" sz="3200" b="1">
              <a:solidFill>
                <a:srgbClr val="FFFF00"/>
              </a:solidFill>
              <a:latin typeface="HP001 4 hàng" panose="020B0603050302020204" pitchFamily="34" charset="0"/>
            </a:endParaRPr>
          </a:p>
        </p:txBody>
      </p:sp>
      <p:sp>
        <p:nvSpPr>
          <p:cNvPr id="8" name="TextBox 7"/>
          <p:cNvSpPr txBox="1"/>
          <p:nvPr/>
        </p:nvSpPr>
        <p:spPr>
          <a:xfrm>
            <a:off x="3616657" y="2735754"/>
            <a:ext cx="6614403" cy="584775"/>
          </a:xfrm>
          <a:prstGeom prst="rect">
            <a:avLst/>
          </a:prstGeom>
          <a:noFill/>
        </p:spPr>
        <p:txBody>
          <a:bodyPr wrap="square" rtlCol="0">
            <a:spAutoFit/>
          </a:bodyPr>
          <a:lstStyle/>
          <a:p>
            <a:r>
              <a:rPr lang="en-US" sz="3200" b="1" smtClean="0">
                <a:solidFill>
                  <a:srgbClr val="FFFF00"/>
                </a:solidFill>
                <a:latin typeface="HP001 4 hàng" panose="020B0603050302020204" pitchFamily="34" charset="0"/>
              </a:rPr>
              <a:t>Dấu chấm, dấu chấm hỏi</a:t>
            </a:r>
            <a:endParaRPr lang="en-US" sz="3200" b="1">
              <a:solidFill>
                <a:srgbClr val="FFFF00"/>
              </a:solidFill>
              <a:latin typeface="HP001 4 hàng" panose="020B0603050302020204" pitchFamily="34" charset="0"/>
            </a:endParaRPr>
          </a:p>
        </p:txBody>
      </p:sp>
      <p:sp>
        <p:nvSpPr>
          <p:cNvPr id="9" name="TextBox 8"/>
          <p:cNvSpPr txBox="1"/>
          <p:nvPr/>
        </p:nvSpPr>
        <p:spPr>
          <a:xfrm>
            <a:off x="5013488" y="3451639"/>
            <a:ext cx="5181388"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Bài 2 (61)</a:t>
            </a:r>
            <a:endParaRPr lang="en-US" sz="3200" b="1">
              <a:solidFill>
                <a:schemeClr val="bg1"/>
              </a:solidFill>
              <a:latin typeface="HP001 4 hàng" panose="020B0603050302020204" pitchFamily="34" charset="0"/>
            </a:endParaRPr>
          </a:p>
        </p:txBody>
      </p:sp>
      <p:sp>
        <p:nvSpPr>
          <p:cNvPr id="10" name="TextBox 9"/>
          <p:cNvSpPr txBox="1"/>
          <p:nvPr/>
        </p:nvSpPr>
        <p:spPr>
          <a:xfrm>
            <a:off x="2254155" y="4167524"/>
            <a:ext cx="8863501"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Đặt 1 câu nêu công dụng của 1 đồ dùng học tập.</a:t>
            </a:r>
            <a:endParaRPr lang="en-US" sz="3200" b="1">
              <a:solidFill>
                <a:schemeClr val="bg1"/>
              </a:solidFill>
              <a:latin typeface="HP001 4 hàng" panose="020B0603050302020204" pitchFamily="34" charset="0"/>
            </a:endParaRPr>
          </a:p>
        </p:txBody>
      </p:sp>
      <p:sp>
        <p:nvSpPr>
          <p:cNvPr id="11" name="TextBox 10"/>
          <p:cNvSpPr txBox="1"/>
          <p:nvPr/>
        </p:nvSpPr>
        <p:spPr>
          <a:xfrm>
            <a:off x="2156345" y="4883409"/>
            <a:ext cx="8863501"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a:t>
            </a:r>
            <a:endParaRPr lang="en-US" sz="3200" b="1">
              <a:solidFill>
                <a:schemeClr val="bg1"/>
              </a:solidFill>
              <a:latin typeface="HP001 4 hàng" panose="020B0603050302020204" pitchFamily="34" charset="0"/>
            </a:endParaRPr>
          </a:p>
        </p:txBody>
      </p:sp>
    </p:spTree>
    <p:extLst>
      <p:ext uri="{BB962C8B-B14F-4D97-AF65-F5344CB8AC3E}">
        <p14:creationId xmlns:p14="http://schemas.microsoft.com/office/powerpoint/2010/main" val="35167973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934" y="0"/>
            <a:ext cx="9811723" cy="6858000"/>
          </a:xfrm>
        </p:spPr>
      </p:pic>
      <p:sp>
        <p:nvSpPr>
          <p:cNvPr id="5" name="TextBox 4"/>
          <p:cNvSpPr txBox="1"/>
          <p:nvPr/>
        </p:nvSpPr>
        <p:spPr>
          <a:xfrm>
            <a:off x="2156345" y="574893"/>
            <a:ext cx="8038531"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Thứ sáu ngày 22 tháng 10 năm 2021</a:t>
            </a:r>
            <a:endParaRPr lang="en-US" sz="3200" b="1">
              <a:solidFill>
                <a:schemeClr val="bg1"/>
              </a:solidFill>
              <a:latin typeface="HP001 4 hàng" panose="020B0603050302020204" pitchFamily="34" charset="0"/>
            </a:endParaRPr>
          </a:p>
        </p:txBody>
      </p:sp>
      <p:sp>
        <p:nvSpPr>
          <p:cNvPr id="6" name="TextBox 5"/>
          <p:cNvSpPr txBox="1"/>
          <p:nvPr/>
        </p:nvSpPr>
        <p:spPr>
          <a:xfrm>
            <a:off x="5049672" y="1295180"/>
            <a:ext cx="5181388"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Luyện tập 2</a:t>
            </a:r>
            <a:endParaRPr lang="en-US" sz="3200" b="1">
              <a:solidFill>
                <a:schemeClr val="bg1"/>
              </a:solidFill>
              <a:latin typeface="HP001 4 hàng" panose="020B0603050302020204" pitchFamily="34" charset="0"/>
            </a:endParaRPr>
          </a:p>
        </p:txBody>
      </p:sp>
      <p:sp>
        <p:nvSpPr>
          <p:cNvPr id="7" name="TextBox 6"/>
          <p:cNvSpPr txBox="1"/>
          <p:nvPr/>
        </p:nvSpPr>
        <p:spPr>
          <a:xfrm>
            <a:off x="2896945" y="2015467"/>
            <a:ext cx="8338783" cy="584775"/>
          </a:xfrm>
          <a:prstGeom prst="rect">
            <a:avLst/>
          </a:prstGeom>
          <a:noFill/>
        </p:spPr>
        <p:txBody>
          <a:bodyPr wrap="square" rtlCol="0">
            <a:spAutoFit/>
          </a:bodyPr>
          <a:lstStyle/>
          <a:p>
            <a:r>
              <a:rPr lang="en-US" sz="3200" b="1" smtClean="0">
                <a:solidFill>
                  <a:srgbClr val="FFFF00"/>
                </a:solidFill>
                <a:latin typeface="HP001 4 hàng" panose="020B0603050302020204" pitchFamily="34" charset="0"/>
              </a:rPr>
              <a:t>Viết đoạn văn giới thiệu một đồ vật</a:t>
            </a:r>
            <a:endParaRPr lang="en-US" sz="3200" b="1">
              <a:solidFill>
                <a:srgbClr val="FFFF00"/>
              </a:solidFill>
              <a:latin typeface="HP001 4 hàng" panose="020B0603050302020204" pitchFamily="34" charset="0"/>
            </a:endParaRPr>
          </a:p>
        </p:txBody>
      </p:sp>
    </p:spTree>
    <p:extLst>
      <p:ext uri="{BB962C8B-B14F-4D97-AF65-F5344CB8AC3E}">
        <p14:creationId xmlns:p14="http://schemas.microsoft.com/office/powerpoint/2010/main" val="15505463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0645"/>
            <a:ext cx="12192635" cy="1325880"/>
          </a:xfrm>
        </p:spPr>
        <p:txBody>
          <a:bodyPr>
            <a:normAutofit/>
          </a:bodyPr>
          <a:lstStyle/>
          <a:p>
            <a:r>
              <a:rPr lang="en-US">
                <a:latin typeface="Arial-Rounded" panose="020B0500000000000000" charset="0"/>
                <a:cs typeface="Arial-Rounded" panose="020B0500000000000000" charset="0"/>
              </a:rPr>
              <a:t>1. Nhìn tranh nói tên vật và nêu công dụng của chúng</a:t>
            </a:r>
          </a:p>
        </p:txBody>
      </p:sp>
      <p:pic>
        <p:nvPicPr>
          <p:cNvPr id="4" name="Content Placeholder 3"/>
          <p:cNvPicPr>
            <a:picLocks noGrp="1" noChangeAspect="1"/>
          </p:cNvPicPr>
          <p:nvPr>
            <p:ph idx="1"/>
          </p:nvPr>
        </p:nvPicPr>
        <p:blipFill>
          <a:blip r:embed="rId4"/>
          <a:stretch>
            <a:fillRect/>
          </a:stretch>
        </p:blipFill>
        <p:spPr>
          <a:xfrm>
            <a:off x="1724025" y="1245235"/>
            <a:ext cx="8936990" cy="4128770"/>
          </a:xfrm>
          <a:prstGeom prst="rect">
            <a:avLst/>
          </a:prstGeom>
        </p:spPr>
      </p:pic>
      <p:sp>
        <p:nvSpPr>
          <p:cNvPr id="5" name="Cloud Callout 4"/>
          <p:cNvSpPr/>
          <p:nvPr/>
        </p:nvSpPr>
        <p:spPr>
          <a:xfrm>
            <a:off x="770255" y="1245235"/>
            <a:ext cx="3073400" cy="943610"/>
          </a:xfrm>
          <a:prstGeom prst="cloudCallout">
            <a:avLst>
              <a:gd name="adj1" fmla="val 25404"/>
              <a:gd name="adj2" fmla="val 1098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Bút chì dùng để vẽ.</a:t>
            </a:r>
          </a:p>
        </p:txBody>
      </p:sp>
      <p:sp>
        <p:nvSpPr>
          <p:cNvPr id="6" name="Cloud Callout 5"/>
          <p:cNvSpPr/>
          <p:nvPr/>
        </p:nvSpPr>
        <p:spPr>
          <a:xfrm>
            <a:off x="8956675" y="971550"/>
            <a:ext cx="2910840" cy="963295"/>
          </a:xfrm>
          <a:prstGeom prst="cloudCallout">
            <a:avLst>
              <a:gd name="adj1" fmla="val -43586"/>
              <a:gd name="adj2" fmla="val 1109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Thước dùng để kẻ.</a:t>
            </a:r>
          </a:p>
        </p:txBody>
      </p:sp>
      <p:sp>
        <p:nvSpPr>
          <p:cNvPr id="7" name="Cloud Callout 6"/>
          <p:cNvSpPr/>
          <p:nvPr/>
        </p:nvSpPr>
        <p:spPr>
          <a:xfrm>
            <a:off x="9463405" y="3902710"/>
            <a:ext cx="2910840" cy="963295"/>
          </a:xfrm>
          <a:prstGeom prst="cloudCallout">
            <a:avLst>
              <a:gd name="adj1" fmla="val -91688"/>
              <a:gd name="adj2" fmla="val 29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Bút màu dùng để </a:t>
            </a:r>
            <a:r>
              <a:rPr lang="en-US" sz="2400" smtClean="0">
                <a:latin typeface="Arial-Rounded" panose="020B0500000000000000" charset="0"/>
                <a:cs typeface="Arial-Rounded" panose="020B0500000000000000" charset="0"/>
              </a:rPr>
              <a:t>tô.</a:t>
            </a:r>
            <a:endParaRPr lang="en-US" sz="2400">
              <a:latin typeface="Arial-Rounded" panose="020B0500000000000000" charset="0"/>
              <a:cs typeface="Arial-Rounded" panose="020B0500000000000000" charset="0"/>
            </a:endParaRPr>
          </a:p>
        </p:txBody>
      </p:sp>
      <p:sp>
        <p:nvSpPr>
          <p:cNvPr id="8" name="Cloud Callout 7"/>
          <p:cNvSpPr/>
          <p:nvPr/>
        </p:nvSpPr>
        <p:spPr>
          <a:xfrm>
            <a:off x="770255" y="3851910"/>
            <a:ext cx="2910840" cy="963295"/>
          </a:xfrm>
          <a:prstGeom prst="cloudCallout">
            <a:avLst>
              <a:gd name="adj1" fmla="val 51505"/>
              <a:gd name="adj2" fmla="val 961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charset="0"/>
                <a:cs typeface="Arial-Rounded" panose="020B0500000000000000" charset="0"/>
              </a:rPr>
              <a:t>Ghế dùng để ngồi.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P spid="7" grpId="0" bldLvl="0" animBg="1"/>
      <p:bldP spid="7" grpId="1" animBg="1"/>
      <p:bldP spid="8" grpId="0" bldLvl="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apture"/>
          <p:cNvPicPr>
            <a:picLocks noGrp="1" noChangeAspect="1"/>
          </p:cNvPicPr>
          <p:nvPr>
            <p:ph idx="1"/>
          </p:nvPr>
        </p:nvPicPr>
        <p:blipFill>
          <a:blip r:embed="rId2"/>
          <a:stretch>
            <a:fillRect/>
          </a:stretch>
        </p:blipFill>
        <p:spPr>
          <a:xfrm>
            <a:off x="937763" y="0"/>
            <a:ext cx="10617608" cy="6858000"/>
          </a:xfrm>
          <a:prstGeom prst="rect">
            <a:avLst/>
          </a:prstGeom>
        </p:spPr>
      </p:pic>
      <p:pic>
        <p:nvPicPr>
          <p:cNvPr id="21" name="Content Placeholder 20" descr="logo"/>
          <p:cNvPicPr>
            <a:picLocks noGrp="1" noChangeAspect="1"/>
          </p:cNvPicPr>
          <p:nvPr>
            <p:ph sz="half" idx="2"/>
          </p:nvPr>
        </p:nvPicPr>
        <p:blipFill>
          <a:blip r:embed="rId3"/>
          <a:stretch>
            <a:fillRect/>
          </a:stretch>
        </p:blipFill>
        <p:spPr>
          <a:xfrm>
            <a:off x="10657205" y="-98425"/>
            <a:ext cx="161798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934" y="0"/>
            <a:ext cx="9811723" cy="6858000"/>
          </a:xfrm>
        </p:spPr>
      </p:pic>
      <p:sp>
        <p:nvSpPr>
          <p:cNvPr id="5" name="TextBox 4"/>
          <p:cNvSpPr txBox="1"/>
          <p:nvPr/>
        </p:nvSpPr>
        <p:spPr>
          <a:xfrm>
            <a:off x="2156345" y="574893"/>
            <a:ext cx="8038531"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Thứ sáu ngày 22 tháng 10 năm 2021</a:t>
            </a:r>
            <a:endParaRPr lang="en-US" sz="3200" b="1">
              <a:solidFill>
                <a:schemeClr val="bg1"/>
              </a:solidFill>
              <a:latin typeface="HP001 4 hàng" panose="020B0603050302020204" pitchFamily="34" charset="0"/>
            </a:endParaRPr>
          </a:p>
        </p:txBody>
      </p:sp>
      <p:sp>
        <p:nvSpPr>
          <p:cNvPr id="6" name="TextBox 5"/>
          <p:cNvSpPr txBox="1"/>
          <p:nvPr/>
        </p:nvSpPr>
        <p:spPr>
          <a:xfrm>
            <a:off x="5049672" y="1295180"/>
            <a:ext cx="5181388"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Luyện tập 2</a:t>
            </a:r>
            <a:endParaRPr lang="en-US" sz="3200" b="1">
              <a:solidFill>
                <a:schemeClr val="bg1"/>
              </a:solidFill>
              <a:latin typeface="HP001 4 hàng" panose="020B0603050302020204" pitchFamily="34" charset="0"/>
            </a:endParaRPr>
          </a:p>
        </p:txBody>
      </p:sp>
      <p:sp>
        <p:nvSpPr>
          <p:cNvPr id="7" name="TextBox 6"/>
          <p:cNvSpPr txBox="1"/>
          <p:nvPr/>
        </p:nvSpPr>
        <p:spPr>
          <a:xfrm>
            <a:off x="2896945" y="2015467"/>
            <a:ext cx="8338783" cy="584775"/>
          </a:xfrm>
          <a:prstGeom prst="rect">
            <a:avLst/>
          </a:prstGeom>
          <a:noFill/>
        </p:spPr>
        <p:txBody>
          <a:bodyPr wrap="square" rtlCol="0">
            <a:spAutoFit/>
          </a:bodyPr>
          <a:lstStyle/>
          <a:p>
            <a:r>
              <a:rPr lang="en-US" sz="3200" b="1" smtClean="0">
                <a:solidFill>
                  <a:srgbClr val="FFFF00"/>
                </a:solidFill>
                <a:latin typeface="HP001 4 hàng" panose="020B0603050302020204" pitchFamily="34" charset="0"/>
              </a:rPr>
              <a:t>Viết đoạn văn giới thiệu một đồ vật</a:t>
            </a:r>
            <a:endParaRPr lang="en-US" sz="3200" b="1">
              <a:solidFill>
                <a:srgbClr val="FFFF00"/>
              </a:solidFill>
              <a:latin typeface="HP001 4 hàng" panose="020B0603050302020204" pitchFamily="34" charset="0"/>
            </a:endParaRPr>
          </a:p>
        </p:txBody>
      </p:sp>
      <p:sp>
        <p:nvSpPr>
          <p:cNvPr id="8" name="TextBox 7"/>
          <p:cNvSpPr txBox="1"/>
          <p:nvPr/>
        </p:nvSpPr>
        <p:spPr>
          <a:xfrm>
            <a:off x="5013488" y="2735754"/>
            <a:ext cx="5181388"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Bài 2 (62)</a:t>
            </a:r>
            <a:endParaRPr lang="en-US" sz="3200" b="1">
              <a:solidFill>
                <a:schemeClr val="bg1"/>
              </a:solidFill>
              <a:latin typeface="HP001 4 hàng" panose="020B0603050302020204" pitchFamily="34" charset="0"/>
            </a:endParaRPr>
          </a:p>
        </p:txBody>
      </p:sp>
      <p:sp>
        <p:nvSpPr>
          <p:cNvPr id="9" name="TextBox 8"/>
          <p:cNvSpPr txBox="1"/>
          <p:nvPr/>
        </p:nvSpPr>
        <p:spPr>
          <a:xfrm>
            <a:off x="2163166" y="3456041"/>
            <a:ext cx="9072561"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a:t>
            </a:r>
            <a:endParaRPr lang="en-US" sz="3200" b="1">
              <a:solidFill>
                <a:schemeClr val="bg1"/>
              </a:solidFill>
              <a:latin typeface="HP001 4 hàng" panose="020B0603050302020204" pitchFamily="34" charset="0"/>
            </a:endParaRPr>
          </a:p>
        </p:txBody>
      </p:sp>
    </p:spTree>
    <p:extLst>
      <p:ext uri="{BB962C8B-B14F-4D97-AF65-F5344CB8AC3E}">
        <p14:creationId xmlns:p14="http://schemas.microsoft.com/office/powerpoint/2010/main" val="11786278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1895"/>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Đọc mở rộng</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 y="60960"/>
            <a:ext cx="10515600" cy="1325563"/>
          </a:xfrm>
        </p:spPr>
        <p:txBody>
          <a:bodyPr/>
          <a:lstStyle/>
          <a:p>
            <a:r>
              <a:rPr lang="en-US">
                <a:latin typeface="Arial-Rounded" panose="020B0500000000000000" charset="0"/>
                <a:cs typeface="Arial-Rounded" panose="020B0500000000000000" charset="0"/>
              </a:rPr>
              <a:t>Tìm đọc một câu chuyện về trường học</a:t>
            </a:r>
          </a:p>
        </p:txBody>
      </p:sp>
      <p:sp>
        <p:nvSpPr>
          <p:cNvPr id="4" name="Rectangles 3"/>
          <p:cNvSpPr/>
          <p:nvPr/>
        </p:nvSpPr>
        <p:spPr>
          <a:xfrm>
            <a:off x="800735" y="1338580"/>
            <a:ext cx="10822305" cy="5203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latin typeface="Arial-Rounded" panose="020B0500000000000000" charset="0"/>
                <a:cs typeface="Arial-Rounded" panose="020B0500000000000000" charset="0"/>
              </a:rPr>
              <a:t>Lan đến trường tiểu học</a:t>
            </a:r>
          </a:p>
          <a:p>
            <a:pPr algn="just"/>
            <a:r>
              <a:rPr lang="en-US">
                <a:latin typeface="Arial-Rounded" panose="020B0500000000000000" charset="0"/>
                <a:cs typeface="Arial-Rounded" panose="020B0500000000000000" charset="0"/>
              </a:rPr>
              <a:t>Bao nhiêu mong đợi, cuối cùng thì ngày khai giảng năm học mới cũng đã tới. Lan sung sướng vô cùng và xúc động thật sự.</a:t>
            </a:r>
          </a:p>
          <a:p>
            <a:pPr algn="just"/>
            <a:r>
              <a:rPr lang="en-US">
                <a:latin typeface="Arial-Rounded" panose="020B0500000000000000" charset="0"/>
                <a:cs typeface="Arial-Rounded" panose="020B0500000000000000" charset="0"/>
              </a:rPr>
              <a:t>Lan mặc váy rất dẹp và đánh đôi giày sáng bóng. Từ mấy ngày trước đây Lan đã chuẩn bị đầy đủ sách vở, giấy bút, thức kẻ vào chiếc cặp mới mà Lan được mẹ tặng trong ngày Tết nguyên đán.</a:t>
            </a:r>
          </a:p>
          <a:p>
            <a:pPr algn="just"/>
            <a:r>
              <a:rPr lang="en-US">
                <a:latin typeface="Arial-Rounded" panose="020B0500000000000000" charset="0"/>
                <a:cs typeface="Arial-Rounded" panose="020B0500000000000000" charset="0"/>
              </a:rPr>
              <a:t> Nhưng điều Lan vui nhất là đến trường Lan được gặp  nhiều bạn cùng học một lớp với nhau, nhất định Lan sẽ tìm được những bạn tốt.</a:t>
            </a:r>
          </a:p>
          <a:p>
            <a:pPr algn="just"/>
            <a:r>
              <a:rPr lang="en-US">
                <a:latin typeface="Arial-Rounded" panose="020B0500000000000000" charset="0"/>
                <a:cs typeface="Arial-Rounded" panose="020B0500000000000000" charset="0"/>
              </a:rPr>
              <a:t>Bà nội, bố mẹ Lan cũng rất vui trong những ngày này. Bố mẹ Lan đã xin nghỉ phép để đưa Lan đến trường, cùng dự lễ khai giảng với Lan và anh Dũng.</a:t>
            </a:r>
          </a:p>
          <a:p>
            <a:pPr algn="just"/>
            <a:r>
              <a:rPr lang="en-US">
                <a:latin typeface="Arial-Rounded" panose="020B0500000000000000" charset="0"/>
                <a:cs typeface="Arial-Rounded" panose="020B0500000000000000" charset="0"/>
              </a:rPr>
              <a:t> Mở đầu lễ khai giảng tại hội trường, thầy Hiệu trưởng đặc biệt chào mừng các em học lớp Một lần đầu tiên đến trường. Sau phần đọc dễn văn khai giảng của thầy Hiệu trưởng, đội thiếu niên tiền phong đã biểu diễn một số tiết mục văn nghệ.</a:t>
            </a:r>
          </a:p>
          <a:p>
            <a:pPr algn="just"/>
            <a:r>
              <a:rPr lang="en-US">
                <a:latin typeface="Arial-Rounded" panose="020B0500000000000000" charset="0"/>
                <a:cs typeface="Arial-Rounded" panose="020B0500000000000000" charset="0"/>
              </a:rPr>
              <a:t>  Sau buổi lễ, cô giáo đến hướng dẫn học sinh vào lớp. Tên lớp 1A in trên tấm bảng to, gắn ngay cạnh cửa ra vào. Lớp 1A là lớp học của Lan.</a:t>
            </a:r>
          </a:p>
          <a:p>
            <a:pPr algn="just"/>
            <a:r>
              <a:rPr lang="en-US">
                <a:latin typeface="Arial-Rounded" panose="020B0500000000000000" charset="0"/>
                <a:cs typeface="Arial-Rounded" panose="020B0500000000000000" charset="0"/>
              </a:rPr>
              <a:t>Cô giáo giảng bài, học sinh chú ý lắng nghe. Lan chăm chú nhìn cô và nhận thấy cô giáo của Lan trẻ, đẹp, lại vui vẻ và hiền từ. Lan cảm thấy mến cô ngay và chắc là cô sẽ dạy rất hay.</a:t>
            </a:r>
          </a:p>
          <a:p>
            <a:pPr algn="just"/>
            <a:r>
              <a:rPr lang="en-US">
                <a:latin typeface="Arial-Rounded" panose="020B0500000000000000" charset="0"/>
                <a:cs typeface="Arial-Rounded" panose="020B0500000000000000" charset="0"/>
              </a:rPr>
              <a:t> Lan vui sướng với nhiệm vụ học tập mới ở trường, đây là một việc rất quan trọng đối với Lan.</a:t>
            </a:r>
          </a:p>
          <a:p>
            <a:pPr algn="just"/>
            <a:endParaRPr lang="en-US">
              <a:latin typeface="Arial-Rounded" panose="020B0500000000000000" charset="0"/>
              <a:cs typeface="Arial-Rounded" panose="020B0500000000000000" charset="0"/>
            </a:endParaRPr>
          </a:p>
        </p:txBody>
      </p:sp>
      <p:pic>
        <p:nvPicPr>
          <p:cNvPr id="5" name="Content Placeholder 4"/>
          <p:cNvPicPr>
            <a:picLocks noGrp="1" noChangeAspect="1"/>
          </p:cNvPicPr>
          <p:nvPr>
            <p:ph idx="1"/>
          </p:nvPr>
        </p:nvPicPr>
        <p:blipFill>
          <a:blip r:embed="rId2"/>
          <a:stretch>
            <a:fillRect/>
          </a:stretch>
        </p:blipFill>
        <p:spPr>
          <a:xfrm>
            <a:off x="2933065" y="2419985"/>
            <a:ext cx="6324600" cy="3162300"/>
          </a:xfrm>
          <a:prstGeom prst="rect">
            <a:avLst/>
          </a:prstGeom>
        </p:spPr>
      </p:pic>
      <p:sp>
        <p:nvSpPr>
          <p:cNvPr id="6" name="Rounded Rectangle 5"/>
          <p:cNvSpPr/>
          <p:nvPr/>
        </p:nvSpPr>
        <p:spPr>
          <a:xfrm>
            <a:off x="1003300" y="5801995"/>
            <a:ext cx="7840345" cy="730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 Nói về nhân vật em thích trong câu chuyện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20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Lớp 2A hẹn gặp lại các bạn ở bài sau nhé</a:t>
            </a:r>
          </a:p>
        </p:txBody>
      </p:sp>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Em yêu mái trường</a:t>
            </a:r>
          </a:p>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Có hàng.... mát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charset="0"/>
                <a:ea typeface="Arial-Rounded" panose="020B0500000000000000" charset="0"/>
                <a:cs typeface="Arial-Rounded" panose="020B0500000000000000" charset="0"/>
              </a:rPr>
              <a:t>A. bàng</a:t>
            </a: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charset="0"/>
                <a:ea typeface="Arial-Rounded" panose="020B0500000000000000" charset="0"/>
                <a:cs typeface="Arial-Rounded" panose="020B0500000000000000" charset="0"/>
              </a:rPr>
              <a:t>C. cây</a:t>
            </a: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charset="0"/>
                <a:ea typeface="Arial-Rounded" panose="020B0500000000000000" charset="0"/>
                <a:cs typeface="Arial-Rounded" panose="020B0500000000000000" charset="0"/>
              </a:rPr>
              <a:t>B. tre</a:t>
            </a: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charset="0"/>
                <a:cs typeface="Arial-Rounded" panose="020B0500000000000000" charset="0"/>
              </a:rPr>
              <a:t>2. Chọn ng hay ngh thay cho ô vuông</a:t>
            </a:r>
          </a:p>
        </p:txBody>
      </p:sp>
      <p:sp>
        <p:nvSpPr>
          <p:cNvPr id="3" name="Content Placeholder 2"/>
          <p:cNvSpPr>
            <a:spLocks noGrp="1"/>
          </p:cNvSpPr>
          <p:nvPr>
            <p:ph idx="1"/>
          </p:nvPr>
        </p:nvSpPr>
        <p:spPr/>
        <p:txBody>
          <a:bodyPr/>
          <a:lstStyle/>
          <a:p>
            <a:pPr marL="0" indent="0">
              <a:buNone/>
            </a:pPr>
            <a:r>
              <a:rPr lang="en-US" sz="3600">
                <a:latin typeface="Arial-Rounded" panose="020B0500000000000000" charset="0"/>
                <a:cs typeface="Arial-Rounded" panose="020B0500000000000000" charset="0"/>
              </a:rPr>
              <a:t>a. Trăm nghe không bằng một thấy</a:t>
            </a:r>
          </a:p>
          <a:p>
            <a:pPr marL="0" indent="0">
              <a:buNone/>
            </a:pPr>
            <a:r>
              <a:rPr lang="en-US" sz="3600">
                <a:latin typeface="Arial-Rounded" panose="020B0500000000000000" charset="0"/>
                <a:cs typeface="Arial-Rounded" panose="020B0500000000000000" charset="0"/>
              </a:rPr>
              <a:t>b. Có công mài sắt, có ngày nên kim</a:t>
            </a:r>
          </a:p>
        </p:txBody>
      </p:sp>
      <p:pic>
        <p:nvPicPr>
          <p:cNvPr id="9" name="Content Placeholder 8" descr="0083"/>
          <p:cNvPicPr>
            <a:picLocks noChangeAspect="1"/>
          </p:cNvPicPr>
          <p:nvPr/>
        </p:nvPicPr>
        <p:blipFill>
          <a:blip r:embed="rId2"/>
          <a:stretch>
            <a:fillRect/>
          </a:stretch>
        </p:blipFill>
        <p:spPr>
          <a:xfrm>
            <a:off x="2546985" y="1824990"/>
            <a:ext cx="622935" cy="655955"/>
          </a:xfrm>
          <a:prstGeom prst="rect">
            <a:avLst/>
          </a:prstGeom>
        </p:spPr>
      </p:pic>
      <p:pic>
        <p:nvPicPr>
          <p:cNvPr id="4" name="Content Placeholder 8" descr="0083"/>
          <p:cNvPicPr>
            <a:picLocks noChangeAspect="1"/>
          </p:cNvPicPr>
          <p:nvPr/>
        </p:nvPicPr>
        <p:blipFill>
          <a:blip r:embed="rId2"/>
          <a:stretch>
            <a:fillRect/>
          </a:stretch>
        </p:blipFill>
        <p:spPr>
          <a:xfrm>
            <a:off x="5276215" y="2480945"/>
            <a:ext cx="450215" cy="655955"/>
          </a:xfrm>
          <a:prstGeom prst="rect">
            <a:avLst/>
          </a:prstGeom>
        </p:spPr>
      </p:pic>
      <p:pic>
        <p:nvPicPr>
          <p:cNvPr id="6" name="Picture 5"/>
          <p:cNvPicPr>
            <a:picLocks noChangeAspect="1"/>
          </p:cNvPicPr>
          <p:nvPr/>
        </p:nvPicPr>
        <p:blipFill>
          <a:blip r:embed="rId3"/>
          <a:stretch>
            <a:fillRect/>
          </a:stretch>
        </p:blipFill>
        <p:spPr>
          <a:xfrm>
            <a:off x="838200" y="3562350"/>
            <a:ext cx="8997315" cy="3030220"/>
          </a:xfrm>
          <a:prstGeom prst="rect">
            <a:avLst/>
          </a:prstGeom>
        </p:spPr>
      </p:pic>
      <p:sp>
        <p:nvSpPr>
          <p:cNvPr id="7" name="Text Box 6"/>
          <p:cNvSpPr txBox="1"/>
          <p:nvPr/>
        </p:nvSpPr>
        <p:spPr>
          <a:xfrm>
            <a:off x="4695825" y="4645660"/>
            <a:ext cx="963295"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rùa</a:t>
            </a:r>
          </a:p>
        </p:txBody>
      </p:sp>
      <p:sp>
        <p:nvSpPr>
          <p:cNvPr id="8" name="Text Box 7"/>
          <p:cNvSpPr txBox="1"/>
          <p:nvPr/>
        </p:nvSpPr>
        <p:spPr>
          <a:xfrm>
            <a:off x="4695825" y="5314950"/>
            <a:ext cx="2341880"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chớp</a:t>
            </a:r>
          </a:p>
        </p:txBody>
      </p:sp>
      <p:sp>
        <p:nvSpPr>
          <p:cNvPr id="10" name="Text Box 9"/>
          <p:cNvSpPr txBox="1"/>
          <p:nvPr/>
        </p:nvSpPr>
        <p:spPr>
          <a:xfrm>
            <a:off x="6257925" y="5947410"/>
            <a:ext cx="2341880" cy="645160"/>
          </a:xfrm>
          <a:prstGeom prst="rect">
            <a:avLst/>
          </a:prstGeom>
          <a:noFill/>
        </p:spPr>
        <p:txBody>
          <a:bodyPr wrap="square" rtlCol="0">
            <a:spAutoFit/>
          </a:bodyPr>
          <a:lstStyle/>
          <a:p>
            <a:r>
              <a:rPr lang="en-US" sz="3600">
                <a:latin typeface="Arial-Rounded" panose="020B0500000000000000" charset="0"/>
                <a:cs typeface="Arial-Rounded" panose="020B0500000000000000" charset="0"/>
              </a:rPr>
              <a:t>dưa</a:t>
            </a:r>
          </a:p>
        </p:txBody>
      </p:sp>
      <p:pic>
        <p:nvPicPr>
          <p:cNvPr id="21" name="Content Placeholder 20" descr="logo"/>
          <p:cNvPicPr>
            <a:picLocks noGrp="1" noChangeAspect="1"/>
          </p:cNvPicPr>
          <p:nvPr>
            <p:ph sz="half" idx="2"/>
          </p:nvPr>
        </p:nvPicPr>
        <p:blipFill>
          <a:blip r:embed="rId4"/>
          <a:stretch>
            <a:fillRect/>
          </a:stretch>
        </p:blipFill>
        <p:spPr>
          <a:xfrm>
            <a:off x="1064704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0" grpId="0"/>
      <p:bldP spid="10"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apture"/>
          <p:cNvPicPr>
            <a:picLocks noGrp="1" noChangeAspect="1"/>
          </p:cNvPicPr>
          <p:nvPr>
            <p:ph idx="1"/>
          </p:nvPr>
        </p:nvPicPr>
        <p:blipFill>
          <a:blip r:embed="rId2"/>
          <a:stretch>
            <a:fillRect/>
          </a:stretch>
        </p:blipFill>
        <p:spPr>
          <a:xfrm>
            <a:off x="1300480" y="1464310"/>
            <a:ext cx="9478010" cy="2893695"/>
          </a:xfrm>
          <a:prstGeom prst="rect">
            <a:avLst/>
          </a:prstGeom>
        </p:spPr>
      </p:pic>
      <p:sp>
        <p:nvSpPr>
          <p:cNvPr id="5" name="Rounded Rectangle 4"/>
          <p:cNvSpPr/>
          <p:nvPr/>
        </p:nvSpPr>
        <p:spPr>
          <a:xfrm>
            <a:off x="2444750" y="4229735"/>
            <a:ext cx="1104900"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Bàn</a:t>
            </a:r>
          </a:p>
        </p:txBody>
      </p:sp>
      <p:sp>
        <p:nvSpPr>
          <p:cNvPr id="6" name="Rounded Rectangle 5"/>
          <p:cNvSpPr/>
          <p:nvPr/>
        </p:nvSpPr>
        <p:spPr>
          <a:xfrm>
            <a:off x="5290185" y="4168775"/>
            <a:ext cx="1468755"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Bảng</a:t>
            </a:r>
          </a:p>
        </p:txBody>
      </p:sp>
      <p:sp>
        <p:nvSpPr>
          <p:cNvPr id="7" name="Rounded Rectangle 6"/>
          <p:cNvSpPr/>
          <p:nvPr/>
        </p:nvSpPr>
        <p:spPr>
          <a:xfrm>
            <a:off x="8474710" y="4229735"/>
            <a:ext cx="1468755" cy="689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anose="020B0500000000000000" charset="0"/>
                <a:cs typeface="Arial-Rounded" panose="020B0500000000000000" charset="0"/>
              </a:rPr>
              <a:t>Đàn</a:t>
            </a:r>
          </a:p>
        </p:txBody>
      </p:sp>
      <p:pic>
        <p:nvPicPr>
          <p:cNvPr id="21" name="Content Placeholder 20" descr="logo"/>
          <p:cNvPicPr>
            <a:picLocks noGrp="1" noChangeAspect="1"/>
          </p:cNvPicPr>
          <p:nvPr>
            <p:ph sz="half" idx="2"/>
          </p:nvPr>
        </p:nvPicPr>
        <p:blipFill>
          <a:blip r:embed="rId3"/>
          <a:stretch>
            <a:fillRect/>
          </a:stretch>
        </p:blipFill>
        <p:spPr>
          <a:xfrm>
            <a:off x="1064704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bldLvl="0" animBg="1"/>
      <p:bldP spid="6" grpId="1" animBg="1"/>
      <p:bldP spid="7" grpId="0" bldLvl="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prstClr val="white"/>
                </a:solidFill>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anose="020B0500000000000000" charset="0"/>
                <a:ea typeface="Arial-Rounded" panose="020B0500000000000000" charset="0"/>
                <a:cs typeface="Arial-Rounded" panose="020B0500000000000000" charset="0"/>
              </a:rPr>
              <a:t>Bài</a:t>
            </a:r>
          </a:p>
          <a:p>
            <a:pPr algn="ctr"/>
            <a:r>
              <a:rPr lang="en-US" sz="5400" b="1" dirty="0">
                <a:solidFill>
                  <a:schemeClr val="bg1"/>
                </a:solidFill>
                <a:latin typeface="Arial Rounded MT Bold" panose="020F0704030504030204" charset="0"/>
                <a:ea typeface="Arial-Rounded" panose="020B0500000000000000" charset="0"/>
                <a:cs typeface="Times New Roman" panose="02020603050405020304" pitchFamily="18" charset="0"/>
              </a:rPr>
              <a:t>14</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charset="0"/>
                <a:ea typeface="Arial-Rounded" panose="020B0500000000000000" charset="0"/>
                <a:cs typeface="Arial-Rounded" panose="020B0500000000000000" charset="0"/>
              </a:rPr>
              <a:t>Em học vẽ</a:t>
            </a:r>
          </a:p>
        </p:txBody>
      </p:sp>
    </p:spTree>
  </p:cSld>
  <p:clrMapOvr>
    <a:masterClrMapping/>
  </p:clrMapOvr>
  <p:transition advClick="0">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934" y="0"/>
            <a:ext cx="9811723" cy="6858000"/>
          </a:xfrm>
        </p:spPr>
      </p:pic>
      <p:sp>
        <p:nvSpPr>
          <p:cNvPr id="5" name="TextBox 4"/>
          <p:cNvSpPr txBox="1"/>
          <p:nvPr/>
        </p:nvSpPr>
        <p:spPr>
          <a:xfrm>
            <a:off x="2156345" y="574893"/>
            <a:ext cx="8038531"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Thứ tư ngày 20 tháng 10 năm 2021</a:t>
            </a:r>
            <a:endParaRPr lang="en-US" sz="3200" b="1">
              <a:solidFill>
                <a:schemeClr val="bg1"/>
              </a:solidFill>
              <a:latin typeface="HP001 4 hàng" panose="020B0603050302020204" pitchFamily="34" charset="0"/>
            </a:endParaRPr>
          </a:p>
        </p:txBody>
      </p:sp>
      <p:sp>
        <p:nvSpPr>
          <p:cNvPr id="6" name="TextBox 5"/>
          <p:cNvSpPr txBox="1"/>
          <p:nvPr/>
        </p:nvSpPr>
        <p:spPr>
          <a:xfrm>
            <a:off x="5049672" y="1295180"/>
            <a:ext cx="5181388" cy="584775"/>
          </a:xfrm>
          <a:prstGeom prst="rect">
            <a:avLst/>
          </a:prstGeom>
          <a:noFill/>
        </p:spPr>
        <p:txBody>
          <a:bodyPr wrap="square" rtlCol="0">
            <a:spAutoFit/>
          </a:bodyPr>
          <a:lstStyle/>
          <a:p>
            <a:r>
              <a:rPr lang="en-US" sz="3200" b="1" smtClean="0">
                <a:solidFill>
                  <a:schemeClr val="bg1"/>
                </a:solidFill>
                <a:latin typeface="HP001 4 hàng" panose="020B0603050302020204" pitchFamily="34" charset="0"/>
              </a:rPr>
              <a:t>Đọc</a:t>
            </a:r>
            <a:endParaRPr lang="en-US" sz="3200" b="1">
              <a:solidFill>
                <a:schemeClr val="bg1"/>
              </a:solidFill>
              <a:latin typeface="HP001 4 hàng" panose="020B0603050302020204" pitchFamily="34" charset="0"/>
            </a:endParaRPr>
          </a:p>
        </p:txBody>
      </p:sp>
      <p:sp>
        <p:nvSpPr>
          <p:cNvPr id="7" name="TextBox 6"/>
          <p:cNvSpPr txBox="1"/>
          <p:nvPr/>
        </p:nvSpPr>
        <p:spPr>
          <a:xfrm>
            <a:off x="4312693" y="2015467"/>
            <a:ext cx="4446642" cy="584775"/>
          </a:xfrm>
          <a:prstGeom prst="rect">
            <a:avLst/>
          </a:prstGeom>
          <a:noFill/>
        </p:spPr>
        <p:txBody>
          <a:bodyPr wrap="square" rtlCol="0">
            <a:spAutoFit/>
          </a:bodyPr>
          <a:lstStyle/>
          <a:p>
            <a:r>
              <a:rPr lang="en-US" sz="3200" b="1">
                <a:solidFill>
                  <a:srgbClr val="FFFF00"/>
                </a:solidFill>
                <a:latin typeface="HP001 4 hàng" panose="020B0603050302020204" pitchFamily="34" charset="0"/>
              </a:rPr>
              <a:t>E</a:t>
            </a:r>
            <a:r>
              <a:rPr lang="en-US" sz="3200" b="1" smtClean="0">
                <a:solidFill>
                  <a:srgbClr val="FFFF00"/>
                </a:solidFill>
                <a:latin typeface="HP001 4 hàng" panose="020B0603050302020204" pitchFamily="34" charset="0"/>
              </a:rPr>
              <a:t>m học vẽ</a:t>
            </a:r>
            <a:endParaRPr lang="en-US" sz="3200" b="1">
              <a:solidFill>
                <a:srgbClr val="FFFF00"/>
              </a:solidFill>
              <a:latin typeface="HP001 4 hàng" panose="020B0603050302020204" pitchFamily="34" charset="0"/>
            </a:endParaRPr>
          </a:p>
        </p:txBody>
      </p:sp>
      <p:sp>
        <p:nvSpPr>
          <p:cNvPr id="8" name="TextBox 7"/>
          <p:cNvSpPr txBox="1"/>
          <p:nvPr/>
        </p:nvSpPr>
        <p:spPr>
          <a:xfrm>
            <a:off x="5784418" y="2735754"/>
            <a:ext cx="4446642" cy="584775"/>
          </a:xfrm>
          <a:prstGeom prst="rect">
            <a:avLst/>
          </a:prstGeom>
          <a:noFill/>
        </p:spPr>
        <p:txBody>
          <a:bodyPr wrap="square" rtlCol="0">
            <a:spAutoFit/>
          </a:bodyPr>
          <a:lstStyle/>
          <a:p>
            <a:r>
              <a:rPr lang="en-US" sz="3200" b="1" smtClean="0">
                <a:solidFill>
                  <a:srgbClr val="FFFF00"/>
                </a:solidFill>
                <a:latin typeface="HP001 4 hàng" panose="020B0603050302020204" pitchFamily="34" charset="0"/>
              </a:rPr>
              <a:t>(Phan Thị Diên)</a:t>
            </a:r>
            <a:endParaRPr lang="en-US" sz="3200" b="1">
              <a:solidFill>
                <a:srgbClr val="FFFF00"/>
              </a:solidFill>
              <a:latin typeface="HP001 4 hàng" panose="020B0603050302020204" pitchFamily="34" charset="0"/>
            </a:endParaRPr>
          </a:p>
        </p:txBody>
      </p:sp>
      <p:sp>
        <p:nvSpPr>
          <p:cNvPr id="3" name="TextBox 2"/>
          <p:cNvSpPr txBox="1"/>
          <p:nvPr/>
        </p:nvSpPr>
        <p:spPr>
          <a:xfrm>
            <a:off x="1501254" y="3712191"/>
            <a:ext cx="9512489" cy="1569660"/>
          </a:xfrm>
          <a:prstGeom prst="rect">
            <a:avLst/>
          </a:prstGeom>
          <a:noFill/>
        </p:spPr>
        <p:txBody>
          <a:bodyPr wrap="square" rtlCol="0">
            <a:spAutoFit/>
          </a:bodyPr>
          <a:lstStyle/>
          <a:p>
            <a:r>
              <a:rPr lang="en-US" sz="3200" smtClean="0">
                <a:solidFill>
                  <a:schemeClr val="bg1"/>
                </a:solidFill>
                <a:latin typeface="Times New Roman" panose="02020603050405020304" pitchFamily="18" charset="0"/>
                <a:cs typeface="Times New Roman" panose="02020603050405020304" pitchFamily="18" charset="0"/>
              </a:rPr>
              <a:t>Vở Tiếng Việt</a:t>
            </a:r>
          </a:p>
          <a:p>
            <a:r>
              <a:rPr lang="en-US" sz="3200" smtClean="0">
                <a:solidFill>
                  <a:schemeClr val="bg1"/>
                </a:solidFill>
                <a:latin typeface="Times New Roman" panose="02020603050405020304" pitchFamily="18" charset="0"/>
                <a:cs typeface="Times New Roman" panose="02020603050405020304" pitchFamily="18" charset="0"/>
              </a:rPr>
              <a:t>Viết xong, con lấy vở Toán và Ghi bài viết thứ ngày tháng nhé! Sau đó con mở sách đọc bài Em học vẽ nhé!</a:t>
            </a:r>
            <a:endParaRPr lang="en-US" sz="3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47912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1001</Words>
  <Application>Microsoft Office PowerPoint</Application>
  <PresentationFormat>Custom</PresentationFormat>
  <Paragraphs>159</Paragraphs>
  <Slides>41</Slides>
  <Notes>16</Notes>
  <HiddenSlides>0</HiddenSlides>
  <MMClips>17</MMClips>
  <ScaleCrop>false</ScaleCrop>
  <HeadingPairs>
    <vt:vector size="4" baseType="variant">
      <vt:variant>
        <vt:lpstr>Theme</vt:lpstr>
      </vt:variant>
      <vt:variant>
        <vt:i4>7</vt:i4>
      </vt:variant>
      <vt:variant>
        <vt:lpstr>Slide Titles</vt:lpstr>
      </vt:variant>
      <vt:variant>
        <vt:i4>41</vt:i4>
      </vt:variant>
    </vt:vector>
  </HeadingPairs>
  <TitlesOfParts>
    <vt:vector size="48" baseType="lpstr">
      <vt:lpstr>1_Office Theme</vt:lpstr>
      <vt:lpstr>5_Office Theme</vt:lpstr>
      <vt:lpstr>2_Office Theme</vt:lpstr>
      <vt:lpstr>2_Office 主题​​</vt:lpstr>
      <vt:lpstr>3_Office Theme</vt:lpstr>
      <vt:lpstr>6_Office Theme</vt:lpstr>
      <vt:lpstr>7_Office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với bạn một bức tranh mà em thích</vt:lpstr>
      <vt:lpstr>PowerPoint Presentation</vt:lpstr>
      <vt:lpstr>nắn nót lung linh trong lành rẽ sóng lộng gió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Nhìn tranh nói tên vật và nêu công dụng của chúng</vt:lpstr>
      <vt:lpstr>PowerPoint Presentation</vt:lpstr>
      <vt:lpstr>PowerPoint Presentation</vt:lpstr>
      <vt:lpstr>PowerPoint Presentation</vt:lpstr>
      <vt:lpstr>Tìm đọc một câu chuyện về trường học</vt:lpstr>
      <vt:lpstr>PowerPoint Presentation</vt:lpstr>
      <vt:lpstr>2. Chọn ng hay ngh thay cho ô vuông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molap</dc:creator>
  <cp:lastModifiedBy>molap</cp:lastModifiedBy>
  <cp:revision>10</cp:revision>
  <dcterms:created xsi:type="dcterms:W3CDTF">2021-05-25T05:02:22Z</dcterms:created>
  <dcterms:modified xsi:type="dcterms:W3CDTF">2025-04-08T05:26:36Z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