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  <p:sldMasterId id="2147483691" r:id="rId5"/>
  </p:sldMasterIdLst>
  <p:notesMasterIdLst>
    <p:notesMasterId r:id="rId52"/>
  </p:notesMasterIdLst>
  <p:sldIdLst>
    <p:sldId id="285" r:id="rId6"/>
    <p:sldId id="279" r:id="rId7"/>
    <p:sldId id="280" r:id="rId8"/>
    <p:sldId id="281" r:id="rId9"/>
    <p:sldId id="282" r:id="rId10"/>
    <p:sldId id="283" r:id="rId11"/>
    <p:sldId id="284" r:id="rId12"/>
    <p:sldId id="266" r:id="rId13"/>
    <p:sldId id="322" r:id="rId14"/>
    <p:sldId id="328" r:id="rId15"/>
    <p:sldId id="268" r:id="rId16"/>
    <p:sldId id="269" r:id="rId17"/>
    <p:sldId id="270" r:id="rId18"/>
    <p:sldId id="271" r:id="rId19"/>
    <p:sldId id="324" r:id="rId20"/>
    <p:sldId id="329" r:id="rId21"/>
    <p:sldId id="273" r:id="rId22"/>
    <p:sldId id="274" r:id="rId23"/>
    <p:sldId id="275" r:id="rId24"/>
    <p:sldId id="276" r:id="rId25"/>
    <p:sldId id="277" r:id="rId26"/>
    <p:sldId id="330" r:id="rId27"/>
    <p:sldId id="335" r:id="rId28"/>
    <p:sldId id="325" r:id="rId29"/>
    <p:sldId id="287" r:id="rId30"/>
    <p:sldId id="288" r:id="rId31"/>
    <p:sldId id="334" r:id="rId32"/>
    <p:sldId id="289" r:id="rId33"/>
    <p:sldId id="290" r:id="rId34"/>
    <p:sldId id="326" r:id="rId35"/>
    <p:sldId id="331" r:id="rId36"/>
    <p:sldId id="292" r:id="rId37"/>
    <p:sldId id="293" r:id="rId38"/>
    <p:sldId id="294" r:id="rId39"/>
    <p:sldId id="295" r:id="rId40"/>
    <p:sldId id="296" r:id="rId41"/>
    <p:sldId id="336" r:id="rId42"/>
    <p:sldId id="337" r:id="rId43"/>
    <p:sldId id="327" r:id="rId44"/>
    <p:sldId id="333" r:id="rId45"/>
    <p:sldId id="297" r:id="rId46"/>
    <p:sldId id="299" r:id="rId47"/>
    <p:sldId id="300" r:id="rId48"/>
    <p:sldId id="301" r:id="rId49"/>
    <p:sldId id="302" r:id="rId50"/>
    <p:sldId id="278" r:id="rId51"/>
  </p:sldIdLst>
  <p:sldSz cx="12192000" cy="6858000"/>
  <p:notesSz cx="6858000" cy="9144000"/>
  <p:custDataLst>
    <p:tags r:id="rId5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27" autoAdjust="0"/>
    <p:restoredTop sz="94660"/>
  </p:normalViewPr>
  <p:slideViewPr>
    <p:cSldViewPr snapToGrid="0">
      <p:cViewPr>
        <p:scale>
          <a:sx n="81" d="100"/>
          <a:sy n="81" d="100"/>
        </p:scale>
        <p:origin x="-540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gs" Target="tags/tag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355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150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03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854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705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705" r:id="rId5"/>
    <p:sldLayoutId id="2147483704" r:id="rId6"/>
    <p:sldLayoutId id="2147483703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32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32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32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32.xml"/><Relationship Id="rId7" Type="http://schemas.openxmlformats.org/officeDocument/2006/relationships/audio" Target="../media/audio4.wav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31" y="205890"/>
            <a:ext cx="7496766" cy="644523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630134" y="789967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Thứ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tư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ngày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13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tháng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10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năm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2021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748151" y="1334530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Toán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185021" y="1867466"/>
            <a:ext cx="7743428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Phép trừ (qua 10) trong phạm vi 20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48151" y="2412029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Bài 2 (41)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25981" y="2944965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Tính nhẩm: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263226" y="3468185"/>
            <a:ext cx="9903156" cy="8833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11 – 2 = 9     11 – 3 = 8      11 – 4 = 7      11 – 5 = 6 </a:t>
            </a:r>
            <a:r>
              <a:rPr lang="en-US" sz="24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đ</a:t>
            </a:r>
            <a:r>
              <a:rPr lang="en-US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263226" y="3990847"/>
            <a:ext cx="9903156" cy="8833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11 – 6 = 5     11 – 7 = 4      11 – 8 = 3      11 – 9 = 2 </a:t>
            </a:r>
            <a:r>
              <a:rPr lang="en-US" sz="24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đ</a:t>
            </a:r>
            <a:r>
              <a:rPr lang="en-US" sz="2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22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09140" y="125095"/>
            <a:ext cx="8548370" cy="2352675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80260" y="2816860"/>
            <a:ext cx="8265795" cy="364363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413635" y="3489325"/>
            <a:ext cx="1775460" cy="746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820" y="1559560"/>
            <a:ext cx="9149715" cy="320103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999355" y="3347085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161280" y="4128135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995410" y="2911475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407400" y="340868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573895" y="340868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462135" y="426339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735820" y="2849880"/>
            <a:ext cx="405765" cy="4972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0" grpId="0" bldLvl="0" animBg="1"/>
      <p:bldP spid="10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0094" y="210935"/>
            <a:ext cx="10562706" cy="1836018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410094" y="31242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11 - 2 = 9</a:t>
            </a:r>
          </a:p>
          <a:p>
            <a:pPr algn="ctr"/>
            <a:r>
              <a:rPr lang="en-US" sz="4000" dirty="0"/>
              <a:t>11 - 6 = 5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3477607" y="31242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11- 3 = 8</a:t>
            </a:r>
          </a:p>
          <a:p>
            <a:pPr algn="ctr"/>
            <a:r>
              <a:rPr lang="en-US" sz="4000" dirty="0"/>
              <a:t>11 - 7 = 4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6557010" y="31242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11- 4 = 7</a:t>
            </a:r>
          </a:p>
          <a:p>
            <a:pPr algn="ctr"/>
            <a:r>
              <a:rPr lang="en-US" sz="4000"/>
              <a:t>11 - 8 = 3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9504045" y="31242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11- 5 = 6</a:t>
            </a:r>
          </a:p>
          <a:p>
            <a:pPr algn="ctr"/>
            <a:r>
              <a:rPr lang="en-US" sz="4000"/>
              <a:t>11 - 9 =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ldLvl="0" animBg="1"/>
      <p:bldP spid="12" grpId="0" bldLvl="0" animBg="1"/>
      <p:bldP spid="1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2050" y="274955"/>
            <a:ext cx="7873365" cy="5744845"/>
          </a:xfrm>
          <a:prstGeom prst="rect">
            <a:avLst/>
          </a:prstGeom>
        </p:spPr>
      </p:pic>
      <p:cxnSp>
        <p:nvCxnSpPr>
          <p:cNvPr id="9" name="Curved Connector 8"/>
          <p:cNvCxnSpPr/>
          <p:nvPr/>
        </p:nvCxnSpPr>
        <p:spPr>
          <a:xfrm rot="10800000" flipV="1">
            <a:off x="3569335" y="2606040"/>
            <a:ext cx="1064895" cy="619125"/>
          </a:xfrm>
          <a:prstGeom prst="curvedConnector3">
            <a:avLst>
              <a:gd name="adj1" fmla="val 49970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>
            <a:off x="8316595" y="2190750"/>
            <a:ext cx="1095375" cy="1034415"/>
          </a:xfrm>
          <a:prstGeom prst="curvedConnector3">
            <a:avLst>
              <a:gd name="adj1" fmla="val 50029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flipV="1">
            <a:off x="4939030" y="3945890"/>
            <a:ext cx="2170430" cy="1105535"/>
          </a:xfrm>
          <a:prstGeom prst="curvedConnector3">
            <a:avLst>
              <a:gd name="adj1" fmla="val 50029"/>
            </a:avLst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rot="16200000" flipV="1">
            <a:off x="5598160" y="4189095"/>
            <a:ext cx="1054735" cy="52705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16200000" flipV="1">
            <a:off x="7819390" y="4396740"/>
            <a:ext cx="1054735" cy="20320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2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44" y="18288"/>
            <a:ext cx="9278112" cy="682142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527103" y="779222"/>
            <a:ext cx="7822242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14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10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054206" y="1406407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227642" y="2068580"/>
            <a:ext cx="7964358" cy="9717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Luyện tập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87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665" y="135255"/>
            <a:ext cx="2346960" cy="10439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830" y="1521460"/>
            <a:ext cx="8846820" cy="360235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212715" y="294132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27500" y="352933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04155" y="356997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212715" y="435102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091420" y="232283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712200" y="2880995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442450" y="2891155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103235" y="3509645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823960" y="3509645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544050" y="3529330"/>
            <a:ext cx="39560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147810" y="4351020"/>
            <a:ext cx="396240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8" grpId="0" bldLvl="0" animBg="1"/>
      <p:bldP spid="8" grpId="1" animBg="1"/>
      <p:bldP spid="14" grpId="0" bldLvl="0" animBg="1"/>
      <p:bldP spid="14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3" grpId="0" bldLvl="0" animBg="1"/>
      <p:bldP spid="23" grpId="1" animBg="1"/>
      <p:bldP spid="24" grpId="0" bldLvl="0" animBg="1"/>
      <p:bldP spid="24" grpId="1" animBg="1"/>
      <p:bldP spid="25" grpId="0" bldLvl="0" animBg="1"/>
      <p:bldP spid="2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1030989" cy="2629361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283845" y="30734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12 - 3 = 9</a:t>
            </a:r>
          </a:p>
          <a:p>
            <a:pPr algn="ctr"/>
            <a:r>
              <a:rPr lang="en-US" sz="4000"/>
              <a:t>12 - 7 = 5</a:t>
            </a:r>
          </a:p>
        </p:txBody>
      </p:sp>
      <p:sp>
        <p:nvSpPr>
          <p:cNvPr id="5" name="Rectangular Callout 4"/>
          <p:cNvSpPr/>
          <p:nvPr/>
        </p:nvSpPr>
        <p:spPr>
          <a:xfrm>
            <a:off x="3255645" y="309372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12 - 4 = 8</a:t>
            </a:r>
          </a:p>
          <a:p>
            <a:pPr algn="ctr"/>
            <a:r>
              <a:rPr lang="en-US" sz="4000"/>
              <a:t>12 - 8 = 4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6186805" y="307340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12 - 5 = 7</a:t>
            </a:r>
          </a:p>
          <a:p>
            <a:pPr algn="ctr"/>
            <a:r>
              <a:rPr lang="en-US" sz="4000"/>
              <a:t>12 - 9 = 3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9138285" y="3093720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12 - 6 = 6</a:t>
            </a:r>
          </a:p>
          <a:p>
            <a:pPr algn="ctr"/>
            <a:r>
              <a:rPr lang="en-US" sz="4000"/>
              <a:t>12 - 2 =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8650" y="1952625"/>
            <a:ext cx="9183370" cy="223774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490970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03465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336915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209405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224135" y="3590925"/>
            <a:ext cx="638810" cy="38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38655" y="188595"/>
            <a:ext cx="8741410" cy="5421630"/>
          </a:xfrm>
          <a:prstGeom prst="rect">
            <a:avLst/>
          </a:prstGeom>
        </p:spPr>
      </p:pic>
      <p:cxnSp>
        <p:nvCxnSpPr>
          <p:cNvPr id="4" name="Curved Connector 3"/>
          <p:cNvCxnSpPr/>
          <p:nvPr/>
        </p:nvCxnSpPr>
        <p:spPr>
          <a:xfrm>
            <a:off x="4999990" y="2322830"/>
            <a:ext cx="1754505" cy="1146175"/>
          </a:xfrm>
          <a:prstGeom prst="curvedConnector3">
            <a:avLst>
              <a:gd name="adj1" fmla="val 50018"/>
            </a:avLst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Curved Connector 5"/>
          <p:cNvCxnSpPr/>
          <p:nvPr/>
        </p:nvCxnSpPr>
        <p:spPr>
          <a:xfrm>
            <a:off x="3975100" y="3286125"/>
            <a:ext cx="2698115" cy="233680"/>
          </a:xfrm>
          <a:prstGeom prst="curvedConnector3">
            <a:avLst>
              <a:gd name="adj1" fmla="val 50012"/>
            </a:avLst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" name="Curved Connector 6"/>
          <p:cNvCxnSpPr/>
          <p:nvPr/>
        </p:nvCxnSpPr>
        <p:spPr>
          <a:xfrm rot="5400000">
            <a:off x="7901305" y="2505075"/>
            <a:ext cx="993775" cy="87249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rot="10800000" flipV="1">
            <a:off x="6815455" y="3438525"/>
            <a:ext cx="2404110" cy="121920"/>
          </a:xfrm>
          <a:prstGeom prst="curvedConnector3">
            <a:avLst>
              <a:gd name="adj1" fmla="val 49974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rot="16200000" flipV="1">
            <a:off x="7849870" y="3712845"/>
            <a:ext cx="1348740" cy="1064895"/>
          </a:xfrm>
          <a:prstGeom prst="curvedConnector3">
            <a:avLst>
              <a:gd name="adj1" fmla="val 49976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3803650" y="5903595"/>
            <a:ext cx="5740400" cy="88201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Bông hoa số 6 có ong đậu nhiều nhất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6625" y="81915"/>
            <a:ext cx="8060690" cy="4963795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4208780" y="5243830"/>
            <a:ext cx="5203190" cy="1349375"/>
          </a:xfrm>
          <a:prstGeom prst="wedge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Mai còn lại số tờ giấy màu là:</a:t>
            </a:r>
          </a:p>
          <a:p>
            <a:pPr algn="ctr"/>
            <a:r>
              <a:rPr lang="en-US" sz="3200"/>
              <a:t>13 - 5 = 8 (tờ</a:t>
            </a:r>
            <a:r>
              <a:rPr lang="en-US" sz="3200" smtClean="0"/>
              <a:t>)</a:t>
            </a:r>
          </a:p>
          <a:p>
            <a:pPr algn="ctr"/>
            <a:r>
              <a:rPr lang="en-US" sz="3200" smtClean="0"/>
              <a:t>Đáp số: 8 tờ. 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44" y="18288"/>
            <a:ext cx="9278112" cy="682142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527103" y="779222"/>
            <a:ext cx="7822242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14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10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054206" y="1406407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44210" y="2068616"/>
            <a:ext cx="7964358" cy="9717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Luyện tập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054206" y="2715024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Bài 5 (43)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054206" y="3353928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Bài giải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27103" y="3980129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Mai còn lại số tờ giấy màu là: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55951" y="4607314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13  -  5   =  8  (tờ)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597262" y="5257841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Đáp số: 8 tờ.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đ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35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44" y="18288"/>
            <a:ext cx="9278112" cy="682142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054206" y="1406407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44210" y="2068616"/>
            <a:ext cx="7964358" cy="9717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Luyện tập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054206" y="2715024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Bài 5 </a:t>
            </a:r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(4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5</a:t>
            </a:r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)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054206" y="3353928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Bài giải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27103" y="3980129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Bà còn lại số quả ổi là: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55951" y="4607314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14  -  6   =  8  (quả)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597262" y="5257841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Đáp số: 8 quả.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đ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862137" y="1094875"/>
            <a:ext cx="45599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380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3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64480"/>
            <a:ext cx="109728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3515" y="1654810"/>
            <a:ext cx="9598025" cy="322961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888230" y="287020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813175" y="3397885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999990" y="3397885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888230" y="4097655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152380" y="2393315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737600" y="287020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467850" y="287020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159115" y="345821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866505" y="345821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584690" y="3458210"/>
            <a:ext cx="40576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211310" y="4097655"/>
            <a:ext cx="466725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3960" y="179070"/>
            <a:ext cx="7244715" cy="1677670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811530" y="2972435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15 - 5 = 10</a:t>
            </a:r>
          </a:p>
          <a:p>
            <a:pPr algn="ctr"/>
            <a:r>
              <a:rPr lang="en-US" sz="4000"/>
              <a:t>15 - 8 = 7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4565015" y="2982595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15 - 6 = 9</a:t>
            </a:r>
          </a:p>
          <a:p>
            <a:pPr algn="ctr"/>
            <a:r>
              <a:rPr lang="en-US" sz="4000"/>
              <a:t>15 - 9 = 6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8206105" y="2972435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15 - 7 = 8</a:t>
            </a:r>
          </a:p>
          <a:p>
            <a:pPr algn="ctr"/>
            <a:r>
              <a:rPr lang="en-US" sz="4000"/>
              <a:t>15 - 10 = 5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160" t="48450" r="57917" b="42264"/>
          <a:stretch/>
        </p:blipFill>
        <p:spPr>
          <a:xfrm>
            <a:off x="0" y="2189409"/>
            <a:ext cx="12365467" cy="287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9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9740" y="429895"/>
            <a:ext cx="8882380" cy="569912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697480" y="1754505"/>
            <a:ext cx="2413635" cy="19678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737485" y="4493260"/>
            <a:ext cx="2413635" cy="19678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108825" y="4161155"/>
            <a:ext cx="2413635" cy="19678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028190" y="2190750"/>
            <a:ext cx="800735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7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896745" y="5051425"/>
            <a:ext cx="800735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390005" y="5365750"/>
            <a:ext cx="800735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7</a:t>
            </a:r>
          </a:p>
        </p:txBody>
      </p:sp>
      <p:sp>
        <p:nvSpPr>
          <p:cNvPr id="12" name="Oval 11"/>
          <p:cNvSpPr/>
          <p:nvPr/>
        </p:nvSpPr>
        <p:spPr>
          <a:xfrm>
            <a:off x="5071110" y="1551940"/>
            <a:ext cx="1774825" cy="14909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190740" y="1754505"/>
            <a:ext cx="1774825" cy="14909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151120" y="3560445"/>
            <a:ext cx="1774825" cy="14909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522085" y="1287780"/>
            <a:ext cx="800735" cy="4667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965565" y="1978025"/>
            <a:ext cx="800735" cy="4667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925945" y="3560445"/>
            <a:ext cx="800735" cy="4667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2925" y="468630"/>
            <a:ext cx="8859520" cy="2974340"/>
          </a:xfrm>
          <a:prstGeom prst="rect">
            <a:avLst/>
          </a:prstGeom>
        </p:spPr>
      </p:pic>
      <p:sp>
        <p:nvSpPr>
          <p:cNvPr id="6" name="Double Wave 5"/>
          <p:cNvSpPr/>
          <p:nvPr/>
        </p:nvSpPr>
        <p:spPr>
          <a:xfrm>
            <a:off x="3691890" y="4057015"/>
            <a:ext cx="5466715" cy="1592580"/>
          </a:xfrm>
          <a:prstGeom prst="double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Bà còn lại số quả ổi là:</a:t>
            </a:r>
          </a:p>
          <a:p>
            <a:pPr algn="ctr"/>
            <a:r>
              <a:rPr lang="en-US" sz="4000"/>
              <a:t>14 - 6 = 8 (quả)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4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44" y="18288"/>
            <a:ext cx="9278112" cy="682142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527103" y="779222"/>
            <a:ext cx="7822242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hai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18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10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054206" y="1406407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43210" y="2068580"/>
            <a:ext cx="7748789" cy="9717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Luyện tập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49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900" y="450215"/>
            <a:ext cx="9220835" cy="2027555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811530" y="2972435"/>
            <a:ext cx="2687955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16 - 7 = 9</a:t>
            </a:r>
          </a:p>
          <a:p>
            <a:pPr algn="ctr"/>
            <a:r>
              <a:rPr lang="en-US" sz="4000"/>
              <a:t>17 - 8 = 9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4930140" y="2972435"/>
            <a:ext cx="2687955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16 - 8 = 8</a:t>
            </a:r>
          </a:p>
          <a:p>
            <a:pPr algn="ctr"/>
            <a:r>
              <a:rPr lang="en-US" sz="4000"/>
              <a:t>17 - 9 = 8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8737600" y="2911475"/>
            <a:ext cx="2687955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16 - 9 = 7</a:t>
            </a:r>
          </a:p>
          <a:p>
            <a:pPr algn="ctr"/>
            <a:r>
              <a:rPr lang="en-US" sz="4000"/>
              <a:t>18 - 9 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8260" y="2229485"/>
            <a:ext cx="9686290" cy="221234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314315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257290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8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241540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143875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046845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949180" y="3905250"/>
            <a:ext cx="659130" cy="385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233805"/>
            <a:ext cx="3554095" cy="16871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010" y="1652270"/>
            <a:ext cx="5227320" cy="373888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8357235" y="1542415"/>
            <a:ext cx="2119630" cy="14192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9128125" y="963295"/>
            <a:ext cx="2007870" cy="5581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Hiệu lớn nhất</a:t>
            </a:r>
          </a:p>
        </p:txBody>
      </p:sp>
      <p:sp>
        <p:nvSpPr>
          <p:cNvPr id="10" name="Oval 9"/>
          <p:cNvSpPr/>
          <p:nvPr/>
        </p:nvSpPr>
        <p:spPr>
          <a:xfrm>
            <a:off x="7068820" y="2910840"/>
            <a:ext cx="2089785" cy="13798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7109460" y="4379595"/>
            <a:ext cx="2007870" cy="5581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Hiệu bé nhất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bldLvl="0" animBg="1"/>
      <p:bldP spid="11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166" y="666752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4. Mai hái được 16 bông hoa, Mi hái được 9 bông hoa. Hỏi Mai hái được hơn Mi bao nhiêu bông hoa?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45715" y="3387725"/>
            <a:ext cx="7363460" cy="18053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Mai hái được hơn Mi số bông hoa là:</a:t>
            </a:r>
          </a:p>
          <a:p>
            <a:pPr algn="ctr"/>
            <a:r>
              <a:rPr lang="en-US" sz="3600"/>
              <a:t>16 - 9 = 7 (bông hoa</a:t>
            </a:r>
            <a:r>
              <a:rPr lang="en-US" sz="3600" smtClean="0"/>
              <a:t>) </a:t>
            </a:r>
          </a:p>
          <a:p>
            <a:pPr algn="ctr"/>
            <a:r>
              <a:rPr lang="en-US" sz="3600" smtClean="0"/>
              <a:t>Đáp số: 7 bông hoa.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5" grpId="0" animBg="1"/>
      <p:bldP spid="5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8755" y="1881505"/>
            <a:ext cx="9660890" cy="24511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648960" y="2626995"/>
            <a:ext cx="466725" cy="6489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638800" y="3468370"/>
            <a:ext cx="466725" cy="6489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&lt;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300210" y="2626995"/>
            <a:ext cx="466725" cy="6489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&gt;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351010" y="3468370"/>
            <a:ext cx="466725" cy="6489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44" y="18288"/>
            <a:ext cx="9278112" cy="682142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527103" y="779222"/>
            <a:ext cx="7822242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hai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18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10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054206" y="1406407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56090" y="2068580"/>
            <a:ext cx="7735910" cy="9717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Luyện tập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92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44" y="18288"/>
            <a:ext cx="9278112" cy="682142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527103" y="779222"/>
            <a:ext cx="7822242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hai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18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10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054206" y="1406407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43210" y="2068580"/>
            <a:ext cx="7748789" cy="9717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Luyện tập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054206" y="2695765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Bài 4 (45)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054206" y="3345509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Bài giải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27103" y="3985123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Mai hái được hơn Mi số bông hoa là: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062183" y="4598884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16  -   9  =   7  (bông)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597262" y="5265239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Đáp số: 7 bông hoa.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đ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43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5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A.14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77030" y="746760"/>
            <a:ext cx="3138805" cy="1383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44" y="18288"/>
            <a:ext cx="9278112" cy="682142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054206" y="789691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Bài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5 (46)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054206" y="1405731"/>
            <a:ext cx="7137794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Bài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giải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27103" y="2047529"/>
            <a:ext cx="7750238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Còn số vận động viên chưa qua cầu là: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984818" y="2702206"/>
            <a:ext cx="7750238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15   -   6  =  9  (vận động viên)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600857" y="3344004"/>
            <a:ext cx="7750238" cy="883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Đáp số: 9 vận động viên.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đ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19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41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1805" y="1549400"/>
            <a:ext cx="8980170" cy="33331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894455" y="253555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873115" y="252539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871460" y="253555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869805" y="253555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894455" y="402653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872480" y="400621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871460" y="402653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869805" y="4026535"/>
            <a:ext cx="446405" cy="4870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8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42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5245" y="1654810"/>
            <a:ext cx="9824085" cy="289496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655185" y="222123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674870" y="2718435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655185" y="328676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655185" y="384429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7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835265" y="220091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835265" y="2718435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835265" y="328676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6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835265" y="384429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</a:t>
            </a:r>
            <a:r>
              <a:rPr lang="en-US" sz="3000" smtClean="0"/>
              <a:t>8</a:t>
            </a:r>
            <a:endParaRPr lang="en-US" sz="3000"/>
          </a:p>
        </p:txBody>
      </p:sp>
      <p:sp>
        <p:nvSpPr>
          <p:cNvPr id="14" name="Rounded Rectangle 13"/>
          <p:cNvSpPr/>
          <p:nvPr/>
        </p:nvSpPr>
        <p:spPr>
          <a:xfrm>
            <a:off x="10756900" y="222123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787380" y="2718435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17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756900" y="328676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787380" y="3844290"/>
            <a:ext cx="902335" cy="426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= 9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43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5470" y="1285875"/>
            <a:ext cx="8764270" cy="1684655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507365" y="3804285"/>
            <a:ext cx="3368040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13 - 3 - 4 = 6</a:t>
            </a:r>
          </a:p>
          <a:p>
            <a:pPr algn="ctr"/>
            <a:r>
              <a:rPr lang="en-US" sz="4000"/>
              <a:t>13 - 7 = 6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4767580" y="3794125"/>
            <a:ext cx="3368040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15 - 5 - 3 = 7</a:t>
            </a:r>
          </a:p>
          <a:p>
            <a:pPr algn="ctr"/>
            <a:r>
              <a:rPr lang="en-US" sz="4000"/>
              <a:t>15 - 8 = 7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8601710" y="3743325"/>
            <a:ext cx="3368040" cy="1400810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14 - 4 - 1 = 9</a:t>
            </a:r>
          </a:p>
          <a:p>
            <a:pPr algn="ctr"/>
            <a:r>
              <a:rPr lang="en-US" sz="4000"/>
              <a:t>14 - 5 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44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2775" y="2448560"/>
            <a:ext cx="8860790" cy="1875155"/>
          </a:xfrm>
          <a:prstGeom prst="rect">
            <a:avLst/>
          </a:prstGeom>
        </p:spPr>
      </p:pic>
      <p:sp>
        <p:nvSpPr>
          <p:cNvPr id="6" name="Flowchart: Decision 5"/>
          <p:cNvSpPr/>
          <p:nvPr/>
        </p:nvSpPr>
        <p:spPr>
          <a:xfrm>
            <a:off x="5680075" y="3368040"/>
            <a:ext cx="993140" cy="699770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7" name="Flowchart: Decision 6"/>
          <p:cNvSpPr/>
          <p:nvPr/>
        </p:nvSpPr>
        <p:spPr>
          <a:xfrm>
            <a:off x="7150735" y="2861310"/>
            <a:ext cx="1135380" cy="699770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8" name="Flowchart: Decision 7"/>
          <p:cNvSpPr/>
          <p:nvPr/>
        </p:nvSpPr>
        <p:spPr>
          <a:xfrm>
            <a:off x="8855075" y="3368040"/>
            <a:ext cx="1135380" cy="699770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8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45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0690" y="274955"/>
            <a:ext cx="9307195" cy="433006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2606675" y="4990465"/>
            <a:ext cx="7586345" cy="1450340"/>
          </a:xfrm>
          <a:prstGeom prst="wedgeRound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Còn số vận động viên chưa qua cầu là:</a:t>
            </a:r>
          </a:p>
          <a:p>
            <a:pPr algn="ctr"/>
            <a:r>
              <a:rPr lang="en-US" sz="3600"/>
              <a:t>15 - 6 = 9 (người</a:t>
            </a:r>
            <a:r>
              <a:rPr lang="en-US" sz="3600" smtClean="0"/>
              <a:t>)</a:t>
            </a:r>
          </a:p>
          <a:p>
            <a:pPr algn="ctr"/>
            <a:r>
              <a:rPr lang="en-US" sz="3600" smtClean="0"/>
              <a:t>Đáp số: 9 người. 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50460" y="576580"/>
            <a:ext cx="1631315" cy="1859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182825" y="764249"/>
            <a:ext cx="179070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+ 9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94470" y="3400870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6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182825" y="764249"/>
            <a:ext cx="179070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+ 8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6970" y="1698625"/>
            <a:ext cx="7839710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11: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trừ (qua 10)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phạm vi 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1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139319122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908</Words>
  <Application>Microsoft Office PowerPoint</Application>
  <PresentationFormat>Custom</PresentationFormat>
  <Paragraphs>283</Paragraphs>
  <Slides>46</Slides>
  <Notes>1</Notes>
  <HiddenSlides>0</HiddenSlides>
  <MMClips>6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2_Office Theme</vt:lpstr>
      <vt:lpstr>3_Office Theme</vt:lpstr>
      <vt:lpstr>4_Office 主题</vt:lpstr>
      <vt:lpstr>1_Tema de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molap</dc:creator>
  <cp:lastModifiedBy>molap</cp:lastModifiedBy>
  <cp:revision>20</cp:revision>
  <dcterms:created xsi:type="dcterms:W3CDTF">2021-05-12T04:19:00Z</dcterms:created>
  <dcterms:modified xsi:type="dcterms:W3CDTF">2025-04-08T05:23:48Z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