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41"/>
  </p:notesMasterIdLst>
  <p:sldIdLst>
    <p:sldId id="257" r:id="rId7"/>
    <p:sldId id="277" r:id="rId8"/>
    <p:sldId id="278" r:id="rId9"/>
    <p:sldId id="279" r:id="rId10"/>
    <p:sldId id="281" r:id="rId11"/>
    <p:sldId id="303" r:id="rId12"/>
    <p:sldId id="304" r:id="rId13"/>
    <p:sldId id="308" r:id="rId14"/>
    <p:sldId id="265" r:id="rId15"/>
    <p:sldId id="282" r:id="rId16"/>
    <p:sldId id="283" r:id="rId17"/>
    <p:sldId id="309" r:id="rId18"/>
    <p:sldId id="269" r:id="rId19"/>
    <p:sldId id="284" r:id="rId20"/>
    <p:sldId id="285" r:id="rId21"/>
    <p:sldId id="310" r:id="rId22"/>
    <p:sldId id="306" r:id="rId23"/>
    <p:sldId id="311" r:id="rId24"/>
    <p:sldId id="272" r:id="rId25"/>
    <p:sldId id="286" r:id="rId26"/>
    <p:sldId id="312" r:id="rId27"/>
    <p:sldId id="287" r:id="rId28"/>
    <p:sldId id="288" r:id="rId29"/>
    <p:sldId id="289" r:id="rId30"/>
    <p:sldId id="313" r:id="rId31"/>
    <p:sldId id="307" r:id="rId32"/>
    <p:sldId id="314" r:id="rId33"/>
    <p:sldId id="291" r:id="rId34"/>
    <p:sldId id="292" r:id="rId35"/>
    <p:sldId id="293" r:id="rId36"/>
    <p:sldId id="294" r:id="rId37"/>
    <p:sldId id="315" r:id="rId38"/>
    <p:sldId id="295" r:id="rId39"/>
    <p:sldId id="27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03" autoAdjust="0"/>
    <p:restoredTop sz="94660"/>
  </p:normalViewPr>
  <p:slideViewPr>
    <p:cSldViewPr snapToGrid="0">
      <p:cViewPr>
        <p:scale>
          <a:sx n="81" d="100"/>
          <a:sy n="81" d="100"/>
        </p:scale>
        <p:origin x="-450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02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92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81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75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1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43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545" y="1275080"/>
            <a:ext cx="6485255" cy="1858645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7433945" y="1417955"/>
            <a:ext cx="4301490" cy="4321175"/>
          </a:xfrm>
          <a:prstGeom prst="borderCallout1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FF0000"/>
                </a:solidFill>
              </a:rPr>
              <a:t>100 - </a:t>
            </a:r>
            <a:r>
              <a:rPr lang="en-US" sz="2800" smtClean="0">
                <a:solidFill>
                  <a:srgbClr val="FF0000"/>
                </a:solidFill>
              </a:rPr>
              <a:t>30 </a:t>
            </a:r>
            <a:r>
              <a:rPr lang="en-US" sz="2800">
                <a:solidFill>
                  <a:srgbClr val="FF0000"/>
                </a:solidFill>
              </a:rPr>
              <a:t>= ?</a:t>
            </a:r>
          </a:p>
          <a:p>
            <a:pPr algn="just"/>
            <a:r>
              <a:rPr lang="en-US" sz="2800">
                <a:solidFill>
                  <a:srgbClr val="FF0000"/>
                </a:solidFill>
              </a:rPr>
              <a:t>10 chục - </a:t>
            </a:r>
            <a:r>
              <a:rPr lang="en-US" sz="2800" smtClean="0">
                <a:solidFill>
                  <a:srgbClr val="FF0000"/>
                </a:solidFill>
              </a:rPr>
              <a:t>3 </a:t>
            </a:r>
            <a:r>
              <a:rPr lang="en-US" sz="2800">
                <a:solidFill>
                  <a:srgbClr val="FF0000"/>
                </a:solidFill>
              </a:rPr>
              <a:t>chục = </a:t>
            </a:r>
            <a:r>
              <a:rPr lang="en-US" sz="2800" smtClean="0">
                <a:solidFill>
                  <a:srgbClr val="FF0000"/>
                </a:solidFill>
              </a:rPr>
              <a:t>7 </a:t>
            </a:r>
            <a:r>
              <a:rPr lang="en-US" sz="2800">
                <a:solidFill>
                  <a:srgbClr val="FF0000"/>
                </a:solidFill>
              </a:rPr>
              <a:t>chục</a:t>
            </a:r>
          </a:p>
          <a:p>
            <a:pPr algn="just"/>
            <a:r>
              <a:rPr lang="en-US" sz="2800">
                <a:solidFill>
                  <a:srgbClr val="FF0000"/>
                </a:solidFill>
              </a:rPr>
              <a:t>100 - </a:t>
            </a:r>
            <a:r>
              <a:rPr lang="en-US" sz="2800" smtClean="0">
                <a:solidFill>
                  <a:srgbClr val="FF0000"/>
                </a:solidFill>
              </a:rPr>
              <a:t>30 </a:t>
            </a:r>
            <a:r>
              <a:rPr lang="en-US" sz="2800">
                <a:solidFill>
                  <a:srgbClr val="FF0000"/>
                </a:solidFill>
              </a:rPr>
              <a:t>= </a:t>
            </a:r>
            <a:r>
              <a:rPr lang="en-US" sz="2800" smtClean="0">
                <a:solidFill>
                  <a:srgbClr val="FF0000"/>
                </a:solidFill>
              </a:rPr>
              <a:t>70</a:t>
            </a:r>
            <a:endParaRPr lang="en-US" sz="2800">
              <a:solidFill>
                <a:srgbClr val="FF0000"/>
              </a:solidFill>
            </a:endParaRPr>
          </a:p>
          <a:p>
            <a:pPr algn="just"/>
            <a:r>
              <a:rPr lang="en-US" sz="2800">
                <a:solidFill>
                  <a:srgbClr val="00B050"/>
                </a:solidFill>
              </a:rPr>
              <a:t>100 - 50 = ?</a:t>
            </a:r>
          </a:p>
          <a:p>
            <a:pPr algn="just"/>
            <a:r>
              <a:rPr lang="en-US" sz="2800">
                <a:solidFill>
                  <a:srgbClr val="00B050"/>
                </a:solidFill>
                <a:sym typeface="+mn-ea"/>
              </a:rPr>
              <a:t>10 chục - 5 chục = 5 chục</a:t>
            </a:r>
            <a:endParaRPr lang="en-US" sz="2800">
              <a:solidFill>
                <a:srgbClr val="00B050"/>
              </a:solidFill>
            </a:endParaRPr>
          </a:p>
          <a:p>
            <a:pPr algn="just"/>
            <a:r>
              <a:rPr lang="en-US" sz="2800">
                <a:solidFill>
                  <a:srgbClr val="00B050"/>
                </a:solidFill>
                <a:sym typeface="+mn-ea"/>
              </a:rPr>
              <a:t>100 - 50 = 50</a:t>
            </a:r>
            <a:endParaRPr lang="en-US" sz="2800">
              <a:solidFill>
                <a:srgbClr val="00B050"/>
              </a:solidFill>
            </a:endParaRPr>
          </a:p>
          <a:p>
            <a:pPr algn="just"/>
            <a:r>
              <a:rPr lang="en-US" sz="2800">
                <a:solidFill>
                  <a:srgbClr val="0070C0"/>
                </a:solidFill>
                <a:sym typeface="+mn-ea"/>
              </a:rPr>
              <a:t>100 - 90 = ?</a:t>
            </a:r>
            <a:endParaRPr lang="en-US" sz="2800">
              <a:solidFill>
                <a:srgbClr val="0070C0"/>
              </a:solidFill>
            </a:endParaRPr>
          </a:p>
          <a:p>
            <a:pPr algn="just"/>
            <a:r>
              <a:rPr lang="en-US" sz="2800">
                <a:solidFill>
                  <a:srgbClr val="0070C0"/>
                </a:solidFill>
                <a:sym typeface="+mn-ea"/>
              </a:rPr>
              <a:t>10 chục - 9 chục = 1 chục</a:t>
            </a:r>
            <a:endParaRPr lang="en-US" sz="2800">
              <a:solidFill>
                <a:srgbClr val="0070C0"/>
              </a:solidFill>
            </a:endParaRPr>
          </a:p>
          <a:p>
            <a:pPr algn="just"/>
            <a:r>
              <a:rPr lang="en-US" sz="2800">
                <a:solidFill>
                  <a:srgbClr val="0070C0"/>
                </a:solidFill>
                <a:sym typeface="+mn-ea"/>
              </a:rPr>
              <a:t>100 - 90 = 10</a:t>
            </a:r>
            <a:endParaRPr lang="en-US" sz="280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1445" y="143510"/>
            <a:ext cx="371221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2. Đặt tính rồi tính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51535" y="1795145"/>
            <a:ext cx="22720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4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94970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5635" y="350520"/>
            <a:ext cx="7136765" cy="119443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458210" y="1795145"/>
            <a:ext cx="22720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en-US" sz="4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89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052445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79440" y="1795145"/>
            <a:ext cx="22720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395595" y="243459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072755" y="1795145"/>
            <a:ext cx="22720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  <a:p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endParaRPr lang="en-US" sz="4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738110" y="23939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51535" y="3293092"/>
            <a:ext cx="82271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72755" y="3293092"/>
            <a:ext cx="82271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679440" y="3293092"/>
            <a:ext cx="82271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87090" y="3293092"/>
            <a:ext cx="82271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3"/>
          <a:stretch/>
        </p:blipFill>
        <p:spPr>
          <a:xfrm>
            <a:off x="2366859" y="463639"/>
            <a:ext cx="7442480" cy="608358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53631" y="517980"/>
            <a:ext cx="7137794" cy="88338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Thứ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hai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ngày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20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tháng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9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2021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16937" y="978952"/>
            <a:ext cx="3181254" cy="991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10228" y="1685008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Luyện tập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94141" y="5216352"/>
            <a:ext cx="4168588" cy="87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925388" y="2209084"/>
            <a:ext cx="3459033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Bài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(1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9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) 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31255" y="2732702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Đặt tính rồi tính: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736674" y="3168862"/>
            <a:ext cx="797101" cy="819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35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924517" y="5382451"/>
            <a:ext cx="4779846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5</a:t>
            </a:r>
            <a:r>
              <a:rPr 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(</a:t>
            </a:r>
            <a:r>
              <a:rPr lang="vi-VN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20</a:t>
            </a:r>
            <a:r>
              <a:rPr 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) 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932796" y="5908887"/>
            <a:ext cx="357821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giải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877124" y="3693970"/>
            <a:ext cx="797101" cy="819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4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311770" y="3195044"/>
            <a:ext cx="797101" cy="819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52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328957" y="3747805"/>
            <a:ext cx="797101" cy="744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37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924800" y="3167296"/>
            <a:ext cx="797101" cy="819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68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088099" y="3724273"/>
            <a:ext cx="797101" cy="819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6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488485" y="3195044"/>
            <a:ext cx="797101" cy="819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79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516541" y="3727446"/>
            <a:ext cx="797101" cy="819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55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933856" y="4276725"/>
            <a:ext cx="495277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075711" y="4286250"/>
            <a:ext cx="495277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648547" y="4286250"/>
            <a:ext cx="495277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479868" y="4276725"/>
            <a:ext cx="495277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2535305" y="3371523"/>
            <a:ext cx="797101" cy="819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129368" y="3379826"/>
            <a:ext cx="797101" cy="819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701560" y="3367987"/>
            <a:ext cx="797101" cy="819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5924800" y="3701688"/>
            <a:ext cx="15091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503662" y="3701688"/>
            <a:ext cx="15091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2940036" y="4251983"/>
            <a:ext cx="797101" cy="819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7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31445" y="143510"/>
            <a:ext cx="908812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3. Hai phép tính nào dưới đây có cùng kết quả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845" y="1551305"/>
            <a:ext cx="9429115" cy="433895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001645" y="1764665"/>
            <a:ext cx="2129790" cy="124777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80360" y="4642485"/>
            <a:ext cx="2129790" cy="124777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47140" y="3134360"/>
            <a:ext cx="2078990" cy="12877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24420" y="1764665"/>
            <a:ext cx="2078990" cy="12877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78980" y="4533900"/>
            <a:ext cx="1967865" cy="1409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488680" y="3073400"/>
            <a:ext cx="1967865" cy="1409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animBg="1"/>
      <p:bldP spid="9" grpId="1" animBg="1"/>
      <p:bldP spid="10" grpId="0" bldLvl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14" grpId="0" bldLvl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" y="135890"/>
            <a:ext cx="1765300" cy="779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190" y="1862455"/>
            <a:ext cx="7872730" cy="18046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655185" y="2059305"/>
            <a:ext cx="871855" cy="902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25615" y="2616835"/>
            <a:ext cx="871855" cy="9023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40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8737600" y="2059305"/>
            <a:ext cx="1120140" cy="102362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970" y="184785"/>
            <a:ext cx="10791190" cy="43434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152881" y="4613047"/>
            <a:ext cx="8144510" cy="20646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+ 3 = 15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15 hành khách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59" y="148659"/>
            <a:ext cx="7442480" cy="63985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11179" y="510203"/>
            <a:ext cx="5371820" cy="88338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Bài 5 (20)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26085" y="991007"/>
            <a:ext cx="3181254" cy="991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Bài giải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34507" y="1670861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Trên thuyền có tất cả số hành khách là: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366859" y="3621400"/>
            <a:ext cx="7442480" cy="223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433914" y="2204991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12   +  3   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=   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15 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(hành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khách)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85210" y="2719569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Đáp số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15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hành khách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186411" y="2624461"/>
            <a:ext cx="645983" cy="88338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đ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2795" y="4694820"/>
            <a:ext cx="441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VỞ TOÁN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206828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59" y="148659"/>
            <a:ext cx="7442480" cy="63985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50604" y="-14014"/>
            <a:ext cx="7137794" cy="88338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Thứ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ba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ngày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21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tháng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9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2021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29812" y="463792"/>
            <a:ext cx="3181254" cy="991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10228" y="1156973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Luyện tập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925383" y="1685612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(</a:t>
            </a:r>
            <a:r>
              <a:rPr lang="vi-VN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20</a:t>
            </a:r>
            <a:r>
              <a:rPr 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) 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17759" y="2203239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Tính: 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366859" y="5218174"/>
            <a:ext cx="7442480" cy="1053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29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15" y="1383030"/>
            <a:ext cx="1539240" cy="6019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50" y="2368550"/>
            <a:ext cx="9171305" cy="235458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356610" y="3935730"/>
            <a:ext cx="446405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724015" y="3925570"/>
            <a:ext cx="446405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153015" y="3935730"/>
            <a:ext cx="476250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bldLvl="0" animBg="1"/>
      <p:bldP spid="1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z="480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en-US" sz="4800" dirty="0" smtClean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12090" y="2454910"/>
            <a:ext cx="33985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20 + 6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43 + 20 =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950970" y="2495550"/>
            <a:ext cx="29413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57 - 7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75 - 70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007350" y="2495550"/>
            <a:ext cx="33267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 + 40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69 - 19 = 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4970" y="380365"/>
            <a:ext cx="8528685" cy="161544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59" y="148659"/>
            <a:ext cx="7442480" cy="63985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46458" y="509581"/>
            <a:ext cx="7137794" cy="88338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Thứ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ba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ngày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21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tháng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9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2021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16934" y="992039"/>
            <a:ext cx="3181254" cy="991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10228" y="1672129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Luyện tập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925386" y="2200770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Bài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(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20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) 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30638" y="2718397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Tính: 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900060" y="3247115"/>
            <a:ext cx="6622573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20 + 6  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=      </a:t>
            </a:r>
            <a:r>
              <a:rPr lang="en-US" sz="2400" b="1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đ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           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75  </a:t>
            </a:r>
            <a:r>
              <a:rPr lang="vi-VN" sz="36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-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70 =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5 </a:t>
            </a:r>
            <a:r>
              <a:rPr lang="en-US" sz="2400" b="1" smtClean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đ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900060" y="3785181"/>
            <a:ext cx="6622573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43 + 20 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= 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63 </a:t>
            </a:r>
            <a:r>
              <a:rPr lang="en-US" sz="2400" b="1" smtClean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đ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            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3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+  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40 =</a:t>
            </a:r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43 </a:t>
            </a:r>
            <a:r>
              <a:rPr lang="en-US" sz="2400" b="1" smtClean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đ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900060" y="4293582"/>
            <a:ext cx="6622573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57 </a:t>
            </a:r>
            <a:r>
              <a:rPr lang="vi-VN" sz="36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-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7   =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50 </a:t>
            </a:r>
            <a:r>
              <a:rPr lang="en-US" sz="2400" b="1" smtClean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đ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            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69 </a:t>
            </a:r>
            <a:r>
              <a:rPr lang="vi-VN" sz="36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-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  19 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= 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50 </a:t>
            </a:r>
            <a:r>
              <a:rPr lang="en-US" sz="2400" b="1" smtClean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đ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 flipV="1">
            <a:off x="3948545" y="5212080"/>
            <a:ext cx="4264430" cy="8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4925386" y="5367636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5</a:t>
            </a:r>
            <a:r>
              <a:rPr 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(</a:t>
            </a:r>
            <a:r>
              <a:rPr lang="vi-VN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21</a:t>
            </a:r>
            <a:r>
              <a:rPr 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) 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942424" y="5882508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giải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35656" y="3256463"/>
            <a:ext cx="100704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26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43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10">
                <a:solidFill>
                  <a:schemeClr val="accent5"/>
                </a:solidFill>
              </a:rPr>
              <a:t>3.</a:t>
            </a:r>
            <a:r>
              <a:rPr lang="en-US" sz="3110"/>
              <a:t> Những phép tính nào dưới đây có kết quả bé hơn 50? </a:t>
            </a:r>
            <a:r>
              <a:rPr lang="en-US" sz="3110" smtClean="0"/>
              <a:t/>
            </a:r>
            <a:br>
              <a:rPr lang="en-US" sz="3110" smtClean="0"/>
            </a:br>
            <a:r>
              <a:rPr lang="en-US" sz="3110" smtClean="0">
                <a:sym typeface="+mn-ea"/>
              </a:rPr>
              <a:t>Những </a:t>
            </a:r>
            <a:r>
              <a:rPr lang="en-US" sz="3110">
                <a:sym typeface="+mn-ea"/>
              </a:rPr>
              <a:t>phép tính nào dưới đây có kết quả lớn hơn 50?</a:t>
            </a:r>
            <a:endParaRPr lang="en-US" sz="311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0810" y="1696085"/>
            <a:ext cx="9918065" cy="472821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2403475" y="2667635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&lt; 50</a:t>
            </a:r>
          </a:p>
        </p:txBody>
      </p:sp>
      <p:sp>
        <p:nvSpPr>
          <p:cNvPr id="9" name="Rectangles 8"/>
          <p:cNvSpPr/>
          <p:nvPr/>
        </p:nvSpPr>
        <p:spPr>
          <a:xfrm>
            <a:off x="2921000" y="4391660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&lt; 50</a:t>
            </a:r>
          </a:p>
        </p:txBody>
      </p:sp>
      <p:sp>
        <p:nvSpPr>
          <p:cNvPr id="10" name="Rectangles 9"/>
          <p:cNvSpPr/>
          <p:nvPr/>
        </p:nvSpPr>
        <p:spPr>
          <a:xfrm>
            <a:off x="4959985" y="2139950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&gt; 50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5649595" y="3985895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7607300" y="2555875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&lt; 50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8651875" y="4320540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6470" y="1417955"/>
            <a:ext cx="10251440" cy="311848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49245" y="376301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14600" y="302260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93535" y="382397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08090" y="246443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517505" y="244411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160001" y="3138618"/>
            <a:ext cx="405765" cy="36630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132060" y="-118745"/>
            <a:ext cx="1929765" cy="1929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3" grpId="0" bldLvl="0" animBg="1"/>
      <p:bldP spid="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2165" y="111760"/>
            <a:ext cx="10643235" cy="458279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672254" y="4944519"/>
            <a:ext cx="8144510" cy="16027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28 - 12 = 16 (con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16 con bò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59" y="148659"/>
            <a:ext cx="7442480" cy="63985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61224" y="517980"/>
            <a:ext cx="5371820" cy="88338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Bài 5 (21)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26085" y="991007"/>
            <a:ext cx="3181254" cy="991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Bài giải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25316" y="1665764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Nhà bác Bình có số con bò là: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366859" y="3621400"/>
            <a:ext cx="7442480" cy="223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433914" y="2204991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28   </a:t>
            </a:r>
            <a:r>
              <a:rPr lang="vi-VN" sz="36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-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 12   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=   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16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(con)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85213" y="2728241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Đáp số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16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con bò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.  </a:t>
            </a:r>
            <a:r>
              <a:rPr lang="en-US" sz="2400" b="1" smtClean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đ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62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3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59" y="148659"/>
            <a:ext cx="7442480" cy="63985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76362" y="530859"/>
            <a:ext cx="7137794" cy="88338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Thứ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tư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ngày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22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tháng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9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2021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29816" y="991831"/>
            <a:ext cx="3181254" cy="991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97349" y="1685008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Luyện tập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929816" y="2212607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Bài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(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22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) 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30638" y="2731276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Tính: 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55282" y="3258875"/>
            <a:ext cx="6622573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a, 50  +  18  </a:t>
            </a:r>
            <a:r>
              <a:rPr lang="vi-VN" sz="36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-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45  =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23  </a:t>
            </a:r>
            <a:r>
              <a:rPr lang="en-US" sz="2400" b="1" smtClean="0">
                <a:solidFill>
                  <a:schemeClr val="bg2">
                    <a:lumMod val="25000"/>
                  </a:schemeClr>
                </a:solidFill>
                <a:latin typeface="HP001 4 hàng" panose="020B0603050302020204" pitchFamily="34" charset="0"/>
              </a:rPr>
              <a:t>đ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155281" y="3776849"/>
            <a:ext cx="6622573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b, 76  –   56 +   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27 = 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47   </a:t>
            </a:r>
            <a:r>
              <a:rPr lang="en-US" sz="2400" b="1" smtClean="0">
                <a:solidFill>
                  <a:schemeClr val="bg2">
                    <a:lumMod val="25000"/>
                  </a:schemeClr>
                </a:solidFill>
                <a:latin typeface="HP001 4 hàng" panose="020B0603050302020204" pitchFamily="34" charset="0"/>
              </a:rPr>
              <a:t>đ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929816" y="4859550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4</a:t>
            </a:r>
            <a:r>
              <a:rPr 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(</a:t>
            </a:r>
            <a:r>
              <a:rPr lang="vi-VN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2) 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929816" y="5364900"/>
            <a:ext cx="1826128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giải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65171" y="4680065"/>
            <a:ext cx="4239491" cy="83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55281" y="5182420"/>
            <a:ext cx="4899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 TOÁN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87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590" y="128905"/>
            <a:ext cx="2308860" cy="103632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57450" y="1165225"/>
            <a:ext cx="9124315" cy="223774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322820" y="1998345"/>
            <a:ext cx="1440180" cy="1297940"/>
          </a:xfrm>
          <a:prstGeom prst="ellipse">
            <a:avLst/>
          </a:prstGeom>
          <a:noFill/>
          <a:ln w="44450">
            <a:solidFill>
              <a:schemeClr val="accent4">
                <a:shade val="50000"/>
                <a:alpha val="94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443" y="3891538"/>
            <a:ext cx="9049385" cy="252793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708775" y="4651782"/>
            <a:ext cx="1714500" cy="164274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980295" y="1986281"/>
            <a:ext cx="1440180" cy="1297940"/>
          </a:xfrm>
          <a:prstGeom prst="ellipse">
            <a:avLst/>
          </a:prstGeom>
          <a:noFill/>
          <a:ln w="44450">
            <a:solidFill>
              <a:schemeClr val="accent4">
                <a:shade val="50000"/>
                <a:alpha val="94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1" animBg="1"/>
      <p:bldP spid="11" grpId="2" animBg="1"/>
      <p:bldP spid="12" grpId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580" y="1907540"/>
            <a:ext cx="10428605" cy="27235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239260" y="2840355"/>
            <a:ext cx="63881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39260" y="3682365"/>
            <a:ext cx="63881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391650" y="2840355"/>
            <a:ext cx="60833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391650" y="3682365"/>
            <a:ext cx="60833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40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25 - 10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940" y="1949450"/>
            <a:ext cx="11045825" cy="26295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136005" y="3347085"/>
            <a:ext cx="1085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23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822305" y="3347085"/>
            <a:ext cx="1085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47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2320" y="120015"/>
            <a:ext cx="10800080" cy="51028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180484" y="5354490"/>
            <a:ext cx="7202170" cy="149860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96 - 62 = 34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34 ghế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59" y="110022"/>
            <a:ext cx="7442480" cy="63985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25613" y="492805"/>
            <a:ext cx="5371820" cy="88338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Bài 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4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(2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)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26085" y="965249"/>
            <a:ext cx="3181254" cy="991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Bài giải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25316" y="1640006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Trong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rạp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xiếc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còn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ghế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trống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là: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366859" y="3582763"/>
            <a:ext cx="7442480" cy="223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421035" y="2166354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96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vi-VN" sz="36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-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2  =   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34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(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ghế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)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72331" y="2693811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Đáp số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34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ghế  </a:t>
            </a:r>
            <a:r>
              <a:rPr lang="en-US" sz="2400" b="1" smtClean="0">
                <a:solidFill>
                  <a:schemeClr val="bg2">
                    <a:lumMod val="25000"/>
                  </a:schemeClr>
                </a:solidFill>
                <a:latin typeface="HP001 4 hàng" panose="020B0603050302020204" pitchFamily="34" charset="0"/>
              </a:rPr>
              <a:t>đ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886" y="710882"/>
            <a:ext cx="10597515" cy="43586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219565" y="3144520"/>
            <a:ext cx="973455" cy="9531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59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25 - 20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10 - 5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/>
          <p:cNvSpPr txBox="1"/>
          <p:nvPr/>
        </p:nvSpPr>
        <p:spPr>
          <a:xfrm>
            <a:off x="188534" y="2044840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Bài 5: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phép cộng, phép trừ (không nhớ) trong phạm vi 100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14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099" y="140346"/>
            <a:ext cx="7442480" cy="63985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02121" y="-29335"/>
            <a:ext cx="7137794" cy="88338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Thứ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hai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ngày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20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tháng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9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2021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78297" y="449745"/>
            <a:ext cx="3181254" cy="991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58711" y="1150567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Luyện tập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78297" y="1672086"/>
            <a:ext cx="6105470" cy="6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Bài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(1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9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) 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79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184525" y="274955"/>
            <a:ext cx="501015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1. Tính nhẩm (theo mẫu)</a:t>
            </a:r>
          </a:p>
        </p:txBody>
      </p:sp>
      <p:pic>
        <p:nvPicPr>
          <p:cNvPr id="8" name="Picture 7" descr="C:\Users\user\Desktop\Capture.PNGCaptur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5760" y="1418590"/>
            <a:ext cx="5146675" cy="1824990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6268738" y="1417640"/>
            <a:ext cx="4838065" cy="4321175"/>
          </a:xfrm>
          <a:prstGeom prst="borderCallout1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accent2"/>
                </a:solidFill>
              </a:rPr>
              <a:t>50 + 50 = ?</a:t>
            </a:r>
          </a:p>
          <a:p>
            <a:pPr algn="just"/>
            <a:r>
              <a:rPr lang="en-US" sz="2800">
                <a:solidFill>
                  <a:schemeClr val="accent2"/>
                </a:solidFill>
              </a:rPr>
              <a:t>5 chục + 5 chục = 10 chục</a:t>
            </a:r>
          </a:p>
          <a:p>
            <a:pPr algn="just"/>
            <a:r>
              <a:rPr lang="en-US" sz="2800">
                <a:solidFill>
                  <a:schemeClr val="accent2"/>
                </a:solidFill>
              </a:rPr>
              <a:t>50 + 50 = 100</a:t>
            </a:r>
          </a:p>
          <a:p>
            <a:pPr algn="just"/>
            <a:r>
              <a:rPr lang="en-US" sz="2800">
                <a:solidFill>
                  <a:srgbClr val="00B050"/>
                </a:solidFill>
              </a:rPr>
              <a:t>70 + 30 = ?</a:t>
            </a:r>
          </a:p>
          <a:p>
            <a:pPr algn="just"/>
            <a:r>
              <a:rPr lang="en-US" sz="2800">
                <a:solidFill>
                  <a:srgbClr val="00B050"/>
                </a:solidFill>
              </a:rPr>
              <a:t>7 chục + 3 chục = 10 chục</a:t>
            </a:r>
          </a:p>
          <a:p>
            <a:pPr algn="just"/>
            <a:r>
              <a:rPr lang="en-US" sz="2800">
                <a:solidFill>
                  <a:srgbClr val="00B050"/>
                </a:solidFill>
              </a:rPr>
              <a:t>70 + 30 = 100</a:t>
            </a:r>
          </a:p>
          <a:p>
            <a:pPr algn="just"/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20 + 80 = ?</a:t>
            </a:r>
          </a:p>
          <a:p>
            <a:pPr algn="just"/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2 chục + 8 chục = 10 chục</a:t>
            </a:r>
          </a:p>
          <a:p>
            <a:pPr algn="just"/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20 + 80 = 100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2558</TotalTime>
  <Words>738</Words>
  <Application>Microsoft Office PowerPoint</Application>
  <PresentationFormat>Custom</PresentationFormat>
  <Paragraphs>197</Paragraphs>
  <Slides>34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2_Office Theme</vt:lpstr>
      <vt:lpstr>1_Office Theme</vt:lpstr>
      <vt:lpstr>4_Office 主题</vt:lpstr>
      <vt:lpstr>3_Office Theme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Những phép tính nào dưới đây có kết quả bé hơn 50?  Những phép tính nào dưới đây có kết quả lớn hơn 50?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molap</dc:creator>
  <cp:lastModifiedBy>molap</cp:lastModifiedBy>
  <cp:revision>33</cp:revision>
  <dcterms:created xsi:type="dcterms:W3CDTF">2021-05-07T04:29:00Z</dcterms:created>
  <dcterms:modified xsi:type="dcterms:W3CDTF">2025-04-08T04:45:10Z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