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6"/>
  </p:notesMasterIdLst>
  <p:sldIdLst>
    <p:sldId id="297" r:id="rId2"/>
    <p:sldId id="274" r:id="rId3"/>
    <p:sldId id="281" r:id="rId4"/>
    <p:sldId id="283" r:id="rId5"/>
    <p:sldId id="284" r:id="rId6"/>
    <p:sldId id="285" r:id="rId7"/>
    <p:sldId id="286" r:id="rId8"/>
    <p:sldId id="299" r:id="rId9"/>
    <p:sldId id="268" r:id="rId10"/>
    <p:sldId id="288" r:id="rId11"/>
    <p:sldId id="303" r:id="rId12"/>
    <p:sldId id="302" r:id="rId13"/>
    <p:sldId id="287" r:id="rId14"/>
    <p:sldId id="304" r:id="rId15"/>
    <p:sldId id="305" r:id="rId16"/>
    <p:sldId id="320" r:id="rId17"/>
    <p:sldId id="321" r:id="rId18"/>
    <p:sldId id="322" r:id="rId19"/>
    <p:sldId id="309" r:id="rId20"/>
    <p:sldId id="310" r:id="rId21"/>
    <p:sldId id="311" r:id="rId22"/>
    <p:sldId id="312" r:id="rId23"/>
    <p:sldId id="313" r:id="rId24"/>
    <p:sldId id="314" r:id="rId25"/>
    <p:sldId id="332" r:id="rId26"/>
    <p:sldId id="316" r:id="rId27"/>
    <p:sldId id="323" r:id="rId28"/>
    <p:sldId id="326" r:id="rId29"/>
    <p:sldId id="319" r:id="rId30"/>
    <p:sldId id="327" r:id="rId31"/>
    <p:sldId id="329" r:id="rId32"/>
    <p:sldId id="330" r:id="rId33"/>
    <p:sldId id="328" r:id="rId34"/>
    <p:sldId id="331" r:id="rId35"/>
  </p:sldIdLst>
  <p:sldSz cx="12192000" cy="6858000"/>
  <p:notesSz cx="7104063" cy="10234613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5929B0B-AC78-476D-BFA9-BA4E83B0834D}" type="slidenum">
              <a:rPr lang="zh-CN" altLang="en-US" smtClean="0">
                <a:latin typeface="等线" charset="-122"/>
                <a:ea typeface="等线" charset="-122"/>
              </a:rPr>
              <a:pPr/>
              <a:t>9</a:t>
            </a:fld>
            <a:endParaRPr lang="zh-CN" altLang="en-US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5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2FF8CD4-8199-42FC-B426-6883FD3A5809}" type="slidenum">
              <a:rPr lang="zh-CN" altLang="en-US" sz="1200" b="0">
                <a:latin typeface="等线" charset="-122"/>
                <a:ea typeface="等线" charset="-122"/>
              </a:rPr>
              <a:pPr algn="r"/>
              <a:t>10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0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2B9D755A-DD60-41E2-B4FD-321EDDC0A0D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16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2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6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3187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AFE8190-73FA-4BB9-99FD-5B1DF3FB5534}" type="slidenum">
              <a:rPr lang="en-US" altLang="zh-CN" smtClean="0">
                <a:latin typeface="等线" charset="-122"/>
                <a:ea typeface="等线" charset="-122"/>
              </a:rPr>
              <a:pPr/>
              <a:t>18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71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23.gif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slide" Target="slide4.xml"/><Relationship Id="rId19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slide" Target="slide6.xml"/><Relationship Id="rId22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67352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289748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C7389-C796-422A-B394-16B944BEEC8B}"/>
              </a:ext>
            </a:extLst>
          </p:cNvPr>
          <p:cNvSpPr/>
          <p:nvPr/>
        </p:nvSpPr>
        <p:spPr>
          <a:xfrm>
            <a:off x="9331922" y="4606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C26EC-8F5C-4865-AD68-7057AFB265A8}"/>
              </a:ext>
            </a:extLst>
          </p:cNvPr>
          <p:cNvSpPr/>
          <p:nvPr/>
        </p:nvSpPr>
        <p:spPr>
          <a:xfrm>
            <a:off x="11088481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62006" y="3325828"/>
            <a:ext cx="308451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VNI-Avo" pitchFamily="2" charset="0"/>
              </a:rPr>
              <a:t>quả</a:t>
            </a:r>
            <a:r>
              <a:rPr lang="en-US" altLang="en-US" sz="4400" b="0" dirty="0">
                <a:latin typeface="VNI-Avo" pitchFamily="2" charset="0"/>
              </a:rPr>
              <a:t> </a:t>
            </a:r>
            <a:r>
              <a:rPr lang="en-US" altLang="en-US" sz="4400" b="0" dirty="0" err="1">
                <a:latin typeface="VNI-Avo" pitchFamily="2" charset="0"/>
              </a:rPr>
              <a:t>bưởi</a:t>
            </a:r>
            <a:endParaRPr lang="en-US" altLang="en-US" sz="4400" b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6525" y="5183683"/>
            <a:ext cx="697547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latin typeface="UTM Avo" panose="02040603050506020204" pitchFamily="18" charset="0"/>
              </a:rPr>
              <a:t>b - </a:t>
            </a:r>
            <a:r>
              <a:rPr lang="en-US" sz="4000" dirty="0" err="1">
                <a:latin typeface="UTM Avo" panose="02040603050506020204" pitchFamily="18" charset="0"/>
              </a:rPr>
              <a:t>ươi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bươi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hỏi</a:t>
            </a:r>
            <a:r>
              <a:rPr lang="en-US" sz="4000" dirty="0">
                <a:latin typeface="UTM Avo" panose="02040603050506020204" pitchFamily="18" charset="0"/>
              </a:rPr>
              <a:t> - </a:t>
            </a:r>
            <a:r>
              <a:rPr lang="en-US" sz="4000" dirty="0" err="1">
                <a:latin typeface="UTM Avo" panose="02040603050506020204" pitchFamily="18" charset="0"/>
              </a:rPr>
              <a:t>bưởi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72738" y="3192297"/>
            <a:ext cx="3171825" cy="90328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59624" y="4095946"/>
            <a:ext cx="1585913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rgbClr val="008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682830" y="4095585"/>
            <a:ext cx="1585912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7052" y="1582329"/>
            <a:ext cx="2409592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ươi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7052" y="2782650"/>
            <a:ext cx="1505697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2244" y="2782650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99852" y="3968340"/>
            <a:ext cx="4383991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r>
              <a:rPr lang="en-US" sz="6000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ươi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870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07" y="710551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88414" y="4069983"/>
            <a:ext cx="10454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ưởi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4" grpId="0" animBg="1"/>
      <p:bldP spid="55" grpId="0" animBg="1"/>
      <p:bldP spid="56" grpId="0" animBg="1"/>
      <p:bldP spid="9" grpId="0" animBg="1"/>
      <p:bldP spid="10" grpId="0" animBg="1"/>
      <p:bldP spid="11" grpId="0" animBg="1"/>
      <p:bldP spid="1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0358" y="2243623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i</a:t>
            </a:r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272017" y="2243622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suối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0358" y="3534950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/>
                </a:solidFill>
                <a:latin typeface="UTM Avo" panose="02040603050506020204" pitchFamily="18" charset="0"/>
              </a:rPr>
              <a:t>ư</a:t>
            </a:r>
            <a:r>
              <a:rPr lang="vi-VN" sz="4800" dirty="0">
                <a:solidFill>
                  <a:schemeClr val="accent5"/>
                </a:solidFill>
                <a:latin typeface="UTM Avo" panose="02040603050506020204" pitchFamily="18" charset="0"/>
              </a:rPr>
              <a:t>ơ</a:t>
            </a:r>
            <a:r>
              <a:rPr lang="en-US" sz="4800" dirty="0" err="1">
                <a:solidFill>
                  <a:schemeClr val="accent5"/>
                </a:solidFill>
                <a:latin typeface="UTM Avo" panose="02040603050506020204" pitchFamily="18" charset="0"/>
              </a:rPr>
              <a:t>i</a:t>
            </a:r>
            <a:endParaRPr lang="en-US" sz="4800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72016" y="3534949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25688" y="262159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18056" y="2651633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833" y="3041910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96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201" y="3137894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407833" y="687767"/>
            <a:ext cx="7152920" cy="1569652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374403" y="1081981"/>
            <a:ext cx="54431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4800" i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4800" i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48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CC264-68A0-4684-9FF1-F7EA4CBF147B}"/>
              </a:ext>
            </a:extLst>
          </p:cNvPr>
          <p:cNvSpPr txBox="1"/>
          <p:nvPr/>
        </p:nvSpPr>
        <p:spPr>
          <a:xfrm>
            <a:off x="3095171" y="3050642"/>
            <a:ext cx="2210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8792-609C-4D0F-AC8A-00075F1D4304}"/>
              </a:ext>
            </a:extLst>
          </p:cNvPr>
          <p:cNvSpPr txBox="1"/>
          <p:nvPr/>
        </p:nvSpPr>
        <p:spPr>
          <a:xfrm>
            <a:off x="7361323" y="3172026"/>
            <a:ext cx="2123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chemeClr val="accent5"/>
                </a:solidFill>
                <a:latin typeface="UTM Avo" panose="02040603050506020204" pitchFamily="18" charset="0"/>
              </a:rPr>
              <a:t>ươ</a:t>
            </a:r>
            <a:endParaRPr lang="en-US" sz="9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0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0443" y="839406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 err="1">
                <a:solidFill>
                  <a:srgbClr val="008000"/>
                </a:solidFill>
                <a:latin typeface="UTM Avo" panose="02040603050506020204" pitchFamily="18" charset="0"/>
              </a:rPr>
              <a:t>uôi</a:t>
            </a:r>
            <a:endParaRPr lang="en-US" sz="7200" b="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68676" y="349446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4543" y="2857945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uô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2285" y="839404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>
                <a:solidFill>
                  <a:srgbClr val="FF3300"/>
                </a:solidFill>
                <a:latin typeface="UTM Avo" panose="02040603050506020204" pitchFamily="18" charset="0"/>
              </a:rPr>
              <a:t>­</a:t>
            </a:r>
            <a:r>
              <a:rPr lang="en-US" sz="7200" b="0" dirty="0" err="1">
                <a:solidFill>
                  <a:srgbClr val="FF3300"/>
                </a:solidFill>
                <a:latin typeface="UTM Avo" panose="02040603050506020204" pitchFamily="18" charset="0"/>
              </a:rPr>
              <a:t>ươi</a:t>
            </a:r>
            <a:endParaRPr lang="en-US" sz="7200" b="0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4543" y="4298268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880100" y="4094163"/>
            <a:ext cx="1189038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837238" y="3294063"/>
            <a:ext cx="1231900" cy="63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7314" y="1193801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12" y="3105211"/>
            <a:ext cx="5752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òng</a:t>
            </a:r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762" y="1193800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9384" y="3038835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uả bưởi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47338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0877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6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399879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234260" y="6085321"/>
            <a:ext cx="2933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cưỡi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ngựa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116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094596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837238" y="3777579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201612" y="2774963"/>
            <a:ext cx="3367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buồng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chuối</a:t>
            </a:r>
            <a:endParaRPr lang="vi-VN" altLang="en-US" sz="3600" b="0" dirty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4294188" y="2782669"/>
            <a:ext cx="2806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vi-VN" altLang="en-US" sz="3600" b="0" dirty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7947024" y="2774963"/>
            <a:ext cx="4198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cười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110917" y="6211669"/>
            <a:ext cx="24780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Đĩa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en-US" altLang="en-US" sz="36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060700" y="3647404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2947988" y="3660104"/>
            <a:ext cx="14049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100888" y="3429916"/>
            <a:ext cx="1139825" cy="7826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6917323" y="3449636"/>
            <a:ext cx="1485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uơi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851650" y="4212553"/>
            <a:ext cx="917576" cy="199911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403223" y="6048581"/>
            <a:ext cx="297973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buông</a:t>
            </a:r>
            <a:r>
              <a:rPr lang="en-US" altLang="en-US" sz="36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lưới</a:t>
            </a:r>
            <a:endParaRPr lang="vi-VN" alt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386013" y="3318791"/>
            <a:ext cx="8397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7753348" y="4252240"/>
            <a:ext cx="1003699" cy="20367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403475" y="4430040"/>
            <a:ext cx="1187450" cy="20639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179888" y="3528341"/>
            <a:ext cx="895350" cy="395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1158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797841"/>
            <a:ext cx="1709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131216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7" y="700209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1" y="3784806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/>
          <p:nvPr/>
        </p:nvSpPr>
        <p:spPr>
          <a:xfrm>
            <a:off x="293262" y="363976"/>
            <a:ext cx="9725450" cy="53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defTabSz="457200" eaLnBrk="1" hangingPunct="1"/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32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uôi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32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 </a:t>
            </a:r>
            <a:r>
              <a:rPr lang="en-US" altLang="x-none" sz="32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x-none" sz="3200" b="0" noProof="1">
              <a:solidFill>
                <a:srgbClr val="00000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167688" y="20726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239125" y="3448966"/>
            <a:ext cx="1265238" cy="37623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4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583" grpId="0"/>
      <p:bldP spid="24584" grpId="0"/>
      <p:bldP spid="24585" grpId="0"/>
      <p:bldP spid="24586" grpId="0" animBg="1"/>
      <p:bldP spid="24590" grpId="0" animBg="1"/>
      <p:bldP spid="24591" grpId="0"/>
      <p:bldP spid="24592" grpId="0" animBg="1"/>
      <p:bldP spid="24593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808788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35025" y="4279900"/>
            <a:ext cx="4476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600" dirty="0" err="1">
                <a:latin typeface="UTM Avo" panose="02040603050506020204" pitchFamily="18" charset="0"/>
              </a:rPr>
              <a:t>Tìm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tiếng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có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chứa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latin typeface="UTM Avo" panose="02040603050506020204" pitchFamily="18" charset="0"/>
              </a:rPr>
              <a:t>vần</a:t>
            </a:r>
            <a:r>
              <a:rPr lang="en-US" altLang="en-US" sz="3600" dirty="0"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36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85875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67588" y="4535487"/>
            <a:ext cx="3260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dirty="0" err="1">
                <a:latin typeface="UTM Avo" panose="02040603050506020204" pitchFamily="18" charset="0"/>
              </a:rPr>
              <a:t>Chú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986588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783431" y="4119562"/>
            <a:ext cx="44767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endParaRPr lang="en-US" altLang="en-US" sz="4000" dirty="0">
              <a:latin typeface="UTM Avo" panose="02040603050506020204" pitchFamily="18" charset="0"/>
            </a:endParaRPr>
          </a:p>
          <a:p>
            <a:pPr eaLnBrk="0" hangingPunct="0"/>
            <a:endParaRPr lang="en-US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1384300"/>
            <a:ext cx="48545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377113" y="4375150"/>
            <a:ext cx="3292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dirty="0" err="1">
                <a:latin typeface="UTM Avo" panose="02040603050506020204" pitchFamily="18" charset="0"/>
              </a:rPr>
              <a:t>T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cây</a:t>
            </a:r>
            <a:endParaRPr lang="en-US" alt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6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1200088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238249" y="2814234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6791"/>
            <a:ext cx="12192000" cy="64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3" y="604867"/>
            <a:ext cx="11292114" cy="6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6" y="655780"/>
            <a:ext cx="10830968" cy="58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Do You Like Lasagna Milkshakes- - Ice Cream and Lasagna!-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1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913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1474520" y="566057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25944" y="3987427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964267" y="1511301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V="1">
            <a:off x="7112383" y="3919536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4801295" y="1544759"/>
            <a:ext cx="1683846" cy="1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885371" y="3124850"/>
            <a:ext cx="1659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675606" y="6106570"/>
            <a:ext cx="1680553" cy="20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595498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91555" y="446357"/>
            <a:ext cx="4937442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30658" y="1475096"/>
            <a:ext cx="9859236" cy="3649172"/>
            <a:chOff x="6423096" y="1913476"/>
            <a:chExt cx="4898416" cy="3649520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699737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878138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2219805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82592" y="3291917"/>
              <a:ext cx="223892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926720" cy="89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903288"/>
            <a:ext cx="69389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52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1b" descr="A close up of a logo&#10;&#10;Description generated with high confid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98550"/>
            <a:ext cx="32194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2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098550"/>
            <a:ext cx="32131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17888"/>
            <a:ext cx="31940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b" descr="A close up of a logo&#10;&#10;Description generated with high confiden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38525"/>
            <a:ext cx="31765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1a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077913"/>
            <a:ext cx="3213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2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1095375"/>
            <a:ext cx="32051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3a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3422650"/>
            <a:ext cx="31765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430588"/>
            <a:ext cx="31734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52" descr="A close up of a logo&#10;&#10;Description generated with very high confiden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8">
            <a:off x="11579225" y="2857500"/>
            <a:ext cx="2428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buom" descr="A insect on the ground&#10;&#10;Description generated with high confidenc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9490">
            <a:off x="1835150" y="2493963"/>
            <a:ext cx="9636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935538"/>
            <a:ext cx="5064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44463"/>
            <a:ext cx="8683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446963" y="6219825"/>
            <a:ext cx="1506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ĐÁP ÁN</a:t>
            </a:r>
            <a:endParaRPr lang="vi-VN" sz="24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38" y="923925"/>
            <a:ext cx="2633662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sz="1400">
              <a:solidFill>
                <a:srgbClr val="FF0000"/>
              </a:solidFill>
              <a:latin typeface="VNI-Zap" pitchFamily="2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650" y="1463675"/>
            <a:ext cx="6472238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471259" y="5441950"/>
            <a:ext cx="2589196" cy="777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18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6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59229" y="3461657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310466" y="492692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40491" y="1984962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40490" y="3390614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00" y="1902459"/>
            <a:ext cx="5308373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cùng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3286760"/>
            <a:ext cx="5308373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bơi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suối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3910013" y="2359659"/>
            <a:ext cx="2185987" cy="270182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170612" y="4668701"/>
            <a:ext cx="5308373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bay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trời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54000" y="4806760"/>
            <a:ext cx="3970867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005263" y="2408767"/>
            <a:ext cx="2090737" cy="135821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4" idx="1"/>
          </p:cNvCxnSpPr>
          <p:nvPr/>
        </p:nvCxnSpPr>
        <p:spPr>
          <a:xfrm flipH="1" flipV="1">
            <a:off x="3984626" y="3691468"/>
            <a:ext cx="2185986" cy="14447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5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1157288"/>
            <a:ext cx="7164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1: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49363" y="3300413"/>
            <a:ext cx="41216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múi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cam</a:t>
            </a:r>
            <a:endParaRPr lang="en-US" altLang="en-US" sz="3600" b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3" y="4754105"/>
            <a:ext cx="1101387" cy="881046"/>
          </a:xfrm>
          <a:prstGeom prst="rect">
            <a:avLst/>
          </a:prstGeom>
        </p:spPr>
      </p:pic>
      <p:pic>
        <p:nvPicPr>
          <p:cNvPr id="7066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2030413"/>
            <a:ext cx="31765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9282546" y="6188364"/>
            <a:ext cx="2170545" cy="350981"/>
          </a:xfrm>
          <a:prstGeom prst="roundRect">
            <a:avLst/>
          </a:prstGeom>
          <a:solidFill>
            <a:srgbClr val="FFC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8214" y="6042026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7339" y="1346201"/>
            <a:ext cx="95392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2: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chấm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586201" y="3060701"/>
            <a:ext cx="5414963" cy="1116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3600" b="0" dirty="0">
                <a:solidFill>
                  <a:prstClr val="black"/>
                </a:solidFill>
                <a:latin typeface="UTM Avo" panose="02040603050506020204" pitchFamily="18" charset="0"/>
              </a:rPr>
              <a:t>…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xách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76850" y="3220337"/>
            <a:ext cx="8286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altLang="en-US" sz="4800" b="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altLang="en-US" sz="16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001443" y="3736235"/>
            <a:ext cx="1101386" cy="881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176" y="4887336"/>
            <a:ext cx="2253673" cy="1293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290522" y="6180427"/>
            <a:ext cx="2170545" cy="350981"/>
          </a:xfrm>
          <a:prstGeom prst="roundRect">
            <a:avLst/>
          </a:prstGeom>
          <a:solidFill>
            <a:srgbClr val="FFC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38263" cy="5803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3150" y="795338"/>
            <a:ext cx="7318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3: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3300413"/>
            <a:ext cx="41024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36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en-US" altLang="en-US" sz="36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4762662" y="4453854"/>
            <a:ext cx="1101386" cy="881046"/>
          </a:xfrm>
          <a:prstGeom prst="rect">
            <a:avLst/>
          </a:prstGeom>
        </p:spPr>
      </p:pic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66888"/>
            <a:ext cx="4394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9282546" y="6188364"/>
            <a:ext cx="2170545" cy="350981"/>
          </a:xfrm>
          <a:prstGeom prst="roundRect">
            <a:avLst/>
          </a:prstGeom>
          <a:solidFill>
            <a:srgbClr val="FFC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167173" y="4658572"/>
            <a:ext cx="1101387" cy="8810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 r="497" b="22705"/>
          <a:stretch>
            <a:fillRect/>
          </a:stretch>
        </p:blipFill>
        <p:spPr bwMode="auto">
          <a:xfrm>
            <a:off x="3735388" y="0"/>
            <a:ext cx="43640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36168" y="738376"/>
            <a:ext cx="456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ADDE00"/>
                </a:solidFill>
                <a:latin typeface="UTM Avo" panose="02040603050506020204" pitchFamily="18" charset="0"/>
              </a:rPr>
              <a:t>Đọc</a:t>
            </a:r>
            <a:r>
              <a:rPr lang="en-US" altLang="en-US" sz="2800" dirty="0">
                <a:solidFill>
                  <a:srgbClr val="ADDE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ADDE0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800" dirty="0">
                <a:solidFill>
                  <a:srgbClr val="ADDE00"/>
                </a:solidFill>
                <a:latin typeface="UTM Avo" panose="02040603050506020204" pitchFamily="18" charset="0"/>
              </a:rPr>
              <a:t>:</a:t>
            </a:r>
            <a:endParaRPr lang="en-US" altLang="en-US" sz="4400" dirty="0">
              <a:solidFill>
                <a:srgbClr val="ADDE00"/>
              </a:solidFill>
              <a:latin typeface="UTM Avo" panose="02040603050506020204" pitchFamily="18" charset="0"/>
            </a:endParaRPr>
          </a:p>
        </p:txBody>
      </p:sp>
      <p:pic>
        <p:nvPicPr>
          <p:cNvPr id="7373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9626" y="1577975"/>
            <a:ext cx="6735760" cy="4362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9282546" y="6245225"/>
            <a:ext cx="2161309" cy="294120"/>
          </a:xfrm>
          <a:prstGeom prst="roundRect">
            <a:avLst/>
          </a:prstGeom>
          <a:solidFill>
            <a:srgbClr val="FFC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419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6938" y="36919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89804" y="3323884"/>
            <a:ext cx="29638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/>
              <a:t>dòng</a:t>
            </a:r>
            <a:r>
              <a:rPr lang="en-US" altLang="en-US" sz="4400" b="0" dirty="0"/>
              <a:t> </a:t>
            </a:r>
            <a:r>
              <a:rPr lang="en-US" altLang="en-US" sz="4400" b="0" dirty="0" err="1"/>
              <a:t>suối</a:t>
            </a:r>
            <a:endParaRPr lang="en-US" altLang="en-US" sz="4400" b="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24136" y="4923178"/>
            <a:ext cx="5695198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 err="1">
                <a:latin typeface=".VnAvant" panose="020B7200000000000000" pitchFamily="34" charset="0"/>
              </a:rPr>
              <a:t>Sờ</a:t>
            </a:r>
            <a:r>
              <a:rPr lang="en-US" sz="4000" dirty="0">
                <a:latin typeface=".VnAvant" panose="020B7200000000000000" pitchFamily="34" charset="0"/>
              </a:rPr>
              <a:t> - </a:t>
            </a:r>
            <a:r>
              <a:rPr lang="en-US" sz="4000" dirty="0" err="1">
                <a:latin typeface=".VnAvant" panose="020B7200000000000000" pitchFamily="34" charset="0"/>
              </a:rPr>
              <a:t>uôi</a:t>
            </a:r>
            <a:r>
              <a:rPr lang="en-US" sz="4000" dirty="0">
                <a:latin typeface=".VnAvant" panose="020B7200000000000000" pitchFamily="34" charset="0"/>
              </a:rPr>
              <a:t> - </a:t>
            </a:r>
            <a:r>
              <a:rPr lang="en-US" sz="4000" dirty="0" err="1">
                <a:latin typeface=".VnAvant" panose="020B7200000000000000" pitchFamily="34" charset="0"/>
              </a:rPr>
              <a:t>suôi</a:t>
            </a:r>
            <a:r>
              <a:rPr lang="en-US" sz="4000" dirty="0">
                <a:latin typeface=".VnAvant" panose="020B7200000000000000" pitchFamily="34" charset="0"/>
              </a:rPr>
              <a:t> – </a:t>
            </a:r>
            <a:r>
              <a:rPr lang="en-US" sz="4000" dirty="0" err="1">
                <a:latin typeface=".VnAvant" panose="020B7200000000000000" pitchFamily="34" charset="0"/>
              </a:rPr>
              <a:t>sắc</a:t>
            </a:r>
            <a:r>
              <a:rPr lang="en-US" sz="4000" dirty="0">
                <a:latin typeface=".VnAvant" panose="020B7200000000000000" pitchFamily="34" charset="0"/>
              </a:rPr>
              <a:t> – </a:t>
            </a:r>
            <a:r>
              <a:rPr lang="en-US" sz="4000" dirty="0" err="1">
                <a:latin typeface=".VnAvant" panose="020B7200000000000000" pitchFamily="34" charset="0"/>
              </a:rPr>
              <a:t>suối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97742" y="3187701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.VnAvant" panose="020B7200000000000000" pitchFamily="34" charset="0"/>
              </a:rPr>
              <a:t>s</a:t>
            </a: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uối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03385" y="4102893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>
                <a:latin typeface=".VnAvant" panose="020B7200000000000000" pitchFamily="34" charset="0"/>
              </a:rPr>
              <a:t>s</a:t>
            </a:r>
            <a:endParaRPr lang="en-US" sz="48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89285" y="4102893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vi-VN" sz="4000" dirty="0">
                <a:solidFill>
                  <a:srgbClr val="C00000"/>
                </a:solidFill>
                <a:latin typeface="UTM Avo" panose="02040603050506020204" pitchFamily="18" charset="0"/>
              </a:rPr>
              <a:t>uối</a:t>
            </a:r>
            <a:endParaRPr lang="en-US" sz="4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90" y="1540730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.VnAvant" panose="020B7200000000000000" pitchFamily="34" charset="0"/>
              </a:rPr>
              <a:t>uôi</a:t>
            </a:r>
            <a:endParaRPr lang="en-US" sz="72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5667" y="2730050"/>
            <a:ext cx="1302129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</a:t>
            </a:r>
            <a:endParaRPr lang="en-US" sz="6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7796" y="2752051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54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38187" y="3820055"/>
            <a:ext cx="4281442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</a:t>
            </a:r>
            <a:r>
              <a:rPr lang="en-US" sz="6000" dirty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.VnAvant" panose="020B7200000000000000" pitchFamily="34" charset="0"/>
              </a:rPr>
              <a:t>uôi</a:t>
            </a:r>
            <a:endParaRPr lang="en-US" sz="6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pic>
        <p:nvPicPr>
          <p:cNvPr id="1026" name="Picture 2" descr="Suối Oirase thay sắc bốn mùa tại Aomori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79" y="699631"/>
            <a:ext cx="3362688" cy="22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279</Words>
  <Application>Microsoft Office PowerPoint</Application>
  <PresentationFormat>Widescreen</PresentationFormat>
  <Paragraphs>94</Paragraphs>
  <Slides>34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等线</vt:lpstr>
      <vt:lpstr>.VnAvant</vt:lpstr>
      <vt:lpstr>Arial</vt:lpstr>
      <vt:lpstr>Calibri</vt:lpstr>
      <vt:lpstr>Calibri Light</vt:lpstr>
      <vt:lpstr>UTM Avo</vt:lpstr>
      <vt:lpstr>VNI-Avo</vt:lpstr>
      <vt:lpstr>VNI-Zap</vt:lpstr>
      <vt:lpstr>思源黑体 CN Medium</vt:lpstr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hung.nv2510hung.nv2510</cp:lastModifiedBy>
  <cp:revision>84</cp:revision>
  <dcterms:created xsi:type="dcterms:W3CDTF">2017-07-24T02:09:30Z</dcterms:created>
  <dcterms:modified xsi:type="dcterms:W3CDTF">2022-01-21T04:33:35Z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