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9" r:id="rId4"/>
    <p:sldId id="257" r:id="rId5"/>
    <p:sldId id="260" r:id="rId6"/>
    <p:sldId id="261" r:id="rId7"/>
    <p:sldId id="264" r:id="rId8"/>
    <p:sldId id="266" r:id="rId9"/>
    <p:sldId id="263" r:id="rId10"/>
    <p:sldId id="262" r:id="rId11"/>
    <p:sldId id="265" r:id="rId12"/>
    <p:sldId id="267" r:id="rId13"/>
    <p:sldId id="268" r:id="rId14"/>
  </p:sldIdLst>
  <p:sldSz cx="12192000" cy="6858000"/>
  <p:notesSz cx="6858000" cy="9144000"/>
  <p:embeddedFontLst>
    <p:embeddedFont>
      <p:font typeface="#9Slide03 SVNNew Athletic M54" panose="02000500000000000000" pitchFamily="2" charset="0"/>
      <p:regular r:id="rId15"/>
    </p:embeddedFont>
    <p:embeddedFont>
      <p:font typeface="#9Slide03 Yanone Kaffeesatz Bol" panose="00000800000000000000" pitchFamily="2" charset="0"/>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D327-80C7-2860-7A6E-C43E30AE61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23146B-E72B-3B42-AB5E-12ECCC9682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A1175-5DB4-878F-514A-B2FB212FF959}"/>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5" name="Footer Placeholder 4">
            <a:extLst>
              <a:ext uri="{FF2B5EF4-FFF2-40B4-BE49-F238E27FC236}">
                <a16:creationId xmlns:a16="http://schemas.microsoft.com/office/drawing/2014/main" id="{8FBED3D8-39A0-A510-A645-57A3FE2C9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1D218-AAD2-0086-9348-F5FAEA4F6745}"/>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8294247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4337-542C-4161-27D9-E521A4CA3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A8568-0F7B-A0B0-A6DE-D80BA9371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AABCB-714F-BDD7-AF5C-BDBE9BFD5BD9}"/>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5" name="Footer Placeholder 4">
            <a:extLst>
              <a:ext uri="{FF2B5EF4-FFF2-40B4-BE49-F238E27FC236}">
                <a16:creationId xmlns:a16="http://schemas.microsoft.com/office/drawing/2014/main" id="{F16B90CE-633A-06FE-3E49-6B0811EEE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03A61-D706-FDA2-0CE8-737DE3B2107E}"/>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2622410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CDBEF-E885-7FB7-9BFB-3A6B0D40E7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1578BC-8B34-2F57-47D8-D7D70D0ACE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71677-53FD-4CA8-F45B-8E775F4243B3}"/>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5" name="Footer Placeholder 4">
            <a:extLst>
              <a:ext uri="{FF2B5EF4-FFF2-40B4-BE49-F238E27FC236}">
                <a16:creationId xmlns:a16="http://schemas.microsoft.com/office/drawing/2014/main" id="{FBD941A8-C713-9DF9-51F4-DBECE2338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B7DAA-191C-F78E-BC66-AFD8E92B81F9}"/>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66286378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3580-A95E-9CF6-7E3C-7D08BFCA1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6FAEC-4E9F-62AB-F46B-3C5B44566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03054-B6C6-8BEC-BF6F-F195389CF5C5}"/>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5" name="Footer Placeholder 4">
            <a:extLst>
              <a:ext uri="{FF2B5EF4-FFF2-40B4-BE49-F238E27FC236}">
                <a16:creationId xmlns:a16="http://schemas.microsoft.com/office/drawing/2014/main" id="{507B75E4-7226-D814-D41A-BC6B4636D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ED718-54BD-25C9-6D6A-CB1BA75BA6F7}"/>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319155238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3250-FD85-4EBA-B753-0A38BB7AF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73EC52-98C7-C828-08F2-674894968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C635B-9927-32F7-39FA-3EC851C8773A}"/>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5" name="Footer Placeholder 4">
            <a:extLst>
              <a:ext uri="{FF2B5EF4-FFF2-40B4-BE49-F238E27FC236}">
                <a16:creationId xmlns:a16="http://schemas.microsoft.com/office/drawing/2014/main" id="{984894C1-3055-DF33-AD22-14CC3E2CB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EA7F8-E065-431E-8671-07D42A719614}"/>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312921761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2962-620E-3C3D-28AF-B65A6D42D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F7A4C-9389-7161-24C1-DAA9448ED0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550AC-0C34-B26F-D694-26E2324941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19432-D41E-7E37-F348-64C8F909CBA7}"/>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6" name="Footer Placeholder 5">
            <a:extLst>
              <a:ext uri="{FF2B5EF4-FFF2-40B4-BE49-F238E27FC236}">
                <a16:creationId xmlns:a16="http://schemas.microsoft.com/office/drawing/2014/main" id="{9992178A-8666-41C7-DF90-AC863F9E1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F60A6-597A-6D6F-D677-08F7AFD21DEF}"/>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412333105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F1A5-7A8A-6193-F79C-595AC46A7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9CF641-2691-D4CD-8E9C-A7F8D0466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CFE5A9-4AB9-E058-96C4-BB277890A0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E5F45-5BA2-0D78-5357-20194A158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AE938-FC17-F1D0-656D-3CE2ED821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71336B-162D-176F-4500-4391C3026445}"/>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8" name="Footer Placeholder 7">
            <a:extLst>
              <a:ext uri="{FF2B5EF4-FFF2-40B4-BE49-F238E27FC236}">
                <a16:creationId xmlns:a16="http://schemas.microsoft.com/office/drawing/2014/main" id="{ED085D0E-F60C-3F04-FAC9-4600AE833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18229-44BA-33B8-ECFD-F87496494123}"/>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330521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8E42-53C2-C003-E655-4C7385BF13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1B70C5-D118-758E-B2B3-18AC866F0CB5}"/>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4" name="Footer Placeholder 3">
            <a:extLst>
              <a:ext uri="{FF2B5EF4-FFF2-40B4-BE49-F238E27FC236}">
                <a16:creationId xmlns:a16="http://schemas.microsoft.com/office/drawing/2014/main" id="{6132525B-C453-7572-ED07-F09CB5AE55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B792CD-BC3B-1F5B-AA39-66C21962209D}"/>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28849953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60EC3-63C0-3B00-1DD7-850F7B88B9B9}"/>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3" name="Footer Placeholder 2">
            <a:extLst>
              <a:ext uri="{FF2B5EF4-FFF2-40B4-BE49-F238E27FC236}">
                <a16:creationId xmlns:a16="http://schemas.microsoft.com/office/drawing/2014/main" id="{799E7C68-8E24-B47E-7859-C7A3A877E9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C40B1F-5E7C-B9D2-B2F5-865F1F9B8A08}"/>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129687828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BE26-3383-0097-C18D-BEF52A000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1B4C7-C812-4311-D1CE-67602C3C4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F8D38-4977-DEC0-42D7-A8E2DF3D8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FC947-4EBB-7B18-533F-D5317F95EA04}"/>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6" name="Footer Placeholder 5">
            <a:extLst>
              <a:ext uri="{FF2B5EF4-FFF2-40B4-BE49-F238E27FC236}">
                <a16:creationId xmlns:a16="http://schemas.microsoft.com/office/drawing/2014/main" id="{8E6D0CB0-A3D8-82BF-9A67-E50E4259D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E6769-3696-DFA4-3731-AA463A10F725}"/>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284251308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B485-D1C3-B1FC-44EF-75479A965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7EBB22-DAA9-825F-43C4-BF44E8974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C9550F-2188-7C29-3B68-1ABDAF496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B7A03-0DE4-5640-112C-D2B7F2E15CEB}"/>
              </a:ext>
            </a:extLst>
          </p:cNvPr>
          <p:cNvSpPr>
            <a:spLocks noGrp="1"/>
          </p:cNvSpPr>
          <p:nvPr>
            <p:ph type="dt" sz="half" idx="10"/>
          </p:nvPr>
        </p:nvSpPr>
        <p:spPr/>
        <p:txBody>
          <a:bodyPr/>
          <a:lstStyle/>
          <a:p>
            <a:fld id="{E69EFAD7-9396-4EF2-8264-75D135486A5A}" type="datetimeFigureOut">
              <a:rPr lang="en-US" smtClean="0"/>
              <a:t>12/13/2023</a:t>
            </a:fld>
            <a:endParaRPr lang="en-US"/>
          </a:p>
        </p:txBody>
      </p:sp>
      <p:sp>
        <p:nvSpPr>
          <p:cNvPr id="6" name="Footer Placeholder 5">
            <a:extLst>
              <a:ext uri="{FF2B5EF4-FFF2-40B4-BE49-F238E27FC236}">
                <a16:creationId xmlns:a16="http://schemas.microsoft.com/office/drawing/2014/main" id="{291225A7-B0E3-3735-9748-925C1E5BA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B7173-AA5B-EC8F-DAD7-B854284777E3}"/>
              </a:ext>
            </a:extLst>
          </p:cNvPr>
          <p:cNvSpPr>
            <a:spLocks noGrp="1"/>
          </p:cNvSpPr>
          <p:nvPr>
            <p:ph type="sldNum" sz="quarter" idx="12"/>
          </p:nvPr>
        </p:nvSpPr>
        <p:spPr/>
        <p:txBody>
          <a:bodyPr/>
          <a:lstStyle/>
          <a:p>
            <a:fld id="{6F7DE82D-C2ED-4F75-B24A-51913CB3F780}" type="slidenum">
              <a:rPr lang="en-US" smtClean="0"/>
              <a:t>‹#›</a:t>
            </a:fld>
            <a:endParaRPr lang="en-US"/>
          </a:p>
        </p:txBody>
      </p:sp>
    </p:spTree>
    <p:extLst>
      <p:ext uri="{BB962C8B-B14F-4D97-AF65-F5344CB8AC3E}">
        <p14:creationId xmlns:p14="http://schemas.microsoft.com/office/powerpoint/2010/main" val="192268621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C2D136-85AC-3EC9-FED5-C263235C9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FD58B-D666-FEDE-A77B-D173C0693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53D0B-3F9A-3B78-345E-47B88F021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EFAD7-9396-4EF2-8264-75D135486A5A}" type="datetimeFigureOut">
              <a:rPr lang="en-US" smtClean="0"/>
              <a:t>12/13/2023</a:t>
            </a:fld>
            <a:endParaRPr lang="en-US"/>
          </a:p>
        </p:txBody>
      </p:sp>
      <p:sp>
        <p:nvSpPr>
          <p:cNvPr id="5" name="Footer Placeholder 4">
            <a:extLst>
              <a:ext uri="{FF2B5EF4-FFF2-40B4-BE49-F238E27FC236}">
                <a16:creationId xmlns:a16="http://schemas.microsoft.com/office/drawing/2014/main" id="{D01A3173-D994-0F18-04A7-72E6D7EF9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9EB7BD-597B-B8BE-F8B9-B2FEE6F3C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E82D-C2ED-4F75-B24A-51913CB3F780}" type="slidenum">
              <a:rPr lang="en-US" smtClean="0"/>
              <a:t>‹#›</a:t>
            </a:fld>
            <a:endParaRPr lang="en-US"/>
          </a:p>
        </p:txBody>
      </p:sp>
    </p:spTree>
    <p:extLst>
      <p:ext uri="{BB962C8B-B14F-4D97-AF65-F5344CB8AC3E}">
        <p14:creationId xmlns:p14="http://schemas.microsoft.com/office/powerpoint/2010/main" val="184978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A1DE-6503-A30E-D915-C75AB070B5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F411CA-4C02-221B-FA35-A4D912B29D33}"/>
              </a:ext>
            </a:extLst>
          </p:cNvPr>
          <p:cNvSpPr>
            <a:spLocks noGrp="1"/>
          </p:cNvSpPr>
          <p:nvPr>
            <p:ph type="subTitle" idx="1"/>
          </p:nvPr>
        </p:nvSpPr>
        <p:spPr/>
        <p:txBody>
          <a:bodyPr/>
          <a:lstStyle/>
          <a:p>
            <a:endParaRPr lang="en-US"/>
          </a:p>
        </p:txBody>
      </p:sp>
      <p:pic>
        <p:nvPicPr>
          <p:cNvPr id="5" name="Picture 4" descr="A cartoon of a child with her arms out&#10;&#10;Description automatically generated">
            <a:extLst>
              <a:ext uri="{FF2B5EF4-FFF2-40B4-BE49-F238E27FC236}">
                <a16:creationId xmlns:a16="http://schemas.microsoft.com/office/drawing/2014/main" id="{8408A25E-CABC-0516-2C13-ACCF602B3942}"/>
              </a:ext>
            </a:extLst>
          </p:cNvPr>
          <p:cNvPicPr>
            <a:picLocks noChangeAspect="1"/>
          </p:cNvPicPr>
          <p:nvPr/>
        </p:nvPicPr>
        <p:blipFill rotWithShape="1">
          <a:blip r:embed="rId2">
            <a:extLst>
              <a:ext uri="{28A0092B-C50C-407E-A947-70E740481C1C}">
                <a14:useLocalDpi xmlns:a14="http://schemas.microsoft.com/office/drawing/2010/main" val="0"/>
              </a:ext>
            </a:extLst>
          </a:blip>
          <a:srcRect t="7924"/>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F6EC868-006D-94A6-279D-0298931B80FE}"/>
              </a:ext>
            </a:extLst>
          </p:cNvPr>
          <p:cNvPicPr>
            <a:picLocks noChangeAspect="1"/>
          </p:cNvPicPr>
          <p:nvPr/>
        </p:nvPicPr>
        <p:blipFill>
          <a:blip r:embed="rId3"/>
          <a:stretch>
            <a:fillRect/>
          </a:stretch>
        </p:blipFill>
        <p:spPr>
          <a:xfrm>
            <a:off x="1346856" y="306336"/>
            <a:ext cx="3854872" cy="1429945"/>
          </a:xfrm>
          <a:prstGeom prst="rect">
            <a:avLst/>
          </a:prstGeom>
        </p:spPr>
      </p:pic>
      <p:grpSp>
        <p:nvGrpSpPr>
          <p:cNvPr id="10" name="Group 9">
            <a:extLst>
              <a:ext uri="{FF2B5EF4-FFF2-40B4-BE49-F238E27FC236}">
                <a16:creationId xmlns:a16="http://schemas.microsoft.com/office/drawing/2014/main" id="{B3A1A25C-CECC-041E-690A-6AE83E04519A}"/>
              </a:ext>
            </a:extLst>
          </p:cNvPr>
          <p:cNvGrpSpPr/>
          <p:nvPr/>
        </p:nvGrpSpPr>
        <p:grpSpPr>
          <a:xfrm>
            <a:off x="175611" y="1499146"/>
            <a:ext cx="6197363" cy="2320970"/>
            <a:chOff x="175611" y="1499146"/>
            <a:chExt cx="6197363" cy="2320970"/>
          </a:xfrm>
        </p:grpSpPr>
        <p:sp>
          <p:nvSpPr>
            <p:cNvPr id="8" name="TextBox 7">
              <a:extLst>
                <a:ext uri="{FF2B5EF4-FFF2-40B4-BE49-F238E27FC236}">
                  <a16:creationId xmlns:a16="http://schemas.microsoft.com/office/drawing/2014/main" id="{4251EB8C-25DA-0A62-444D-5E9EF688ED61}"/>
                </a:ext>
              </a:extLst>
            </p:cNvPr>
            <p:cNvSpPr txBox="1"/>
            <p:nvPr/>
          </p:nvSpPr>
          <p:spPr>
            <a:xfrm>
              <a:off x="175611" y="1499146"/>
              <a:ext cx="6197363" cy="2308324"/>
            </a:xfrm>
            <a:prstGeom prst="rect">
              <a:avLst/>
            </a:prstGeom>
            <a:noFill/>
          </p:spPr>
          <p:txBody>
            <a:bodyPr wrap="square">
              <a:spAutoFit/>
            </a:bodyPr>
            <a:lstStyle/>
            <a:p>
              <a:pPr algn="ctr"/>
              <a:r>
                <a:rPr lang="nl-NL" sz="4800" b="1" dirty="0">
                  <a:ln w="238125">
                    <a:solidFill>
                      <a:schemeClr val="bg1"/>
                    </a:solidFill>
                  </a:ln>
                  <a:effectLst/>
                  <a:latin typeface="#9Slide03 SVNNew Athletic M54" panose="02000500000000000000" pitchFamily="2" charset="0"/>
                  <a:ea typeface="Times New Roman" panose="02020603050405020304" pitchFamily="18" charset="0"/>
                </a:rPr>
                <a:t>LUYỆN TẬP VIẾT ĐOẠN VĂN VỀ MỘT CÂU CHUYỆN EM YÊU THÍCH</a:t>
              </a:r>
              <a:endParaRPr lang="en-US" sz="4800" dirty="0">
                <a:ln w="238125">
                  <a:solidFill>
                    <a:schemeClr val="bg1"/>
                  </a:solidFill>
                </a:ln>
                <a:latin typeface="#9Slide03 SVNNew Athletic M54" panose="02000500000000000000" pitchFamily="2" charset="0"/>
              </a:endParaRPr>
            </a:p>
          </p:txBody>
        </p:sp>
        <p:sp>
          <p:nvSpPr>
            <p:cNvPr id="9" name="TextBox 8">
              <a:extLst>
                <a:ext uri="{FF2B5EF4-FFF2-40B4-BE49-F238E27FC236}">
                  <a16:creationId xmlns:a16="http://schemas.microsoft.com/office/drawing/2014/main" id="{BE0D13BC-5560-3DF0-E5A3-92E5362D584F}"/>
                </a:ext>
              </a:extLst>
            </p:cNvPr>
            <p:cNvSpPr txBox="1"/>
            <p:nvPr/>
          </p:nvSpPr>
          <p:spPr>
            <a:xfrm>
              <a:off x="175611" y="1511792"/>
              <a:ext cx="6197363" cy="2308324"/>
            </a:xfrm>
            <a:prstGeom prst="rect">
              <a:avLst/>
            </a:prstGeom>
            <a:noFill/>
          </p:spPr>
          <p:txBody>
            <a:bodyPr wrap="square">
              <a:spAutoFit/>
            </a:bodyPr>
            <a:lstStyle/>
            <a:p>
              <a:pPr algn="ctr"/>
              <a:r>
                <a:rPr lang="nl-NL" sz="4800" b="1" dirty="0">
                  <a:solidFill>
                    <a:srgbClr val="0070C0"/>
                  </a:solidFill>
                  <a:effectLst/>
                  <a:latin typeface="#9Slide03 SVNNew Athletic M54" panose="02000500000000000000" pitchFamily="2" charset="0"/>
                  <a:ea typeface="Times New Roman" panose="02020603050405020304" pitchFamily="18" charset="0"/>
                </a:rPr>
                <a:t>LUYỆN TẬP VIẾT ĐOẠN VĂN VỀ MỘT CÂU CHUYỆN EM YÊU THÍCH</a:t>
              </a:r>
              <a:endParaRPr lang="en-US" sz="4800" dirty="0">
                <a:solidFill>
                  <a:srgbClr val="0070C0"/>
                </a:solidFill>
                <a:latin typeface="#9Slide03 SVNNew Athletic M54" panose="02000500000000000000" pitchFamily="2" charset="0"/>
              </a:endParaRPr>
            </a:p>
          </p:txBody>
        </p:sp>
      </p:grpSp>
    </p:spTree>
    <p:extLst>
      <p:ext uri="{BB962C8B-B14F-4D97-AF65-F5344CB8AC3E}">
        <p14:creationId xmlns:p14="http://schemas.microsoft.com/office/powerpoint/2010/main" val="288841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sp>
        <p:nvSpPr>
          <p:cNvPr id="3" name="Rectangle: Rounded Corners 2">
            <a:extLst>
              <a:ext uri="{FF2B5EF4-FFF2-40B4-BE49-F238E27FC236}">
                <a16:creationId xmlns:a16="http://schemas.microsoft.com/office/drawing/2014/main" id="{848214CD-C0F2-D565-08CC-06406192FE62}"/>
              </a:ext>
            </a:extLst>
          </p:cNvPr>
          <p:cNvSpPr/>
          <p:nvPr/>
        </p:nvSpPr>
        <p:spPr>
          <a:xfrm>
            <a:off x="457200" y="365125"/>
            <a:ext cx="11145328" cy="6127750"/>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C1DFDB-1E0C-543A-7440-F264CAB48B75}"/>
              </a:ext>
            </a:extLst>
          </p:cNvPr>
          <p:cNvSpPr txBox="1"/>
          <p:nvPr/>
        </p:nvSpPr>
        <p:spPr>
          <a:xfrm>
            <a:off x="838200" y="565051"/>
            <a:ext cx="10307128" cy="1323439"/>
          </a:xfrm>
          <a:prstGeom prst="rect">
            <a:avLst/>
          </a:prstGeom>
          <a:noFill/>
        </p:spPr>
        <p:txBody>
          <a:bodyPr wrap="square">
            <a:spAutoFit/>
          </a:bodyPr>
          <a:lstStyle/>
          <a:p>
            <a:r>
              <a:rPr lang="vi-VN" sz="4000" b="1" dirty="0">
                <a:solidFill>
                  <a:srgbClr val="FF0000"/>
                </a:solidFill>
              </a:rPr>
              <a:t>1. </a:t>
            </a:r>
            <a:r>
              <a:rPr lang="en-US" sz="4000" b="1" dirty="0" err="1">
                <a:solidFill>
                  <a:srgbClr val="FF0000"/>
                </a:solidFill>
              </a:rPr>
              <a:t>Hãy</a:t>
            </a:r>
            <a:r>
              <a:rPr lang="en-US" sz="4000" b="1" dirty="0">
                <a:solidFill>
                  <a:srgbClr val="FF0000"/>
                </a:solidFill>
              </a:rPr>
              <a:t> </a:t>
            </a:r>
            <a:r>
              <a:rPr lang="en-US" sz="4000" b="1" dirty="0" err="1">
                <a:solidFill>
                  <a:srgbClr val="FF0000"/>
                </a:solidFill>
              </a:rPr>
              <a:t>viết</a:t>
            </a:r>
            <a:r>
              <a:rPr lang="en-US" sz="4000" b="1" dirty="0">
                <a:solidFill>
                  <a:srgbClr val="FF0000"/>
                </a:solidFill>
              </a:rPr>
              <a:t> </a:t>
            </a:r>
            <a:r>
              <a:rPr lang="en-US" sz="4000" b="1" dirty="0" err="1">
                <a:solidFill>
                  <a:srgbClr val="FF0000"/>
                </a:solidFill>
              </a:rPr>
              <a:t>đoạn</a:t>
            </a:r>
            <a:r>
              <a:rPr lang="en-US" sz="4000" b="1" dirty="0">
                <a:solidFill>
                  <a:srgbClr val="FF0000"/>
                </a:solidFill>
              </a:rPr>
              <a:t> </a:t>
            </a:r>
            <a:r>
              <a:rPr lang="en-US" sz="4000" b="1" dirty="0" err="1">
                <a:solidFill>
                  <a:srgbClr val="FF0000"/>
                </a:solidFill>
              </a:rPr>
              <a:t>văn</a:t>
            </a:r>
            <a:r>
              <a:rPr lang="en-US" sz="4000" b="1" dirty="0">
                <a:solidFill>
                  <a:srgbClr val="FF0000"/>
                </a:solidFill>
              </a:rPr>
              <a:t> </a:t>
            </a:r>
            <a:r>
              <a:rPr lang="en-US" sz="4000" b="1" dirty="0" err="1">
                <a:solidFill>
                  <a:srgbClr val="FF0000"/>
                </a:solidFill>
              </a:rPr>
              <a:t>về</a:t>
            </a:r>
            <a:r>
              <a:rPr lang="en-US" sz="4000" b="1" dirty="0">
                <a:solidFill>
                  <a:srgbClr val="FF0000"/>
                </a:solidFill>
              </a:rPr>
              <a:t> </a:t>
            </a:r>
            <a:r>
              <a:rPr lang="en-US" sz="4000" b="1" dirty="0" err="1">
                <a:solidFill>
                  <a:srgbClr val="FF0000"/>
                </a:solidFill>
              </a:rPr>
              <a:t>một</a:t>
            </a:r>
            <a:r>
              <a:rPr lang="en-US" sz="4000" b="1" dirty="0">
                <a:solidFill>
                  <a:srgbClr val="FF0000"/>
                </a:solidFill>
              </a:rPr>
              <a:t> </a:t>
            </a:r>
            <a:r>
              <a:rPr lang="en-US" sz="4000" b="1" dirty="0" err="1">
                <a:solidFill>
                  <a:srgbClr val="FF0000"/>
                </a:solidFill>
              </a:rPr>
              <a:t>câu</a:t>
            </a:r>
            <a:r>
              <a:rPr lang="en-US" sz="4000" b="1" dirty="0">
                <a:solidFill>
                  <a:srgbClr val="FF0000"/>
                </a:solidFill>
              </a:rPr>
              <a:t> </a:t>
            </a:r>
            <a:r>
              <a:rPr lang="en-US" sz="4000" b="1" dirty="0" err="1">
                <a:solidFill>
                  <a:srgbClr val="FF0000"/>
                </a:solidFill>
              </a:rPr>
              <a:t>chuyện</a:t>
            </a:r>
            <a:r>
              <a:rPr lang="en-US" sz="4000" b="1" dirty="0">
                <a:solidFill>
                  <a:srgbClr val="FF0000"/>
                </a:solidFill>
              </a:rPr>
              <a:t> </a:t>
            </a:r>
            <a:r>
              <a:rPr lang="en-US" sz="4000" b="1" dirty="0" err="1">
                <a:solidFill>
                  <a:srgbClr val="FF0000"/>
                </a:solidFill>
              </a:rPr>
              <a:t>mà</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r>
              <a:rPr lang="en-US" sz="4000" b="1" dirty="0" err="1">
                <a:solidFill>
                  <a:srgbClr val="FF0000"/>
                </a:solidFill>
              </a:rPr>
              <a:t>thích</a:t>
            </a:r>
            <a:r>
              <a:rPr lang="en-US" sz="4000" b="1" dirty="0">
                <a:solidFill>
                  <a:srgbClr val="FF0000"/>
                </a:solidFill>
              </a:rPr>
              <a:t> </a:t>
            </a:r>
            <a:r>
              <a:rPr lang="en-US" sz="4000" b="1" dirty="0" err="1">
                <a:solidFill>
                  <a:srgbClr val="FF0000"/>
                </a:solidFill>
              </a:rPr>
              <a:t>và</a:t>
            </a:r>
            <a:r>
              <a:rPr lang="en-US" sz="4000" b="1" dirty="0">
                <a:solidFill>
                  <a:srgbClr val="FF0000"/>
                </a:solidFill>
              </a:rPr>
              <a:t> </a:t>
            </a:r>
            <a:r>
              <a:rPr lang="en-US" sz="4000" b="1" dirty="0" err="1">
                <a:solidFill>
                  <a:srgbClr val="FF0000"/>
                </a:solidFill>
              </a:rPr>
              <a:t>cho</a:t>
            </a:r>
            <a:r>
              <a:rPr lang="en-US" sz="4000" b="1" dirty="0">
                <a:solidFill>
                  <a:srgbClr val="FF0000"/>
                </a:solidFill>
              </a:rPr>
              <a:t> </a:t>
            </a:r>
            <a:r>
              <a:rPr lang="en-US" sz="4000" b="1" dirty="0" err="1">
                <a:solidFill>
                  <a:srgbClr val="FF0000"/>
                </a:solidFill>
              </a:rPr>
              <a:t>biết</a:t>
            </a:r>
            <a:r>
              <a:rPr lang="en-US" sz="4000" b="1" dirty="0">
                <a:solidFill>
                  <a:srgbClr val="FF0000"/>
                </a:solidFill>
              </a:rPr>
              <a:t> </a:t>
            </a:r>
            <a:r>
              <a:rPr lang="en-US" sz="4000" b="1" dirty="0" err="1">
                <a:solidFill>
                  <a:srgbClr val="FF0000"/>
                </a:solidFill>
              </a:rPr>
              <a:t>vì</a:t>
            </a:r>
            <a:r>
              <a:rPr lang="en-US" sz="4000" b="1" dirty="0">
                <a:solidFill>
                  <a:srgbClr val="FF0000"/>
                </a:solidFill>
              </a:rPr>
              <a:t> </a:t>
            </a:r>
            <a:r>
              <a:rPr lang="en-US" sz="4000" b="1" dirty="0" err="1">
                <a:solidFill>
                  <a:srgbClr val="FF0000"/>
                </a:solidFill>
              </a:rPr>
              <a:t>sao</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r>
              <a:rPr lang="en-US" sz="4000" b="1" dirty="0" err="1">
                <a:solidFill>
                  <a:srgbClr val="FF0000"/>
                </a:solidFill>
              </a:rPr>
              <a:t>thích</a:t>
            </a:r>
            <a:r>
              <a:rPr lang="en-US" sz="4000" b="1" dirty="0">
                <a:solidFill>
                  <a:srgbClr val="FF0000"/>
                </a:solidFill>
              </a:rPr>
              <a:t> </a:t>
            </a:r>
            <a:r>
              <a:rPr lang="en-US" sz="4000" b="1" dirty="0" err="1">
                <a:solidFill>
                  <a:srgbClr val="FF0000"/>
                </a:solidFill>
              </a:rPr>
              <a:t>câu</a:t>
            </a:r>
            <a:r>
              <a:rPr lang="en-US" sz="4000" b="1" dirty="0">
                <a:solidFill>
                  <a:srgbClr val="FF0000"/>
                </a:solidFill>
              </a:rPr>
              <a:t> </a:t>
            </a:r>
            <a:r>
              <a:rPr lang="en-US" sz="4000" b="1" dirty="0" err="1">
                <a:solidFill>
                  <a:srgbClr val="FF0000"/>
                </a:solidFill>
              </a:rPr>
              <a:t>chuyện</a:t>
            </a:r>
            <a:r>
              <a:rPr lang="en-US" sz="4000" b="1" dirty="0">
                <a:solidFill>
                  <a:srgbClr val="FF0000"/>
                </a:solidFill>
              </a:rPr>
              <a:t> </a:t>
            </a:r>
            <a:r>
              <a:rPr lang="en-US" sz="4000" b="1" dirty="0" err="1">
                <a:solidFill>
                  <a:srgbClr val="FF0000"/>
                </a:solidFill>
              </a:rPr>
              <a:t>đó</a:t>
            </a:r>
            <a:r>
              <a:rPr lang="en-US" sz="4000" b="1" dirty="0">
                <a:solidFill>
                  <a:srgbClr val="FF0000"/>
                </a:solidFill>
              </a:rPr>
              <a:t>.</a:t>
            </a:r>
          </a:p>
        </p:txBody>
      </p:sp>
      <p:sp>
        <p:nvSpPr>
          <p:cNvPr id="13" name="TextBox 12">
            <a:extLst>
              <a:ext uri="{FF2B5EF4-FFF2-40B4-BE49-F238E27FC236}">
                <a16:creationId xmlns:a16="http://schemas.microsoft.com/office/drawing/2014/main" id="{01ADD1BB-74B9-04E8-40FF-C9C0B9D60A6E}"/>
              </a:ext>
            </a:extLst>
          </p:cNvPr>
          <p:cNvSpPr txBox="1"/>
          <p:nvPr/>
        </p:nvSpPr>
        <p:spPr>
          <a:xfrm>
            <a:off x="968314" y="1888490"/>
            <a:ext cx="10090749" cy="4031873"/>
          </a:xfrm>
          <a:prstGeom prst="rect">
            <a:avLst/>
          </a:prstGeom>
          <a:noFill/>
        </p:spPr>
        <p:txBody>
          <a:bodyPr wrap="square">
            <a:spAutoFit/>
          </a:bodyPr>
          <a:lstStyle/>
          <a:p>
            <a:pPr algn="ctr"/>
            <a:r>
              <a:rPr lang="vi-VN" sz="3200" b="1" dirty="0">
                <a:solidFill>
                  <a:srgbClr val="000000"/>
                </a:solidFill>
                <a:latin typeface="Calibri" panose="020F0502020204030204" pitchFamily="34" charset="0"/>
                <a:ea typeface="Calibri" panose="020F0502020204030204" pitchFamily="34" charset="0"/>
                <a:cs typeface="Calibri" panose="020F0502020204030204" pitchFamily="34" charset="0"/>
              </a:rPr>
              <a:t>Mẫu</a:t>
            </a:r>
            <a:r>
              <a:rPr lang="vi-VN"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Một câu chuyện mà em rất thích là "Cây tre trăm đốt." Em yêu thích câu chuyện này vì nó mang đến cho em những bài học ý nghĩa về lòng kiên nhẫn, sự cần cù và đoàn kết. Em hiểu rằng sự kiên nhẫn và sự cần cù sẽ giúp chúng ta vượt qua mọi khó khăn trong cuộc sống. Bên cạnh đó, lòng đoàn kết và hợp tác cùng nhau làm việc sẽ giúp chúng ta đạt được thành công lớn hơn. Câu chuyện "Cây tre trăm đốt" là một câu chuyện bổ ích giúp em hiểu rõ hơn về tinh thần cần có để đạt được ước mơ và thành công trong cuộc sống.</a:t>
            </a:r>
          </a:p>
        </p:txBody>
      </p:sp>
    </p:spTree>
    <p:extLst>
      <p:ext uri="{BB962C8B-B14F-4D97-AF65-F5344CB8AC3E}">
        <p14:creationId xmlns:p14="http://schemas.microsoft.com/office/powerpoint/2010/main" val="2879469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sp>
        <p:nvSpPr>
          <p:cNvPr id="3" name="Rectangle: Rounded Corners 2">
            <a:extLst>
              <a:ext uri="{FF2B5EF4-FFF2-40B4-BE49-F238E27FC236}">
                <a16:creationId xmlns:a16="http://schemas.microsoft.com/office/drawing/2014/main" id="{848214CD-C0F2-D565-08CC-06406192FE62}"/>
              </a:ext>
            </a:extLst>
          </p:cNvPr>
          <p:cNvSpPr/>
          <p:nvPr/>
        </p:nvSpPr>
        <p:spPr>
          <a:xfrm>
            <a:off x="457200" y="365125"/>
            <a:ext cx="11145328" cy="6127750"/>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1ADD1BB-74B9-04E8-40FF-C9C0B9D60A6E}"/>
              </a:ext>
            </a:extLst>
          </p:cNvPr>
          <p:cNvSpPr txBox="1"/>
          <p:nvPr/>
        </p:nvSpPr>
        <p:spPr>
          <a:xfrm>
            <a:off x="751937" y="1372965"/>
            <a:ext cx="10601863" cy="5016758"/>
          </a:xfrm>
          <a:prstGeom prst="rect">
            <a:avLst/>
          </a:prstGeom>
          <a:noFill/>
        </p:spPr>
        <p:txBody>
          <a:bodyPr wrap="square">
            <a:spAutoFit/>
          </a:bodyPr>
          <a:lstStyle/>
          <a:p>
            <a:pPr algn="ctr"/>
            <a:r>
              <a:rPr lang="vi-VN" sz="3200" b="1" dirty="0">
                <a:solidFill>
                  <a:srgbClr val="000000"/>
                </a:solidFill>
                <a:latin typeface="Calibri" panose="020F0502020204030204" pitchFamily="34" charset="0"/>
                <a:ea typeface="Calibri" panose="020F0502020204030204" pitchFamily="34" charset="0"/>
                <a:cs typeface="Calibri" panose="020F0502020204030204" pitchFamily="34" charset="0"/>
              </a:rPr>
              <a:t>Mẫu</a:t>
            </a:r>
            <a:r>
              <a:rPr lang="vi-VN"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just"/>
            <a:r>
              <a:rPr lang="vi-VN"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 rất yêu thích câu chuyện"Ông Yết Kiêu". Ông Yết Kiêu là một vị tướng tài ba trong triều nhà Trần, đặc biệt là tài năng bơi lặn của ông khiến em ngạc nhiên. Có những lúc ông sống dưới nước đến sáu, bảy ngày mà không có vấn đề gì, thậm chí người ta tưởng ông đi lại trên đất liền. Tài năng phi thường của ông đã giúp vua quân nhà Trần đánh đuổi được giặc Nguyên. Ông không cần yêu cầu vua cung cấp tàu, bè, chỉ cần một cái dùi sắt và một chiếc búa. Bằng cách đục thủng những chiếc tàu thuyền của địch trên biển Vạn Ninh, ông đã làm kinh hãi quân giặc và khiến người rình bắt ông. Tuy nhiên, ông Yết Kiêu không bất khuất, mà tự tin trả lời rằng đất nước ta vẫn còn rất nhiều người bơi lặn giỏi có thể làm quân địch khiếp sợ. Rồi lợi dụng cơ hội, ông nhảy xuống biển và thoát khỏi sự truy đuổi. Câu chuyện về ông Yết Kiêu khiến em thấy thú vị khi tìm hiểu về lịch sử dân tộc và những vị anh hùng dũng cảm, kiên cường của Việt Nam từ xưa đến nay</a:t>
            </a:r>
          </a:p>
        </p:txBody>
      </p:sp>
      <p:sp>
        <p:nvSpPr>
          <p:cNvPr id="6" name="TextBox 5">
            <a:extLst>
              <a:ext uri="{FF2B5EF4-FFF2-40B4-BE49-F238E27FC236}">
                <a16:creationId xmlns:a16="http://schemas.microsoft.com/office/drawing/2014/main" id="{2CB12A5D-313B-A698-3159-7540708AA933}"/>
              </a:ext>
            </a:extLst>
          </p:cNvPr>
          <p:cNvSpPr txBox="1"/>
          <p:nvPr/>
        </p:nvSpPr>
        <p:spPr>
          <a:xfrm>
            <a:off x="838200" y="297211"/>
            <a:ext cx="10601863" cy="1200329"/>
          </a:xfrm>
          <a:prstGeom prst="rect">
            <a:avLst/>
          </a:prstGeom>
          <a:noFill/>
        </p:spPr>
        <p:txBody>
          <a:bodyPr wrap="square">
            <a:spAutoFit/>
          </a:bodyPr>
          <a:lstStyle/>
          <a:p>
            <a:r>
              <a:rPr lang="en-US" sz="3600" b="1" dirty="0">
                <a:solidFill>
                  <a:srgbClr val="C00000"/>
                </a:solidFill>
              </a:rPr>
              <a:t>2. </a:t>
            </a:r>
            <a:r>
              <a:rPr lang="en-US" sz="3600" b="1" dirty="0" err="1">
                <a:solidFill>
                  <a:srgbClr val="C00000"/>
                </a:solidFill>
              </a:rPr>
              <a:t>Hãy</a:t>
            </a:r>
            <a:r>
              <a:rPr lang="en-US" sz="3600" b="1" dirty="0">
                <a:solidFill>
                  <a:srgbClr val="C00000"/>
                </a:solidFill>
              </a:rPr>
              <a:t> </a:t>
            </a:r>
            <a:r>
              <a:rPr lang="en-US" sz="3600" b="1" dirty="0" err="1">
                <a:solidFill>
                  <a:srgbClr val="C00000"/>
                </a:solidFill>
              </a:rPr>
              <a:t>viết</a:t>
            </a:r>
            <a:r>
              <a:rPr lang="en-US" sz="3600" b="1" dirty="0">
                <a:solidFill>
                  <a:srgbClr val="C00000"/>
                </a:solidFill>
              </a:rPr>
              <a:t> </a:t>
            </a:r>
            <a:r>
              <a:rPr lang="en-US" sz="3600" b="1" dirty="0" err="1">
                <a:solidFill>
                  <a:srgbClr val="C00000"/>
                </a:solidFill>
              </a:rPr>
              <a:t>đoạn</a:t>
            </a:r>
            <a:r>
              <a:rPr lang="en-US" sz="3600" b="1" dirty="0">
                <a:solidFill>
                  <a:srgbClr val="C00000"/>
                </a:solidFill>
              </a:rPr>
              <a:t> </a:t>
            </a:r>
            <a:r>
              <a:rPr lang="en-US" sz="3600" b="1" dirty="0" err="1">
                <a:solidFill>
                  <a:srgbClr val="C00000"/>
                </a:solidFill>
              </a:rPr>
              <a:t>văn</a:t>
            </a:r>
            <a:r>
              <a:rPr lang="en-US" sz="3600" b="1" dirty="0">
                <a:solidFill>
                  <a:srgbClr val="C00000"/>
                </a:solidFill>
              </a:rPr>
              <a:t> </a:t>
            </a:r>
            <a:r>
              <a:rPr lang="en-US" sz="3600" b="1" dirty="0" err="1">
                <a:solidFill>
                  <a:srgbClr val="C00000"/>
                </a:solidFill>
              </a:rPr>
              <a:t>về</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chuyện</a:t>
            </a:r>
            <a:r>
              <a:rPr lang="en-US" sz="3600" b="1" dirty="0">
                <a:solidFill>
                  <a:srgbClr val="C00000"/>
                </a:solidFill>
              </a:rPr>
              <a:t> “</a:t>
            </a:r>
            <a:r>
              <a:rPr lang="en-US" sz="3600" b="1" dirty="0" err="1">
                <a:solidFill>
                  <a:srgbClr val="C00000"/>
                </a:solidFill>
              </a:rPr>
              <a:t>Ông</a:t>
            </a:r>
            <a:r>
              <a:rPr lang="en-US" sz="3600" b="1" dirty="0">
                <a:solidFill>
                  <a:srgbClr val="C00000"/>
                </a:solidFill>
              </a:rPr>
              <a:t> </a:t>
            </a:r>
            <a:r>
              <a:rPr lang="en-US" sz="3600" b="1" dirty="0" err="1">
                <a:solidFill>
                  <a:srgbClr val="C00000"/>
                </a:solidFill>
              </a:rPr>
              <a:t>Yết</a:t>
            </a:r>
            <a:r>
              <a:rPr lang="en-US" sz="3600" b="1" dirty="0">
                <a:solidFill>
                  <a:srgbClr val="C00000"/>
                </a:solidFill>
              </a:rPr>
              <a:t> </a:t>
            </a:r>
            <a:r>
              <a:rPr lang="en-US" sz="3600" b="1" dirty="0" err="1">
                <a:solidFill>
                  <a:srgbClr val="C00000"/>
                </a:solidFill>
              </a:rPr>
              <a:t>Kiêu</a:t>
            </a:r>
            <a:r>
              <a:rPr lang="en-US" sz="3600" b="1" dirty="0">
                <a:solidFill>
                  <a:srgbClr val="C00000"/>
                </a:solidFill>
              </a:rPr>
              <a:t>” </a:t>
            </a:r>
            <a:r>
              <a:rPr lang="en-US" sz="3600" b="1" dirty="0" err="1">
                <a:solidFill>
                  <a:srgbClr val="C00000"/>
                </a:solidFill>
              </a:rPr>
              <a:t>và</a:t>
            </a:r>
            <a:r>
              <a:rPr lang="en-US" sz="3600" b="1" dirty="0">
                <a:solidFill>
                  <a:srgbClr val="C00000"/>
                </a:solidFill>
              </a:rPr>
              <a:t> </a:t>
            </a:r>
            <a:r>
              <a:rPr lang="en-US" sz="3600" b="1" dirty="0" err="1">
                <a:solidFill>
                  <a:srgbClr val="C00000"/>
                </a:solidFill>
              </a:rPr>
              <a:t>cho</a:t>
            </a:r>
            <a:r>
              <a:rPr lang="en-US" sz="3600" b="1" dirty="0">
                <a:solidFill>
                  <a:srgbClr val="C00000"/>
                </a:solidFill>
              </a:rPr>
              <a:t> </a:t>
            </a:r>
            <a:r>
              <a:rPr lang="en-US" sz="3600" b="1" dirty="0" err="1">
                <a:solidFill>
                  <a:srgbClr val="C00000"/>
                </a:solidFill>
              </a:rPr>
              <a:t>biết</a:t>
            </a:r>
            <a:r>
              <a:rPr lang="en-US" sz="3600" b="1" dirty="0">
                <a:solidFill>
                  <a:srgbClr val="C00000"/>
                </a:solidFill>
              </a:rPr>
              <a:t> </a:t>
            </a:r>
            <a:r>
              <a:rPr lang="en-US" sz="3600" b="1" dirty="0" err="1">
                <a:solidFill>
                  <a:srgbClr val="C00000"/>
                </a:solidFill>
              </a:rPr>
              <a:t>em</a:t>
            </a:r>
            <a:r>
              <a:rPr lang="en-US" sz="3600" b="1" dirty="0">
                <a:solidFill>
                  <a:srgbClr val="C00000"/>
                </a:solidFill>
              </a:rPr>
              <a:t> </a:t>
            </a:r>
            <a:r>
              <a:rPr lang="en-US" sz="3600" b="1" dirty="0" err="1">
                <a:solidFill>
                  <a:srgbClr val="C00000"/>
                </a:solidFill>
              </a:rPr>
              <a:t>thích</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chuyện</a:t>
            </a:r>
            <a:r>
              <a:rPr lang="en-US" sz="3600" b="1" dirty="0">
                <a:solidFill>
                  <a:srgbClr val="C00000"/>
                </a:solidFill>
              </a:rPr>
              <a:t> </a:t>
            </a:r>
            <a:r>
              <a:rPr lang="en-US" sz="3600" b="1" dirty="0" err="1">
                <a:solidFill>
                  <a:srgbClr val="C00000"/>
                </a:solidFill>
              </a:rPr>
              <a:t>đó</a:t>
            </a:r>
            <a:r>
              <a:rPr lang="en-US" sz="3600" b="1" dirty="0">
                <a:solidFill>
                  <a:srgbClr val="C00000"/>
                </a:solidFill>
              </a:rPr>
              <a:t> ở </a:t>
            </a:r>
            <a:r>
              <a:rPr lang="en-US" sz="3600" b="1" dirty="0" err="1">
                <a:solidFill>
                  <a:srgbClr val="C00000"/>
                </a:solidFill>
              </a:rPr>
              <a:t>điểm</a:t>
            </a:r>
            <a:r>
              <a:rPr lang="en-US" sz="3600" b="1" dirty="0">
                <a:solidFill>
                  <a:srgbClr val="C00000"/>
                </a:solidFill>
              </a:rPr>
              <a:t> </a:t>
            </a:r>
            <a:r>
              <a:rPr lang="en-US" sz="3600" b="1" dirty="0" err="1">
                <a:solidFill>
                  <a:srgbClr val="C00000"/>
                </a:solidFill>
              </a:rPr>
              <a:t>nào</a:t>
            </a:r>
            <a:r>
              <a:rPr lang="en-US" sz="3600" b="1" dirty="0">
                <a:solidFill>
                  <a:srgbClr val="C00000"/>
                </a:solidFill>
              </a:rPr>
              <a:t>.</a:t>
            </a:r>
          </a:p>
        </p:txBody>
      </p:sp>
    </p:spTree>
    <p:extLst>
      <p:ext uri="{BB962C8B-B14F-4D97-AF65-F5344CB8AC3E}">
        <p14:creationId xmlns:p14="http://schemas.microsoft.com/office/powerpoint/2010/main" val="1671034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sp>
        <p:nvSpPr>
          <p:cNvPr id="3" name="Rectangle: Rounded Corners 2">
            <a:extLst>
              <a:ext uri="{FF2B5EF4-FFF2-40B4-BE49-F238E27FC236}">
                <a16:creationId xmlns:a16="http://schemas.microsoft.com/office/drawing/2014/main" id="{848214CD-C0F2-D565-08CC-06406192FE62}"/>
              </a:ext>
            </a:extLst>
          </p:cNvPr>
          <p:cNvSpPr/>
          <p:nvPr/>
        </p:nvSpPr>
        <p:spPr>
          <a:xfrm>
            <a:off x="457200" y="365125"/>
            <a:ext cx="11145328" cy="6127750"/>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1ADD1BB-74B9-04E8-40FF-C9C0B9D60A6E}"/>
              </a:ext>
            </a:extLst>
          </p:cNvPr>
          <p:cNvSpPr txBox="1"/>
          <p:nvPr/>
        </p:nvSpPr>
        <p:spPr>
          <a:xfrm>
            <a:off x="795069" y="1470869"/>
            <a:ext cx="10091468" cy="4462760"/>
          </a:xfrm>
          <a:prstGeom prst="rect">
            <a:avLst/>
          </a:prstGeom>
          <a:noFill/>
        </p:spPr>
        <p:txBody>
          <a:bodyPr wrap="square">
            <a:spAutoFit/>
          </a:bodyPr>
          <a:lstStyle/>
          <a:p>
            <a:pPr algn="ctr"/>
            <a:r>
              <a:rPr lang="vi-VN" sz="3200" b="1" dirty="0">
                <a:solidFill>
                  <a:srgbClr val="000000"/>
                </a:solidFill>
                <a:latin typeface="Calibri" panose="020F0502020204030204" pitchFamily="34" charset="0"/>
                <a:ea typeface="Calibri" panose="020F0502020204030204" pitchFamily="34" charset="0"/>
                <a:cs typeface="Calibri" panose="020F0502020204030204" pitchFamily="34" charset="0"/>
              </a:rPr>
              <a:t>Mẫu</a:t>
            </a:r>
            <a:r>
              <a:rPr lang="vi-VN"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just"/>
            <a:r>
              <a:rPr lang="vi-VN" sz="2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 nàng công chúa” là một câu chuyện hay chứng minh sức mạnh và năng lực của những người con gái trong những trận chiến. Thực tế em nghĩ rằng, họ có thể có nhiều tài năng khác, việc đưa ra hình ảnh ba nàng công chúa nhằm cho thấy, phụ nữ đóng một vai trò không hề nhỏ ở hậu phương. Với sự khéo léo và xinh đẹp, họ có thể giúp cho người chồng, người đàn ông ở chiến trường thêm sức mạnh để chiến đấu. Dù sao thì, ba nàng công chúa với những tài năng phi thường đã đánh đuổi thành công lính giặc. Em vô cùng ngưỡng mộ sự tài năng đó của các cô gái.</a:t>
            </a:r>
          </a:p>
        </p:txBody>
      </p:sp>
      <p:sp>
        <p:nvSpPr>
          <p:cNvPr id="6" name="TextBox 5">
            <a:extLst>
              <a:ext uri="{FF2B5EF4-FFF2-40B4-BE49-F238E27FC236}">
                <a16:creationId xmlns:a16="http://schemas.microsoft.com/office/drawing/2014/main" id="{2CB12A5D-313B-A698-3159-7540708AA933}"/>
              </a:ext>
            </a:extLst>
          </p:cNvPr>
          <p:cNvSpPr txBox="1"/>
          <p:nvPr/>
        </p:nvSpPr>
        <p:spPr>
          <a:xfrm>
            <a:off x="876301" y="365125"/>
            <a:ext cx="10601863" cy="1200329"/>
          </a:xfrm>
          <a:prstGeom prst="rect">
            <a:avLst/>
          </a:prstGeom>
          <a:noFill/>
        </p:spPr>
        <p:txBody>
          <a:bodyPr wrap="square">
            <a:spAutoFit/>
          </a:bodyPr>
          <a:lstStyle/>
          <a:p>
            <a:r>
              <a:rPr lang="en-US" sz="3600" b="1" dirty="0">
                <a:solidFill>
                  <a:srgbClr val="C00000"/>
                </a:solidFill>
              </a:rPr>
              <a:t>3. </a:t>
            </a:r>
            <a:r>
              <a:rPr lang="en-US" sz="3600" b="1" dirty="0" err="1">
                <a:solidFill>
                  <a:srgbClr val="C00000"/>
                </a:solidFill>
              </a:rPr>
              <a:t>Hãy</a:t>
            </a:r>
            <a:r>
              <a:rPr lang="en-US" sz="3600" b="1" dirty="0">
                <a:solidFill>
                  <a:srgbClr val="C00000"/>
                </a:solidFill>
              </a:rPr>
              <a:t> </a:t>
            </a:r>
            <a:r>
              <a:rPr lang="en-US" sz="3600" b="1" dirty="0" err="1">
                <a:solidFill>
                  <a:srgbClr val="C00000"/>
                </a:solidFill>
              </a:rPr>
              <a:t>viết</a:t>
            </a:r>
            <a:r>
              <a:rPr lang="en-US" sz="3600" b="1" dirty="0">
                <a:solidFill>
                  <a:srgbClr val="C00000"/>
                </a:solidFill>
              </a:rPr>
              <a:t> </a:t>
            </a:r>
            <a:r>
              <a:rPr lang="en-US" sz="3600" b="1" dirty="0" err="1">
                <a:solidFill>
                  <a:srgbClr val="C00000"/>
                </a:solidFill>
              </a:rPr>
              <a:t>đoạn</a:t>
            </a:r>
            <a:r>
              <a:rPr lang="en-US" sz="3600" b="1" dirty="0">
                <a:solidFill>
                  <a:srgbClr val="C00000"/>
                </a:solidFill>
              </a:rPr>
              <a:t> </a:t>
            </a:r>
            <a:r>
              <a:rPr lang="en-US" sz="3600" b="1" dirty="0" err="1">
                <a:solidFill>
                  <a:srgbClr val="C00000"/>
                </a:solidFill>
              </a:rPr>
              <a:t>văn</a:t>
            </a:r>
            <a:r>
              <a:rPr lang="en-US" sz="3600" b="1" dirty="0">
                <a:solidFill>
                  <a:srgbClr val="C00000"/>
                </a:solidFill>
              </a:rPr>
              <a:t> </a:t>
            </a:r>
            <a:r>
              <a:rPr lang="en-US" sz="3600" b="1" dirty="0" err="1">
                <a:solidFill>
                  <a:srgbClr val="C00000"/>
                </a:solidFill>
              </a:rPr>
              <a:t>về</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chuyện</a:t>
            </a:r>
            <a:r>
              <a:rPr lang="en-US" sz="3600" b="1" dirty="0">
                <a:solidFill>
                  <a:srgbClr val="C00000"/>
                </a:solidFill>
              </a:rPr>
              <a:t> “Ba </a:t>
            </a:r>
            <a:r>
              <a:rPr lang="en-US" sz="3600" b="1" dirty="0" err="1">
                <a:solidFill>
                  <a:srgbClr val="C00000"/>
                </a:solidFill>
              </a:rPr>
              <a:t>nàng</a:t>
            </a:r>
            <a:r>
              <a:rPr lang="en-US" sz="3600" b="1" dirty="0">
                <a:solidFill>
                  <a:srgbClr val="C00000"/>
                </a:solidFill>
              </a:rPr>
              <a:t> </a:t>
            </a:r>
            <a:r>
              <a:rPr lang="en-US" sz="3600" b="1" dirty="0" err="1">
                <a:solidFill>
                  <a:srgbClr val="C00000"/>
                </a:solidFill>
              </a:rPr>
              <a:t>công</a:t>
            </a:r>
            <a:r>
              <a:rPr lang="en-US" sz="3600" b="1" dirty="0">
                <a:solidFill>
                  <a:srgbClr val="C00000"/>
                </a:solidFill>
              </a:rPr>
              <a:t> </a:t>
            </a:r>
            <a:r>
              <a:rPr lang="en-US" sz="3600" b="1" dirty="0" err="1">
                <a:solidFill>
                  <a:srgbClr val="C00000"/>
                </a:solidFill>
              </a:rPr>
              <a:t>chúa</a:t>
            </a:r>
            <a:r>
              <a:rPr lang="en-US" sz="3600" b="1" dirty="0">
                <a:solidFill>
                  <a:srgbClr val="C00000"/>
                </a:solidFill>
              </a:rPr>
              <a:t>” </a:t>
            </a:r>
            <a:r>
              <a:rPr lang="en-US" sz="3600" b="1" dirty="0" err="1">
                <a:solidFill>
                  <a:srgbClr val="C00000"/>
                </a:solidFill>
              </a:rPr>
              <a:t>và</a:t>
            </a:r>
            <a:r>
              <a:rPr lang="en-US" sz="3600" b="1" dirty="0">
                <a:solidFill>
                  <a:srgbClr val="C00000"/>
                </a:solidFill>
              </a:rPr>
              <a:t> </a:t>
            </a:r>
            <a:r>
              <a:rPr lang="en-US" sz="3600" b="1" dirty="0" err="1">
                <a:solidFill>
                  <a:srgbClr val="C00000"/>
                </a:solidFill>
              </a:rPr>
              <a:t>cho</a:t>
            </a:r>
            <a:r>
              <a:rPr lang="en-US" sz="3600" b="1" dirty="0">
                <a:solidFill>
                  <a:srgbClr val="C00000"/>
                </a:solidFill>
              </a:rPr>
              <a:t> </a:t>
            </a:r>
            <a:r>
              <a:rPr lang="en-US" sz="3600" b="1" dirty="0" err="1">
                <a:solidFill>
                  <a:srgbClr val="C00000"/>
                </a:solidFill>
              </a:rPr>
              <a:t>biết</a:t>
            </a:r>
            <a:r>
              <a:rPr lang="en-US" sz="3600" b="1" dirty="0">
                <a:solidFill>
                  <a:srgbClr val="C00000"/>
                </a:solidFill>
              </a:rPr>
              <a:t> </a:t>
            </a:r>
            <a:r>
              <a:rPr lang="en-US" sz="3600" b="1" dirty="0" err="1">
                <a:solidFill>
                  <a:srgbClr val="C00000"/>
                </a:solidFill>
              </a:rPr>
              <a:t>em</a:t>
            </a:r>
            <a:r>
              <a:rPr lang="en-US" sz="3600" b="1" dirty="0">
                <a:solidFill>
                  <a:srgbClr val="C00000"/>
                </a:solidFill>
              </a:rPr>
              <a:t> </a:t>
            </a:r>
            <a:r>
              <a:rPr lang="en-US" sz="3600" b="1" dirty="0" err="1">
                <a:solidFill>
                  <a:srgbClr val="C00000"/>
                </a:solidFill>
              </a:rPr>
              <a:t>thích</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chuyện</a:t>
            </a:r>
            <a:r>
              <a:rPr lang="en-US" sz="3600" b="1" dirty="0">
                <a:solidFill>
                  <a:srgbClr val="C00000"/>
                </a:solidFill>
              </a:rPr>
              <a:t> </a:t>
            </a:r>
            <a:r>
              <a:rPr lang="en-US" sz="3600" b="1" dirty="0" err="1">
                <a:solidFill>
                  <a:srgbClr val="C00000"/>
                </a:solidFill>
              </a:rPr>
              <a:t>đó</a:t>
            </a:r>
            <a:r>
              <a:rPr lang="en-US" sz="3600" b="1" dirty="0">
                <a:solidFill>
                  <a:srgbClr val="C00000"/>
                </a:solidFill>
              </a:rPr>
              <a:t> ở </a:t>
            </a:r>
            <a:r>
              <a:rPr lang="en-US" sz="3600" b="1" dirty="0" err="1">
                <a:solidFill>
                  <a:srgbClr val="C00000"/>
                </a:solidFill>
              </a:rPr>
              <a:t>điểm</a:t>
            </a:r>
            <a:r>
              <a:rPr lang="en-US" sz="3600" b="1" dirty="0">
                <a:solidFill>
                  <a:srgbClr val="C00000"/>
                </a:solidFill>
              </a:rPr>
              <a:t> </a:t>
            </a:r>
            <a:r>
              <a:rPr lang="en-US" sz="3600" b="1" dirty="0" err="1">
                <a:solidFill>
                  <a:srgbClr val="C00000"/>
                </a:solidFill>
              </a:rPr>
              <a:t>nào</a:t>
            </a:r>
            <a:r>
              <a:rPr lang="en-US" sz="3600" b="1" dirty="0">
                <a:solidFill>
                  <a:srgbClr val="C00000"/>
                </a:solidFill>
              </a:rPr>
              <a:t>.</a:t>
            </a:r>
          </a:p>
        </p:txBody>
      </p:sp>
    </p:spTree>
    <p:extLst>
      <p:ext uri="{BB962C8B-B14F-4D97-AF65-F5344CB8AC3E}">
        <p14:creationId xmlns:p14="http://schemas.microsoft.com/office/powerpoint/2010/main" val="3158283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A1DE-6503-A30E-D915-C75AB070B5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F411CA-4C02-221B-FA35-A4D912B29D33}"/>
              </a:ext>
            </a:extLst>
          </p:cNvPr>
          <p:cNvSpPr>
            <a:spLocks noGrp="1"/>
          </p:cNvSpPr>
          <p:nvPr>
            <p:ph type="subTitle" idx="1"/>
          </p:nvPr>
        </p:nvSpPr>
        <p:spPr/>
        <p:txBody>
          <a:bodyPr/>
          <a:lstStyle/>
          <a:p>
            <a:endParaRPr lang="en-US"/>
          </a:p>
        </p:txBody>
      </p:sp>
      <p:pic>
        <p:nvPicPr>
          <p:cNvPr id="5" name="Picture 4" descr="A cartoon of a child with her arms out&#10;&#10;Description automatically generated">
            <a:extLst>
              <a:ext uri="{FF2B5EF4-FFF2-40B4-BE49-F238E27FC236}">
                <a16:creationId xmlns:a16="http://schemas.microsoft.com/office/drawing/2014/main" id="{8408A25E-CABC-0516-2C13-ACCF602B3942}"/>
              </a:ext>
            </a:extLst>
          </p:cNvPr>
          <p:cNvPicPr>
            <a:picLocks noChangeAspect="1"/>
          </p:cNvPicPr>
          <p:nvPr/>
        </p:nvPicPr>
        <p:blipFill rotWithShape="1">
          <a:blip r:embed="rId2">
            <a:extLst>
              <a:ext uri="{28A0092B-C50C-407E-A947-70E740481C1C}">
                <a14:useLocalDpi xmlns:a14="http://schemas.microsoft.com/office/drawing/2010/main" val="0"/>
              </a:ext>
            </a:extLst>
          </a:blip>
          <a:srcRect t="7924"/>
          <a:stretch/>
        </p:blipFill>
        <p:spPr>
          <a:xfrm>
            <a:off x="0" y="0"/>
            <a:ext cx="12192000" cy="6858000"/>
          </a:xfrm>
          <a:prstGeom prst="rect">
            <a:avLst/>
          </a:prstGeom>
        </p:spPr>
      </p:pic>
      <p:sp>
        <p:nvSpPr>
          <p:cNvPr id="6" name="Freeform 11">
            <a:extLst>
              <a:ext uri="{FF2B5EF4-FFF2-40B4-BE49-F238E27FC236}">
                <a16:creationId xmlns:a16="http://schemas.microsoft.com/office/drawing/2014/main" id="{23092F89-EAA8-EE92-A0A3-30E999F4F24B}"/>
              </a:ext>
            </a:extLst>
          </p:cNvPr>
          <p:cNvSpPr/>
          <p:nvPr/>
        </p:nvSpPr>
        <p:spPr>
          <a:xfrm>
            <a:off x="81191" y="-103517"/>
            <a:ext cx="6742303" cy="5613237"/>
          </a:xfrm>
          <a:custGeom>
            <a:avLst/>
            <a:gdLst/>
            <a:ahLst/>
            <a:cxnLst/>
            <a:rect l="l" t="t" r="r" b="b"/>
            <a:pathLst>
              <a:path w="2951629" h="2527332">
                <a:moveTo>
                  <a:pt x="0" y="0"/>
                </a:moveTo>
                <a:lnTo>
                  <a:pt x="2951629" y="0"/>
                </a:lnTo>
                <a:lnTo>
                  <a:pt x="2951629" y="2527332"/>
                </a:lnTo>
                <a:lnTo>
                  <a:pt x="0" y="2527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857D3E5-0E5D-4A24-BC53-1029D94E965B}"/>
              </a:ext>
            </a:extLst>
          </p:cNvPr>
          <p:cNvSpPr txBox="1"/>
          <p:nvPr/>
        </p:nvSpPr>
        <p:spPr>
          <a:xfrm>
            <a:off x="796506" y="1122363"/>
            <a:ext cx="5299494"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1" i="0" u="none" strike="noStrike" kern="1200" cap="none" spc="0" normalizeH="0" baseline="0" noProof="0" dirty="0">
                <a:ln>
                  <a:noFill/>
                </a:ln>
                <a:solidFill>
                  <a:srgbClr val="FFC000"/>
                </a:solidFill>
                <a:effectLst/>
                <a:uLnTx/>
                <a:uFillTx/>
                <a:latin typeface="#9Slide03 Yanone Kaffeesatz Bol" panose="00000800000000000000" pitchFamily="2" charset="0"/>
                <a:ea typeface="Times New Roman" panose="02020603050405020304" pitchFamily="18" charset="0"/>
                <a:cs typeface="+mn-cs"/>
              </a:rPr>
              <a:t>TẠM BIỆT!</a:t>
            </a:r>
            <a:endParaRPr kumimoji="0" lang="en-US" sz="213200" b="0" i="0" u="none" strike="noStrike" kern="1200" cap="none" spc="0" normalizeH="0" baseline="0" noProof="0" dirty="0">
              <a:ln>
                <a:noFill/>
              </a:ln>
              <a:solidFill>
                <a:srgbClr val="FFC000"/>
              </a:solidFill>
              <a:effectLst/>
              <a:uLnTx/>
              <a:uFillTx/>
              <a:latin typeface="#9Slide03 Yanone Kaffeesatz Bol" panose="00000800000000000000" pitchFamily="2" charset="0"/>
              <a:ea typeface="+mn-ea"/>
              <a:cs typeface="+mn-cs"/>
            </a:endParaRPr>
          </a:p>
        </p:txBody>
      </p:sp>
    </p:spTree>
    <p:extLst>
      <p:ext uri="{BB962C8B-B14F-4D97-AF65-F5344CB8AC3E}">
        <p14:creationId xmlns:p14="http://schemas.microsoft.com/office/powerpoint/2010/main" val="87987783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A1DE-6503-A30E-D915-C75AB070B5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F411CA-4C02-221B-FA35-A4D912B29D33}"/>
              </a:ext>
            </a:extLst>
          </p:cNvPr>
          <p:cNvSpPr>
            <a:spLocks noGrp="1"/>
          </p:cNvSpPr>
          <p:nvPr>
            <p:ph type="subTitle" idx="1"/>
          </p:nvPr>
        </p:nvSpPr>
        <p:spPr/>
        <p:txBody>
          <a:bodyPr/>
          <a:lstStyle/>
          <a:p>
            <a:endParaRPr lang="en-US"/>
          </a:p>
        </p:txBody>
      </p:sp>
      <p:pic>
        <p:nvPicPr>
          <p:cNvPr id="5" name="Picture 4" descr="A cartoon of a child with her arms out&#10;&#10;Description automatically generated">
            <a:extLst>
              <a:ext uri="{FF2B5EF4-FFF2-40B4-BE49-F238E27FC236}">
                <a16:creationId xmlns:a16="http://schemas.microsoft.com/office/drawing/2014/main" id="{8408A25E-CABC-0516-2C13-ACCF602B3942}"/>
              </a:ext>
            </a:extLst>
          </p:cNvPr>
          <p:cNvPicPr>
            <a:picLocks noChangeAspect="1"/>
          </p:cNvPicPr>
          <p:nvPr/>
        </p:nvPicPr>
        <p:blipFill rotWithShape="1">
          <a:blip r:embed="rId2">
            <a:extLst>
              <a:ext uri="{28A0092B-C50C-407E-A947-70E740481C1C}">
                <a14:useLocalDpi xmlns:a14="http://schemas.microsoft.com/office/drawing/2010/main" val="0"/>
              </a:ext>
            </a:extLst>
          </a:blip>
          <a:srcRect t="7924"/>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FF80252-3558-A48B-51E9-B7A4042C82C2}"/>
              </a:ext>
            </a:extLst>
          </p:cNvPr>
          <p:cNvPicPr>
            <a:picLocks noChangeAspect="1"/>
          </p:cNvPicPr>
          <p:nvPr/>
        </p:nvPicPr>
        <p:blipFill>
          <a:blip r:embed="rId3"/>
          <a:stretch>
            <a:fillRect/>
          </a:stretch>
        </p:blipFill>
        <p:spPr>
          <a:xfrm>
            <a:off x="-2550178" y="495003"/>
            <a:ext cx="11903013" cy="2471983"/>
          </a:xfrm>
          <a:prstGeom prst="rect">
            <a:avLst/>
          </a:prstGeom>
        </p:spPr>
      </p:pic>
    </p:spTree>
    <p:extLst>
      <p:ext uri="{BB962C8B-B14F-4D97-AF65-F5344CB8AC3E}">
        <p14:creationId xmlns:p14="http://schemas.microsoft.com/office/powerpoint/2010/main" val="914581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grpSp>
        <p:nvGrpSpPr>
          <p:cNvPr id="9" name="Group 8">
            <a:extLst>
              <a:ext uri="{FF2B5EF4-FFF2-40B4-BE49-F238E27FC236}">
                <a16:creationId xmlns:a16="http://schemas.microsoft.com/office/drawing/2014/main" id="{78CA557A-6F80-9196-5C23-73D6F1C0B3E8}"/>
              </a:ext>
            </a:extLst>
          </p:cNvPr>
          <p:cNvGrpSpPr/>
          <p:nvPr/>
        </p:nvGrpSpPr>
        <p:grpSpPr>
          <a:xfrm>
            <a:off x="973697" y="519761"/>
            <a:ext cx="7816620" cy="4939429"/>
            <a:chOff x="973697" y="519761"/>
            <a:chExt cx="7816620" cy="4939429"/>
          </a:xfrm>
        </p:grpSpPr>
        <p:sp>
          <p:nvSpPr>
            <p:cNvPr id="6" name="Freeform 12">
              <a:extLst>
                <a:ext uri="{FF2B5EF4-FFF2-40B4-BE49-F238E27FC236}">
                  <a16:creationId xmlns:a16="http://schemas.microsoft.com/office/drawing/2014/main" id="{C98ED12B-E43B-01CE-739E-6BE06974D48D}"/>
                </a:ext>
              </a:extLst>
            </p:cNvPr>
            <p:cNvSpPr/>
            <p:nvPr/>
          </p:nvSpPr>
          <p:spPr>
            <a:xfrm>
              <a:off x="973697" y="519761"/>
              <a:ext cx="7816620" cy="3974601"/>
            </a:xfrm>
            <a:custGeom>
              <a:avLst/>
              <a:gdLst/>
              <a:ahLst/>
              <a:cxnLst/>
              <a:rect l="l" t="t" r="r" b="b"/>
              <a:pathLst>
                <a:path w="2772590" h="1467040">
                  <a:moveTo>
                    <a:pt x="0" y="0"/>
                  </a:moveTo>
                  <a:lnTo>
                    <a:pt x="2772590" y="0"/>
                  </a:lnTo>
                  <a:lnTo>
                    <a:pt x="2772590" y="1467040"/>
                  </a:lnTo>
                  <a:lnTo>
                    <a:pt x="0" y="14670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a:ea typeface="+mn-ea"/>
                <a:cs typeface="+mn-cs"/>
              </a:endParaRPr>
            </a:p>
          </p:txBody>
        </p:sp>
        <p:sp>
          <p:nvSpPr>
            <p:cNvPr id="8" name="TextBox 7">
              <a:extLst>
                <a:ext uri="{FF2B5EF4-FFF2-40B4-BE49-F238E27FC236}">
                  <a16:creationId xmlns:a16="http://schemas.microsoft.com/office/drawing/2014/main" id="{9F85EE7A-53AA-5FBB-4324-06A0E1E856E3}"/>
                </a:ext>
              </a:extLst>
            </p:cNvPr>
            <p:cNvSpPr txBox="1"/>
            <p:nvPr/>
          </p:nvSpPr>
          <p:spPr>
            <a:xfrm>
              <a:off x="1208232" y="519761"/>
              <a:ext cx="7347549" cy="4939429"/>
            </a:xfrm>
            <a:prstGeom prst="rect">
              <a:avLst/>
            </a:prstGeom>
            <a:noFill/>
          </p:spPr>
          <p:txBody>
            <a:bodyPr wrap="square">
              <a:spAutoFit/>
            </a:bodyPr>
            <a:lstStyle/>
            <a:p>
              <a:pPr indent="90170" algn="ctr">
                <a:lnSpc>
                  <a:spcPct val="150000"/>
                </a:lnSpc>
              </a:pPr>
              <a:r>
                <a:rPr lang="en-US" sz="5400" dirty="0" err="1">
                  <a:solidFill>
                    <a:srgbClr val="0070C0"/>
                  </a:solidFill>
                  <a:effectLst/>
                  <a:latin typeface="#9Slide03 Yanone Kaffeesatz Bol" panose="00000800000000000000" pitchFamily="2" charset="0"/>
                  <a:ea typeface="Times New Roman" panose="02020603050405020304" pitchFamily="18" charset="0"/>
                </a:rPr>
                <a:t>Hãy</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nêu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nhiệm</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vụ</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của</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câu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mở</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đoạn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trong</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đoạn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văn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kể</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một</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câu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chuyện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em</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yêu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thích</a:t>
              </a:r>
              <a:endParaRPr lang="en-US" sz="4800" dirty="0">
                <a:solidFill>
                  <a:srgbClr val="0070C0"/>
                </a:solidFill>
                <a:effectLst/>
                <a:latin typeface="#9Slide03 Yanone Kaffeesatz Bol" panose="00000800000000000000" pitchFamily="2" charset="0"/>
                <a:ea typeface="Times New Roman" panose="02020603050405020304" pitchFamily="18" charset="0"/>
              </a:endParaRPr>
            </a:p>
            <a:p>
              <a:pPr indent="90170" algn="ctr">
                <a:lnSpc>
                  <a:spcPct val="150000"/>
                </a:lnSpc>
              </a:pPr>
              <a:r>
                <a:rPr lang="en-US" sz="5400" dirty="0">
                  <a:solidFill>
                    <a:srgbClr val="0070C0"/>
                  </a:solidFill>
                  <a:effectLst/>
                  <a:latin typeface="#9Slide03 Yanone Kaffeesatz Bol" panose="00000800000000000000" pitchFamily="2" charset="0"/>
                  <a:ea typeface="Times New Roman" panose="02020603050405020304" pitchFamily="18" charset="0"/>
                </a:rPr>
                <a:t> </a:t>
              </a:r>
              <a:endParaRPr lang="en-US" sz="4800" dirty="0">
                <a:solidFill>
                  <a:srgbClr val="0070C0"/>
                </a:solidFill>
                <a:effectLst/>
                <a:latin typeface="#9Slide03 Yanone Kaffeesatz Bol" panose="00000800000000000000" pitchFamily="2" charset="0"/>
                <a:ea typeface="Times New Roman" panose="02020603050405020304" pitchFamily="18" charset="0"/>
              </a:endParaRPr>
            </a:p>
          </p:txBody>
        </p:sp>
      </p:grpSp>
    </p:spTree>
    <p:extLst>
      <p:ext uri="{BB962C8B-B14F-4D97-AF65-F5344CB8AC3E}">
        <p14:creationId xmlns:p14="http://schemas.microsoft.com/office/powerpoint/2010/main" val="1375585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grpSp>
        <p:nvGrpSpPr>
          <p:cNvPr id="9" name="Group 8">
            <a:extLst>
              <a:ext uri="{FF2B5EF4-FFF2-40B4-BE49-F238E27FC236}">
                <a16:creationId xmlns:a16="http://schemas.microsoft.com/office/drawing/2014/main" id="{78CA557A-6F80-9196-5C23-73D6F1C0B3E8}"/>
              </a:ext>
            </a:extLst>
          </p:cNvPr>
          <p:cNvGrpSpPr/>
          <p:nvPr/>
        </p:nvGrpSpPr>
        <p:grpSpPr>
          <a:xfrm>
            <a:off x="973697" y="519761"/>
            <a:ext cx="7816620" cy="3974601"/>
            <a:chOff x="973697" y="519761"/>
            <a:chExt cx="7816620" cy="3974601"/>
          </a:xfrm>
        </p:grpSpPr>
        <p:sp>
          <p:nvSpPr>
            <p:cNvPr id="6" name="Freeform 12">
              <a:extLst>
                <a:ext uri="{FF2B5EF4-FFF2-40B4-BE49-F238E27FC236}">
                  <a16:creationId xmlns:a16="http://schemas.microsoft.com/office/drawing/2014/main" id="{C98ED12B-E43B-01CE-739E-6BE06974D48D}"/>
                </a:ext>
              </a:extLst>
            </p:cNvPr>
            <p:cNvSpPr/>
            <p:nvPr/>
          </p:nvSpPr>
          <p:spPr>
            <a:xfrm>
              <a:off x="973697" y="519761"/>
              <a:ext cx="7816620" cy="3974601"/>
            </a:xfrm>
            <a:custGeom>
              <a:avLst/>
              <a:gdLst/>
              <a:ahLst/>
              <a:cxnLst/>
              <a:rect l="l" t="t" r="r" b="b"/>
              <a:pathLst>
                <a:path w="2772590" h="1467040">
                  <a:moveTo>
                    <a:pt x="0" y="0"/>
                  </a:moveTo>
                  <a:lnTo>
                    <a:pt x="2772590" y="0"/>
                  </a:lnTo>
                  <a:lnTo>
                    <a:pt x="2772590" y="1467040"/>
                  </a:lnTo>
                  <a:lnTo>
                    <a:pt x="0" y="14670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a:ea typeface="+mn-ea"/>
                <a:cs typeface="+mn-cs"/>
              </a:endParaRPr>
            </a:p>
          </p:txBody>
        </p:sp>
        <p:sp>
          <p:nvSpPr>
            <p:cNvPr id="8" name="TextBox 7">
              <a:extLst>
                <a:ext uri="{FF2B5EF4-FFF2-40B4-BE49-F238E27FC236}">
                  <a16:creationId xmlns:a16="http://schemas.microsoft.com/office/drawing/2014/main" id="{9F85EE7A-53AA-5FBB-4324-06A0E1E856E3}"/>
                </a:ext>
              </a:extLst>
            </p:cNvPr>
            <p:cNvSpPr txBox="1"/>
            <p:nvPr/>
          </p:nvSpPr>
          <p:spPr>
            <a:xfrm>
              <a:off x="1113341" y="1414454"/>
              <a:ext cx="7347549" cy="2185214"/>
            </a:xfrm>
            <a:prstGeom prst="rect">
              <a:avLst/>
            </a:prstGeom>
            <a:noFill/>
          </p:spPr>
          <p:txBody>
            <a:bodyPr wrap="square">
              <a:spAutoFit/>
            </a:bodyPr>
            <a:lstStyle/>
            <a:p>
              <a:pPr algn="ctr"/>
              <a:r>
                <a:rPr lang="en-US" sz="4000" dirty="0" err="1">
                  <a:solidFill>
                    <a:srgbClr val="0070C0"/>
                  </a:solidFill>
                  <a:effectLst/>
                  <a:latin typeface="#9Slide03 Yanone Kaffeesatz Bol" panose="00000800000000000000" pitchFamily="2" charset="0"/>
                  <a:ea typeface="Times New Roman" panose="02020603050405020304" pitchFamily="18" charset="0"/>
                </a:rPr>
                <a:t>Hãy</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nêu</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nhiệm</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vụ</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của</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các</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câu</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thân</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đoạn</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trong</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đoạn</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văn</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kể</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một</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câu</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chuyện</a:t>
              </a:r>
              <a:r>
                <a:rPr lang="vi-VN" sz="4000" dirty="0">
                  <a:solidFill>
                    <a:srgbClr val="0070C0"/>
                  </a:solidFill>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em</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yêu</a:t>
              </a:r>
              <a:r>
                <a:rPr lang="en-US" sz="4000" dirty="0">
                  <a:solidFill>
                    <a:srgbClr val="0070C0"/>
                  </a:solidFill>
                  <a:effectLst/>
                  <a:latin typeface="#9Slide03 Yanone Kaffeesatz Bol" panose="00000800000000000000" pitchFamily="2" charset="0"/>
                  <a:ea typeface="Times New Roman" panose="02020603050405020304" pitchFamily="18" charset="0"/>
                </a:rPr>
                <a:t> </a:t>
              </a:r>
              <a:r>
                <a:rPr lang="en-US" sz="4000" dirty="0" err="1">
                  <a:solidFill>
                    <a:srgbClr val="0070C0"/>
                  </a:solidFill>
                  <a:effectLst/>
                  <a:latin typeface="#9Slide03 Yanone Kaffeesatz Bol" panose="00000800000000000000" pitchFamily="2" charset="0"/>
                  <a:ea typeface="Times New Roman" panose="02020603050405020304" pitchFamily="18" charset="0"/>
                </a:rPr>
                <a:t>thích</a:t>
              </a:r>
              <a:r>
                <a:rPr lang="en-US" sz="4000" dirty="0">
                  <a:solidFill>
                    <a:srgbClr val="0070C0"/>
                  </a:solidFill>
                  <a:effectLst/>
                  <a:latin typeface="#9Slide03 Yanone Kaffeesatz Bol" panose="00000800000000000000" pitchFamily="2" charset="0"/>
                  <a:ea typeface="Times New Roman" panose="02020603050405020304" pitchFamily="18" charset="0"/>
                </a:rPr>
                <a:t>.</a:t>
              </a:r>
              <a:r>
                <a:rPr lang="en-US" sz="9600" dirty="0">
                  <a:solidFill>
                    <a:srgbClr val="0070C0"/>
                  </a:solidFill>
                  <a:effectLst/>
                  <a:latin typeface="#9Slide03 Yanone Kaffeesatz Bol" panose="00000800000000000000" pitchFamily="2" charset="0"/>
                  <a:ea typeface="Times New Roman" panose="02020603050405020304" pitchFamily="18" charset="0"/>
                </a:rPr>
                <a:t> </a:t>
              </a:r>
              <a:endParaRPr lang="en-US" sz="8800" dirty="0">
                <a:solidFill>
                  <a:srgbClr val="0070C0"/>
                </a:solidFill>
                <a:effectLst/>
                <a:latin typeface="#9Slide03 Yanone Kaffeesatz Bol" panose="00000800000000000000" pitchFamily="2" charset="0"/>
                <a:ea typeface="Times New Roman" panose="02020603050405020304" pitchFamily="18" charset="0"/>
              </a:endParaRPr>
            </a:p>
          </p:txBody>
        </p:sp>
      </p:grpSp>
    </p:spTree>
    <p:extLst>
      <p:ext uri="{BB962C8B-B14F-4D97-AF65-F5344CB8AC3E}">
        <p14:creationId xmlns:p14="http://schemas.microsoft.com/office/powerpoint/2010/main" val="1973412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grpSp>
        <p:nvGrpSpPr>
          <p:cNvPr id="9" name="Group 8">
            <a:extLst>
              <a:ext uri="{FF2B5EF4-FFF2-40B4-BE49-F238E27FC236}">
                <a16:creationId xmlns:a16="http://schemas.microsoft.com/office/drawing/2014/main" id="{78CA557A-6F80-9196-5C23-73D6F1C0B3E8}"/>
              </a:ext>
            </a:extLst>
          </p:cNvPr>
          <p:cNvGrpSpPr/>
          <p:nvPr/>
        </p:nvGrpSpPr>
        <p:grpSpPr>
          <a:xfrm>
            <a:off x="973697" y="519761"/>
            <a:ext cx="7816620" cy="3974601"/>
            <a:chOff x="973697" y="519761"/>
            <a:chExt cx="7816620" cy="3974601"/>
          </a:xfrm>
        </p:grpSpPr>
        <p:sp>
          <p:nvSpPr>
            <p:cNvPr id="6" name="Freeform 12">
              <a:extLst>
                <a:ext uri="{FF2B5EF4-FFF2-40B4-BE49-F238E27FC236}">
                  <a16:creationId xmlns:a16="http://schemas.microsoft.com/office/drawing/2014/main" id="{C98ED12B-E43B-01CE-739E-6BE06974D48D}"/>
                </a:ext>
              </a:extLst>
            </p:cNvPr>
            <p:cNvSpPr/>
            <p:nvPr/>
          </p:nvSpPr>
          <p:spPr>
            <a:xfrm>
              <a:off x="973697" y="519761"/>
              <a:ext cx="7816620" cy="3974601"/>
            </a:xfrm>
            <a:custGeom>
              <a:avLst/>
              <a:gdLst/>
              <a:ahLst/>
              <a:cxnLst/>
              <a:rect l="l" t="t" r="r" b="b"/>
              <a:pathLst>
                <a:path w="2772590" h="1467040">
                  <a:moveTo>
                    <a:pt x="0" y="0"/>
                  </a:moveTo>
                  <a:lnTo>
                    <a:pt x="2772590" y="0"/>
                  </a:lnTo>
                  <a:lnTo>
                    <a:pt x="2772590" y="1467040"/>
                  </a:lnTo>
                  <a:lnTo>
                    <a:pt x="0" y="14670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a:ea typeface="+mn-ea"/>
                <a:cs typeface="+mn-cs"/>
              </a:endParaRPr>
            </a:p>
          </p:txBody>
        </p:sp>
        <p:sp>
          <p:nvSpPr>
            <p:cNvPr id="8" name="TextBox 7">
              <a:extLst>
                <a:ext uri="{FF2B5EF4-FFF2-40B4-BE49-F238E27FC236}">
                  <a16:creationId xmlns:a16="http://schemas.microsoft.com/office/drawing/2014/main" id="{9F85EE7A-53AA-5FBB-4324-06A0E1E856E3}"/>
                </a:ext>
              </a:extLst>
            </p:cNvPr>
            <p:cNvSpPr txBox="1"/>
            <p:nvPr/>
          </p:nvSpPr>
          <p:spPr>
            <a:xfrm>
              <a:off x="1113341" y="1214399"/>
              <a:ext cx="7347549" cy="2585323"/>
            </a:xfrm>
            <a:prstGeom prst="rect">
              <a:avLst/>
            </a:prstGeom>
            <a:noFill/>
          </p:spPr>
          <p:txBody>
            <a:bodyPr wrap="square">
              <a:spAutoFit/>
            </a:bodyPr>
            <a:lstStyle/>
            <a:p>
              <a:pPr algn="ctr"/>
              <a:r>
                <a:rPr lang="en-US" sz="5400" dirty="0" err="1">
                  <a:solidFill>
                    <a:srgbClr val="0070C0"/>
                  </a:solidFill>
                  <a:effectLst/>
                  <a:latin typeface="#9Slide03 Yanone Kaffeesatz Bol" panose="00000800000000000000" pitchFamily="2" charset="0"/>
                  <a:ea typeface="Times New Roman" panose="02020603050405020304" pitchFamily="18" charset="0"/>
                </a:rPr>
                <a:t>Hãy</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nêu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nhiệm</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vụ</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của</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câu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kết</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đoạn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trong</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đoạn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văn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kể</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một</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câu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chuyện</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em</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yêu</a:t>
              </a:r>
              <a:r>
                <a:rPr lang="en-US" sz="5400" dirty="0">
                  <a:solidFill>
                    <a:srgbClr val="0070C0"/>
                  </a:solidFill>
                  <a:effectLst/>
                  <a:latin typeface="#9Slide03 Yanone Kaffeesatz Bol" panose="00000800000000000000" pitchFamily="2" charset="0"/>
                  <a:ea typeface="Times New Roman" panose="02020603050405020304" pitchFamily="18" charset="0"/>
                </a:rPr>
                <a:t> </a:t>
              </a:r>
              <a:r>
                <a:rPr lang="en-US" sz="5400" dirty="0" err="1">
                  <a:solidFill>
                    <a:srgbClr val="0070C0"/>
                  </a:solidFill>
                  <a:effectLst/>
                  <a:latin typeface="#9Slide03 Yanone Kaffeesatz Bol" panose="00000800000000000000" pitchFamily="2" charset="0"/>
                  <a:ea typeface="Times New Roman" panose="02020603050405020304" pitchFamily="18" charset="0"/>
                </a:rPr>
                <a:t>thích</a:t>
              </a:r>
              <a:endParaRPr lang="en-US" sz="41300" dirty="0">
                <a:solidFill>
                  <a:srgbClr val="0070C0"/>
                </a:solidFill>
                <a:effectLst/>
                <a:latin typeface="#9Slide03 Yanone Kaffeesatz Bol" panose="00000800000000000000" pitchFamily="2" charset="0"/>
                <a:ea typeface="Times New Roman" panose="02020603050405020304" pitchFamily="18" charset="0"/>
              </a:endParaRPr>
            </a:p>
          </p:txBody>
        </p:sp>
      </p:grpSp>
    </p:spTree>
    <p:extLst>
      <p:ext uri="{BB962C8B-B14F-4D97-AF65-F5344CB8AC3E}">
        <p14:creationId xmlns:p14="http://schemas.microsoft.com/office/powerpoint/2010/main" val="1783804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A1DE-6503-A30E-D915-C75AB070B5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F411CA-4C02-221B-FA35-A4D912B29D33}"/>
              </a:ext>
            </a:extLst>
          </p:cNvPr>
          <p:cNvSpPr>
            <a:spLocks noGrp="1"/>
          </p:cNvSpPr>
          <p:nvPr>
            <p:ph type="subTitle" idx="1"/>
          </p:nvPr>
        </p:nvSpPr>
        <p:spPr/>
        <p:txBody>
          <a:bodyPr/>
          <a:lstStyle/>
          <a:p>
            <a:endParaRPr lang="en-US"/>
          </a:p>
        </p:txBody>
      </p:sp>
      <p:pic>
        <p:nvPicPr>
          <p:cNvPr id="5" name="Picture 4" descr="A cartoon of a child with her arms out&#10;&#10;Description automatically generated">
            <a:extLst>
              <a:ext uri="{FF2B5EF4-FFF2-40B4-BE49-F238E27FC236}">
                <a16:creationId xmlns:a16="http://schemas.microsoft.com/office/drawing/2014/main" id="{8408A25E-CABC-0516-2C13-ACCF602B3942}"/>
              </a:ext>
            </a:extLst>
          </p:cNvPr>
          <p:cNvPicPr>
            <a:picLocks noChangeAspect="1"/>
          </p:cNvPicPr>
          <p:nvPr/>
        </p:nvPicPr>
        <p:blipFill rotWithShape="1">
          <a:blip r:embed="rId2">
            <a:extLst>
              <a:ext uri="{28A0092B-C50C-407E-A947-70E740481C1C}">
                <a14:useLocalDpi xmlns:a14="http://schemas.microsoft.com/office/drawing/2010/main" val="0"/>
              </a:ext>
            </a:extLst>
          </a:blip>
          <a:srcRect t="7924"/>
          <a:stretch/>
        </p:blipFill>
        <p:spPr>
          <a:xfrm>
            <a:off x="0" y="0"/>
            <a:ext cx="12192000" cy="6858000"/>
          </a:xfrm>
          <a:prstGeom prst="rect">
            <a:avLst/>
          </a:prstGeom>
        </p:spPr>
      </p:pic>
      <p:sp>
        <p:nvSpPr>
          <p:cNvPr id="6" name="Freeform 11">
            <a:extLst>
              <a:ext uri="{FF2B5EF4-FFF2-40B4-BE49-F238E27FC236}">
                <a16:creationId xmlns:a16="http://schemas.microsoft.com/office/drawing/2014/main" id="{23092F89-EAA8-EE92-A0A3-30E999F4F24B}"/>
              </a:ext>
            </a:extLst>
          </p:cNvPr>
          <p:cNvSpPr/>
          <p:nvPr/>
        </p:nvSpPr>
        <p:spPr>
          <a:xfrm>
            <a:off x="81191" y="-103517"/>
            <a:ext cx="6742303" cy="5613237"/>
          </a:xfrm>
          <a:custGeom>
            <a:avLst/>
            <a:gdLst/>
            <a:ahLst/>
            <a:cxnLst/>
            <a:rect l="l" t="t" r="r" b="b"/>
            <a:pathLst>
              <a:path w="2951629" h="2527332">
                <a:moveTo>
                  <a:pt x="0" y="0"/>
                </a:moveTo>
                <a:lnTo>
                  <a:pt x="2951629" y="0"/>
                </a:lnTo>
                <a:lnTo>
                  <a:pt x="2951629" y="2527332"/>
                </a:lnTo>
                <a:lnTo>
                  <a:pt x="0" y="2527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TextBox 7">
            <a:extLst>
              <a:ext uri="{FF2B5EF4-FFF2-40B4-BE49-F238E27FC236}">
                <a16:creationId xmlns:a16="http://schemas.microsoft.com/office/drawing/2014/main" id="{D857D3E5-0E5D-4A24-BC53-1029D94E965B}"/>
              </a:ext>
            </a:extLst>
          </p:cNvPr>
          <p:cNvSpPr txBox="1"/>
          <p:nvPr/>
        </p:nvSpPr>
        <p:spPr>
          <a:xfrm>
            <a:off x="730370" y="870443"/>
            <a:ext cx="5299494" cy="2554545"/>
          </a:xfrm>
          <a:prstGeom prst="rect">
            <a:avLst/>
          </a:prstGeom>
          <a:noFill/>
        </p:spPr>
        <p:txBody>
          <a:bodyPr wrap="square">
            <a:spAutoFit/>
          </a:bodyPr>
          <a:lstStyle/>
          <a:p>
            <a:pPr algn="ctr"/>
            <a:r>
              <a:rPr lang="nl-NL" sz="8000" b="1" dirty="0">
                <a:solidFill>
                  <a:srgbClr val="FFC000"/>
                </a:solidFill>
                <a:effectLst/>
                <a:latin typeface="#9Slide03 Yanone Kaffeesatz Bol" panose="00000800000000000000" pitchFamily="2" charset="0"/>
                <a:ea typeface="Times New Roman" panose="02020603050405020304" pitchFamily="18" charset="0"/>
              </a:rPr>
              <a:t>Hoạt động 1: Viết đoạn văn</a:t>
            </a:r>
            <a:endParaRPr lang="en-US" sz="11500" dirty="0">
              <a:solidFill>
                <a:srgbClr val="FFC000"/>
              </a:solidFill>
              <a:latin typeface="#9Slide03 Yanone Kaffeesatz Bol" panose="00000800000000000000" pitchFamily="2" charset="0"/>
            </a:endParaRPr>
          </a:p>
        </p:txBody>
      </p:sp>
    </p:spTree>
    <p:extLst>
      <p:ext uri="{BB962C8B-B14F-4D97-AF65-F5344CB8AC3E}">
        <p14:creationId xmlns:p14="http://schemas.microsoft.com/office/powerpoint/2010/main" val="798746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sp>
        <p:nvSpPr>
          <p:cNvPr id="3" name="Rectangle: Rounded Corners 2">
            <a:extLst>
              <a:ext uri="{FF2B5EF4-FFF2-40B4-BE49-F238E27FC236}">
                <a16:creationId xmlns:a16="http://schemas.microsoft.com/office/drawing/2014/main" id="{848214CD-C0F2-D565-08CC-06406192FE62}"/>
              </a:ext>
            </a:extLst>
          </p:cNvPr>
          <p:cNvSpPr/>
          <p:nvPr/>
        </p:nvSpPr>
        <p:spPr>
          <a:xfrm>
            <a:off x="457200" y="365125"/>
            <a:ext cx="11145328" cy="6127750"/>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C1DFDB-1E0C-543A-7440-F264CAB48B75}"/>
              </a:ext>
            </a:extLst>
          </p:cNvPr>
          <p:cNvSpPr txBox="1"/>
          <p:nvPr/>
        </p:nvSpPr>
        <p:spPr>
          <a:xfrm>
            <a:off x="838200" y="565051"/>
            <a:ext cx="10307128" cy="707886"/>
          </a:xfrm>
          <a:prstGeom prst="rect">
            <a:avLst/>
          </a:prstGeom>
          <a:noFill/>
        </p:spPr>
        <p:txBody>
          <a:bodyPr wrap="square">
            <a:spAutoFit/>
          </a:bodyPr>
          <a:lstStyle/>
          <a:p>
            <a:r>
              <a:rPr lang="vi-VN" sz="4000" b="1" dirty="0">
                <a:solidFill>
                  <a:srgbClr val="FF0000"/>
                </a:solidFill>
              </a:rPr>
              <a:t>Chọn 1 trong 3 đề sau</a:t>
            </a:r>
            <a:endParaRPr lang="en-US" sz="4000" b="1" dirty="0">
              <a:solidFill>
                <a:srgbClr val="FF0000"/>
              </a:solidFill>
            </a:endParaRPr>
          </a:p>
        </p:txBody>
      </p:sp>
      <p:sp>
        <p:nvSpPr>
          <p:cNvPr id="6" name="TextBox 5">
            <a:extLst>
              <a:ext uri="{FF2B5EF4-FFF2-40B4-BE49-F238E27FC236}">
                <a16:creationId xmlns:a16="http://schemas.microsoft.com/office/drawing/2014/main" id="{4D1EB302-AB26-4B3C-6EBA-533FCBE14CA4}"/>
              </a:ext>
            </a:extLst>
          </p:cNvPr>
          <p:cNvSpPr txBox="1"/>
          <p:nvPr/>
        </p:nvSpPr>
        <p:spPr>
          <a:xfrm>
            <a:off x="744028" y="1272937"/>
            <a:ext cx="10401300" cy="4992457"/>
          </a:xfrm>
          <a:prstGeom prst="rect">
            <a:avLst/>
          </a:prstGeom>
          <a:noFill/>
        </p:spPr>
        <p:txBody>
          <a:bodyPr wrap="square">
            <a:spAutoFit/>
          </a:bodyPr>
          <a:lstStyle/>
          <a:p>
            <a:pPr>
              <a:lnSpc>
                <a:spcPct val="150000"/>
              </a:lnSpc>
            </a:pPr>
            <a:r>
              <a:rPr lang="vi-VN" sz="3600" dirty="0"/>
              <a:t>1</a:t>
            </a:r>
            <a:r>
              <a:rPr lang="en-US" sz="3600" dirty="0"/>
              <a:t>. </a:t>
            </a:r>
            <a:r>
              <a:rPr lang="en-US" sz="3600" dirty="0" err="1"/>
              <a:t>Hãy</a:t>
            </a:r>
            <a:r>
              <a:rPr lang="en-US" sz="3600" dirty="0"/>
              <a:t> </a:t>
            </a:r>
            <a:r>
              <a:rPr lang="en-US" sz="3600" dirty="0" err="1"/>
              <a:t>viết</a:t>
            </a:r>
            <a:r>
              <a:rPr lang="en-US" sz="3600" dirty="0"/>
              <a:t> </a:t>
            </a:r>
            <a:r>
              <a:rPr lang="en-US" sz="3600" dirty="0" err="1"/>
              <a:t>đoạn</a:t>
            </a:r>
            <a:r>
              <a:rPr lang="en-US" sz="3600" dirty="0"/>
              <a:t> </a:t>
            </a:r>
            <a:r>
              <a:rPr lang="en-US" sz="3600" dirty="0" err="1"/>
              <a:t>văn</a:t>
            </a:r>
            <a:r>
              <a:rPr lang="en-US" sz="3600" dirty="0"/>
              <a:t> </a:t>
            </a:r>
            <a:r>
              <a:rPr lang="en-US" sz="3600" dirty="0" err="1"/>
              <a:t>về</a:t>
            </a:r>
            <a:r>
              <a:rPr lang="en-US" sz="3600" dirty="0"/>
              <a:t> </a:t>
            </a:r>
            <a:r>
              <a:rPr lang="en-US" sz="3600" dirty="0" err="1"/>
              <a:t>một</a:t>
            </a:r>
            <a:r>
              <a:rPr lang="en-US" sz="3600" dirty="0"/>
              <a:t> </a:t>
            </a:r>
            <a:r>
              <a:rPr lang="en-US" sz="3600" dirty="0" err="1"/>
              <a:t>câu</a:t>
            </a:r>
            <a:r>
              <a:rPr lang="en-US" sz="3600" dirty="0"/>
              <a:t> </a:t>
            </a:r>
            <a:r>
              <a:rPr lang="en-US" sz="3600" dirty="0" err="1"/>
              <a:t>chuyện</a:t>
            </a:r>
            <a:r>
              <a:rPr lang="en-US" sz="3600" dirty="0"/>
              <a:t> </a:t>
            </a:r>
            <a:r>
              <a:rPr lang="en-US" sz="3600" dirty="0" err="1"/>
              <a:t>mà</a:t>
            </a:r>
            <a:r>
              <a:rPr lang="en-US" sz="3600" dirty="0"/>
              <a:t> </a:t>
            </a:r>
            <a:r>
              <a:rPr lang="en-US" sz="3600" dirty="0" err="1"/>
              <a:t>em</a:t>
            </a:r>
            <a:r>
              <a:rPr lang="en-US" sz="3600" dirty="0"/>
              <a:t> </a:t>
            </a:r>
            <a:r>
              <a:rPr lang="en-US" sz="3600" dirty="0" err="1"/>
              <a:t>thích</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vì</a:t>
            </a:r>
            <a:r>
              <a:rPr lang="en-US" sz="3600" dirty="0"/>
              <a:t> </a:t>
            </a:r>
            <a:r>
              <a:rPr lang="en-US" sz="3600" dirty="0" err="1"/>
              <a:t>sao</a:t>
            </a:r>
            <a:r>
              <a:rPr lang="en-US" sz="3600" dirty="0"/>
              <a:t> </a:t>
            </a:r>
            <a:r>
              <a:rPr lang="en-US" sz="3600" dirty="0" err="1"/>
              <a:t>em</a:t>
            </a:r>
            <a:r>
              <a:rPr lang="en-US" sz="3600" dirty="0"/>
              <a:t> </a:t>
            </a:r>
            <a:r>
              <a:rPr lang="en-US" sz="3600" dirty="0" err="1"/>
              <a:t>thích</a:t>
            </a:r>
            <a:r>
              <a:rPr lang="en-US" sz="3600" dirty="0"/>
              <a:t> </a:t>
            </a:r>
            <a:r>
              <a:rPr lang="en-US" sz="3600" dirty="0" err="1"/>
              <a:t>câu</a:t>
            </a:r>
            <a:r>
              <a:rPr lang="en-US" sz="3600" dirty="0"/>
              <a:t> </a:t>
            </a:r>
            <a:r>
              <a:rPr lang="en-US" sz="3600" dirty="0" err="1"/>
              <a:t>chuyện</a:t>
            </a:r>
            <a:r>
              <a:rPr lang="en-US" sz="3600" dirty="0"/>
              <a:t> </a:t>
            </a:r>
            <a:r>
              <a:rPr lang="en-US" sz="3600" dirty="0" err="1"/>
              <a:t>đó</a:t>
            </a:r>
            <a:r>
              <a:rPr lang="en-US" sz="3600" dirty="0"/>
              <a:t>.</a:t>
            </a:r>
          </a:p>
          <a:p>
            <a:pPr>
              <a:lnSpc>
                <a:spcPct val="150000"/>
              </a:lnSpc>
            </a:pPr>
            <a:r>
              <a:rPr lang="en-US" sz="3600" dirty="0"/>
              <a:t>2. </a:t>
            </a:r>
            <a:r>
              <a:rPr lang="en-US" sz="3600" dirty="0" err="1"/>
              <a:t>Hãy</a:t>
            </a:r>
            <a:r>
              <a:rPr lang="en-US" sz="3600" dirty="0"/>
              <a:t> </a:t>
            </a:r>
            <a:r>
              <a:rPr lang="en-US" sz="3600" dirty="0" err="1"/>
              <a:t>viết</a:t>
            </a:r>
            <a:r>
              <a:rPr lang="en-US" sz="3600" dirty="0"/>
              <a:t> </a:t>
            </a:r>
            <a:r>
              <a:rPr lang="en-US" sz="3600" dirty="0" err="1"/>
              <a:t>đoạn</a:t>
            </a:r>
            <a:r>
              <a:rPr lang="en-US" sz="3600" dirty="0"/>
              <a:t> </a:t>
            </a:r>
            <a:r>
              <a:rPr lang="en-US" sz="3600" dirty="0" err="1"/>
              <a:t>văn</a:t>
            </a:r>
            <a:r>
              <a:rPr lang="en-US" sz="3600" dirty="0"/>
              <a:t> </a:t>
            </a:r>
            <a:r>
              <a:rPr lang="en-US" sz="3600" dirty="0" err="1"/>
              <a:t>về</a:t>
            </a:r>
            <a:r>
              <a:rPr lang="en-US" sz="3600" dirty="0"/>
              <a:t> </a:t>
            </a:r>
            <a:r>
              <a:rPr lang="en-US" sz="3600" dirty="0" err="1"/>
              <a:t>câu</a:t>
            </a:r>
            <a:r>
              <a:rPr lang="en-US" sz="3600" dirty="0"/>
              <a:t> </a:t>
            </a:r>
            <a:r>
              <a:rPr lang="en-US" sz="3600" dirty="0" err="1"/>
              <a:t>chuyện</a:t>
            </a:r>
            <a:r>
              <a:rPr lang="en-US" sz="3600" dirty="0"/>
              <a:t> “</a:t>
            </a:r>
            <a:r>
              <a:rPr lang="en-US" sz="3600" dirty="0" err="1"/>
              <a:t>Ông</a:t>
            </a:r>
            <a:r>
              <a:rPr lang="en-US" sz="3600" dirty="0"/>
              <a:t> </a:t>
            </a:r>
            <a:r>
              <a:rPr lang="en-US" sz="3600" dirty="0" err="1"/>
              <a:t>Yết</a:t>
            </a:r>
            <a:r>
              <a:rPr lang="en-US" sz="3600" dirty="0"/>
              <a:t> </a:t>
            </a:r>
            <a:r>
              <a:rPr lang="en-US" sz="3600" dirty="0" err="1"/>
              <a:t>Kiêu</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em</a:t>
            </a:r>
            <a:r>
              <a:rPr lang="en-US" sz="3600" dirty="0"/>
              <a:t> </a:t>
            </a:r>
            <a:r>
              <a:rPr lang="en-US" sz="3600" dirty="0" err="1"/>
              <a:t>thích</a:t>
            </a:r>
            <a:r>
              <a:rPr lang="en-US" sz="3600" dirty="0"/>
              <a:t> </a:t>
            </a:r>
            <a:r>
              <a:rPr lang="en-US" sz="3600" dirty="0" err="1"/>
              <a:t>câu</a:t>
            </a:r>
            <a:r>
              <a:rPr lang="en-US" sz="3600" dirty="0"/>
              <a:t> </a:t>
            </a:r>
            <a:r>
              <a:rPr lang="en-US" sz="3600" dirty="0" err="1"/>
              <a:t>chuyện</a:t>
            </a:r>
            <a:r>
              <a:rPr lang="en-US" sz="3600" dirty="0"/>
              <a:t> </a:t>
            </a:r>
            <a:r>
              <a:rPr lang="en-US" sz="3600" dirty="0" err="1"/>
              <a:t>đó</a:t>
            </a:r>
            <a:r>
              <a:rPr lang="en-US" sz="3600" dirty="0"/>
              <a:t> ở </a:t>
            </a:r>
            <a:r>
              <a:rPr lang="en-US" sz="3600" dirty="0" err="1"/>
              <a:t>điểm</a:t>
            </a:r>
            <a:r>
              <a:rPr lang="en-US" sz="3600" dirty="0"/>
              <a:t> </a:t>
            </a:r>
            <a:r>
              <a:rPr lang="en-US" sz="3600" dirty="0" err="1"/>
              <a:t>nào</a:t>
            </a:r>
            <a:r>
              <a:rPr lang="en-US" sz="3600" dirty="0"/>
              <a:t>.</a:t>
            </a:r>
          </a:p>
          <a:p>
            <a:pPr>
              <a:lnSpc>
                <a:spcPct val="150000"/>
              </a:lnSpc>
            </a:pPr>
            <a:r>
              <a:rPr lang="en-US" sz="3600" dirty="0"/>
              <a:t>3. </a:t>
            </a:r>
            <a:r>
              <a:rPr lang="en-US" sz="3600" dirty="0" err="1"/>
              <a:t>Hãy</a:t>
            </a:r>
            <a:r>
              <a:rPr lang="en-US" sz="3600" dirty="0"/>
              <a:t> </a:t>
            </a:r>
            <a:r>
              <a:rPr lang="en-US" sz="3600" dirty="0" err="1"/>
              <a:t>viết</a:t>
            </a:r>
            <a:r>
              <a:rPr lang="en-US" sz="3600" dirty="0"/>
              <a:t> </a:t>
            </a:r>
            <a:r>
              <a:rPr lang="en-US" sz="3600" dirty="0" err="1"/>
              <a:t>đoạn</a:t>
            </a:r>
            <a:r>
              <a:rPr lang="en-US" sz="3600" dirty="0"/>
              <a:t> </a:t>
            </a:r>
            <a:r>
              <a:rPr lang="en-US" sz="3600" dirty="0" err="1"/>
              <a:t>văn</a:t>
            </a:r>
            <a:r>
              <a:rPr lang="en-US" sz="3600" dirty="0"/>
              <a:t> </a:t>
            </a:r>
            <a:r>
              <a:rPr lang="en-US" sz="3600" dirty="0" err="1"/>
              <a:t>về</a:t>
            </a:r>
            <a:r>
              <a:rPr lang="en-US" sz="3600" dirty="0"/>
              <a:t> </a:t>
            </a:r>
            <a:r>
              <a:rPr lang="en-US" sz="3600" dirty="0" err="1"/>
              <a:t>câu</a:t>
            </a:r>
            <a:r>
              <a:rPr lang="en-US" sz="3600" dirty="0"/>
              <a:t> </a:t>
            </a:r>
            <a:r>
              <a:rPr lang="en-US" sz="3600" dirty="0" err="1"/>
              <a:t>chuyện</a:t>
            </a:r>
            <a:r>
              <a:rPr lang="en-US" sz="3600" dirty="0"/>
              <a:t> “Ba </a:t>
            </a:r>
            <a:r>
              <a:rPr lang="en-US" sz="3600" dirty="0" err="1"/>
              <a:t>nàng</a:t>
            </a:r>
            <a:r>
              <a:rPr lang="en-US" sz="3600" dirty="0"/>
              <a:t> </a:t>
            </a:r>
            <a:r>
              <a:rPr lang="en-US" sz="3600" dirty="0" err="1"/>
              <a:t>công</a:t>
            </a:r>
            <a:r>
              <a:rPr lang="en-US" sz="3600" dirty="0"/>
              <a:t> </a:t>
            </a:r>
            <a:r>
              <a:rPr lang="en-US" sz="3600" dirty="0" err="1"/>
              <a:t>chúa</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em</a:t>
            </a:r>
            <a:r>
              <a:rPr lang="en-US" sz="3600" dirty="0"/>
              <a:t> </a:t>
            </a:r>
            <a:r>
              <a:rPr lang="en-US" sz="3600" dirty="0" err="1"/>
              <a:t>thích</a:t>
            </a:r>
            <a:r>
              <a:rPr lang="en-US" sz="3600" dirty="0"/>
              <a:t> </a:t>
            </a:r>
            <a:r>
              <a:rPr lang="en-US" sz="3600" dirty="0" err="1"/>
              <a:t>câu</a:t>
            </a:r>
            <a:r>
              <a:rPr lang="en-US" sz="3600" dirty="0"/>
              <a:t> </a:t>
            </a:r>
            <a:r>
              <a:rPr lang="en-US" sz="3600" dirty="0" err="1"/>
              <a:t>chuyện</a:t>
            </a:r>
            <a:r>
              <a:rPr lang="en-US" sz="3600" dirty="0"/>
              <a:t> </a:t>
            </a:r>
            <a:r>
              <a:rPr lang="en-US" sz="3600" dirty="0" err="1"/>
              <a:t>đó</a:t>
            </a:r>
            <a:r>
              <a:rPr lang="en-US" sz="3600" dirty="0"/>
              <a:t> ở </a:t>
            </a:r>
            <a:r>
              <a:rPr lang="en-US" sz="3600" dirty="0" err="1"/>
              <a:t>điểm</a:t>
            </a:r>
            <a:r>
              <a:rPr lang="en-US" sz="3600" dirty="0"/>
              <a:t> </a:t>
            </a:r>
            <a:r>
              <a:rPr lang="en-US" sz="3600" dirty="0" err="1"/>
              <a:t>nào</a:t>
            </a:r>
            <a:r>
              <a:rPr lang="en-US" sz="3600" dirty="0"/>
              <a:t>.</a:t>
            </a:r>
          </a:p>
        </p:txBody>
      </p:sp>
    </p:spTree>
    <p:extLst>
      <p:ext uri="{BB962C8B-B14F-4D97-AF65-F5344CB8AC3E}">
        <p14:creationId xmlns:p14="http://schemas.microsoft.com/office/powerpoint/2010/main" val="711334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66B-53B1-DC2F-06FD-3ECC77776435}"/>
              </a:ext>
            </a:extLst>
          </p:cNvPr>
          <p:cNvSpPr>
            <a:spLocks noGrp="1"/>
          </p:cNvSpPr>
          <p:nvPr>
            <p:ph type="title"/>
          </p:nvPr>
        </p:nvSpPr>
        <p:spPr/>
        <p:txBody>
          <a:bodyPr/>
          <a:lstStyle/>
          <a:p>
            <a:endParaRPr lang="en-US"/>
          </a:p>
        </p:txBody>
      </p:sp>
      <p:pic>
        <p:nvPicPr>
          <p:cNvPr id="5" name="Content Placeholder 4" descr="Cartoon characters on a parachute&#10;&#10;Description automatically generated">
            <a:extLst>
              <a:ext uri="{FF2B5EF4-FFF2-40B4-BE49-F238E27FC236}">
                <a16:creationId xmlns:a16="http://schemas.microsoft.com/office/drawing/2014/main" id="{045FFBDD-A2D4-9AAC-B0BE-8910E9CF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8480"/>
          </a:xfrm>
        </p:spPr>
      </p:pic>
      <p:sp>
        <p:nvSpPr>
          <p:cNvPr id="3" name="Rectangle: Rounded Corners 2">
            <a:extLst>
              <a:ext uri="{FF2B5EF4-FFF2-40B4-BE49-F238E27FC236}">
                <a16:creationId xmlns:a16="http://schemas.microsoft.com/office/drawing/2014/main" id="{848214CD-C0F2-D565-08CC-06406192FE62}"/>
              </a:ext>
            </a:extLst>
          </p:cNvPr>
          <p:cNvSpPr/>
          <p:nvPr/>
        </p:nvSpPr>
        <p:spPr>
          <a:xfrm>
            <a:off x="457200" y="365125"/>
            <a:ext cx="11145328" cy="6127750"/>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C1DFDB-1E0C-543A-7440-F264CAB48B75}"/>
              </a:ext>
            </a:extLst>
          </p:cNvPr>
          <p:cNvSpPr txBox="1"/>
          <p:nvPr/>
        </p:nvSpPr>
        <p:spPr>
          <a:xfrm>
            <a:off x="838200" y="565051"/>
            <a:ext cx="10307128" cy="707886"/>
          </a:xfrm>
          <a:prstGeom prst="rect">
            <a:avLst/>
          </a:prstGeom>
          <a:noFill/>
        </p:spPr>
        <p:txBody>
          <a:bodyPr wrap="square">
            <a:spAutoFit/>
          </a:bodyPr>
          <a:lstStyle/>
          <a:p>
            <a:r>
              <a:rPr lang="vi-VN" sz="4000" b="1" dirty="0">
                <a:solidFill>
                  <a:srgbClr val="FF0000"/>
                </a:solidFill>
              </a:rPr>
              <a:t>Lưu ý</a:t>
            </a:r>
            <a:endParaRPr lang="en-US" sz="4000" b="1" dirty="0">
              <a:solidFill>
                <a:srgbClr val="FF0000"/>
              </a:solidFill>
            </a:endParaRPr>
          </a:p>
        </p:txBody>
      </p:sp>
      <p:sp>
        <p:nvSpPr>
          <p:cNvPr id="6" name="TextBox 5">
            <a:extLst>
              <a:ext uri="{FF2B5EF4-FFF2-40B4-BE49-F238E27FC236}">
                <a16:creationId xmlns:a16="http://schemas.microsoft.com/office/drawing/2014/main" id="{4D1EB302-AB26-4B3C-6EBA-533FCBE14CA4}"/>
              </a:ext>
            </a:extLst>
          </p:cNvPr>
          <p:cNvSpPr txBox="1"/>
          <p:nvPr/>
        </p:nvSpPr>
        <p:spPr>
          <a:xfrm>
            <a:off x="744028" y="1272937"/>
            <a:ext cx="9780198" cy="4547079"/>
          </a:xfrm>
          <a:prstGeom prst="rect">
            <a:avLst/>
          </a:prstGeom>
          <a:noFill/>
        </p:spPr>
        <p:txBody>
          <a:bodyPr wrap="square">
            <a:spAutoFit/>
          </a:bodyPr>
          <a:lstStyle/>
          <a:p>
            <a:pPr>
              <a:lnSpc>
                <a:spcPct val="150000"/>
              </a:lnSpc>
            </a:pPr>
            <a:r>
              <a:rPr lang="vi-VN" sz="2800" dirty="0"/>
              <a:t>Em viết theo dàn ý đã lập ở tiết học trước nhưng có thể thay đổi, bổ sung một số ý nhỏ hoặc thay đổi cách sắp xếp ý cho phù hợp hơn.</a:t>
            </a:r>
          </a:p>
          <a:p>
            <a:pPr marL="457200" indent="-457200">
              <a:lnSpc>
                <a:spcPct val="150000"/>
              </a:lnSpc>
              <a:buFont typeface="Arial" panose="020B0604020202020204" pitchFamily="34" charset="0"/>
              <a:buChar char="•"/>
            </a:pPr>
            <a:r>
              <a:rPr lang="vi-VN" sz="2800" dirty="0"/>
              <a:t>Cần cho biết vì sao em thích câu chuyện.</a:t>
            </a:r>
          </a:p>
          <a:p>
            <a:pPr marL="457200" indent="-457200">
              <a:lnSpc>
                <a:spcPct val="150000"/>
              </a:lnSpc>
              <a:buFont typeface="Arial" panose="020B0604020202020204" pitchFamily="34" charset="0"/>
              <a:buChar char="•"/>
            </a:pPr>
            <a:r>
              <a:rPr lang="vi-VN" sz="2800" dirty="0"/>
              <a:t>Chú ý viết câu văn có hình ảnh.</a:t>
            </a:r>
          </a:p>
          <a:p>
            <a:pPr marL="457200" indent="-457200">
              <a:lnSpc>
                <a:spcPct val="150000"/>
              </a:lnSpc>
              <a:buFont typeface="Arial" panose="020B0604020202020204" pitchFamily="34" charset="0"/>
              <a:buChar char="•"/>
            </a:pPr>
            <a:r>
              <a:rPr lang="vi-VN" sz="2800" dirty="0"/>
              <a:t>Viết xong, đọc lại, sửa các lỗi về cấu tạo và nội dung đoạn văn, lỗi dùng từ, đặt câu, chính tả,...</a:t>
            </a:r>
            <a:endParaRPr lang="en-US" sz="2800" dirty="0"/>
          </a:p>
        </p:txBody>
      </p:sp>
      <p:sp>
        <p:nvSpPr>
          <p:cNvPr id="4" name="Freeform 32">
            <a:extLst>
              <a:ext uri="{FF2B5EF4-FFF2-40B4-BE49-F238E27FC236}">
                <a16:creationId xmlns:a16="http://schemas.microsoft.com/office/drawing/2014/main" id="{147A398A-2F40-9A0F-C785-EB26B444C382}"/>
              </a:ext>
            </a:extLst>
          </p:cNvPr>
          <p:cNvSpPr/>
          <p:nvPr/>
        </p:nvSpPr>
        <p:spPr>
          <a:xfrm>
            <a:off x="9342588" y="2817588"/>
            <a:ext cx="2674727" cy="4407322"/>
          </a:xfrm>
          <a:custGeom>
            <a:avLst/>
            <a:gdLst/>
            <a:ahLst/>
            <a:cxnLst/>
            <a:rect l="l" t="t" r="r" b="b"/>
            <a:pathLst>
              <a:path w="1724922" h="3508316">
                <a:moveTo>
                  <a:pt x="0" y="0"/>
                </a:moveTo>
                <a:lnTo>
                  <a:pt x="1724922" y="0"/>
                </a:lnTo>
                <a:lnTo>
                  <a:pt x="1724922" y="3508315"/>
                </a:lnTo>
                <a:lnTo>
                  <a:pt x="0" y="35083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713927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A1DE-6503-A30E-D915-C75AB070B5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F411CA-4C02-221B-FA35-A4D912B29D33}"/>
              </a:ext>
            </a:extLst>
          </p:cNvPr>
          <p:cNvSpPr>
            <a:spLocks noGrp="1"/>
          </p:cNvSpPr>
          <p:nvPr>
            <p:ph type="subTitle" idx="1"/>
          </p:nvPr>
        </p:nvSpPr>
        <p:spPr/>
        <p:txBody>
          <a:bodyPr/>
          <a:lstStyle/>
          <a:p>
            <a:endParaRPr lang="en-US"/>
          </a:p>
        </p:txBody>
      </p:sp>
      <p:pic>
        <p:nvPicPr>
          <p:cNvPr id="5" name="Picture 4" descr="A cartoon of a child with her arms out&#10;&#10;Description automatically generated">
            <a:extLst>
              <a:ext uri="{FF2B5EF4-FFF2-40B4-BE49-F238E27FC236}">
                <a16:creationId xmlns:a16="http://schemas.microsoft.com/office/drawing/2014/main" id="{8408A25E-CABC-0516-2C13-ACCF602B3942}"/>
              </a:ext>
            </a:extLst>
          </p:cNvPr>
          <p:cNvPicPr>
            <a:picLocks noChangeAspect="1"/>
          </p:cNvPicPr>
          <p:nvPr/>
        </p:nvPicPr>
        <p:blipFill rotWithShape="1">
          <a:blip r:embed="rId2">
            <a:extLst>
              <a:ext uri="{28A0092B-C50C-407E-A947-70E740481C1C}">
                <a14:useLocalDpi xmlns:a14="http://schemas.microsoft.com/office/drawing/2010/main" val="0"/>
              </a:ext>
            </a:extLst>
          </a:blip>
          <a:srcRect t="7924"/>
          <a:stretch/>
        </p:blipFill>
        <p:spPr>
          <a:xfrm>
            <a:off x="0" y="0"/>
            <a:ext cx="12192000" cy="6858000"/>
          </a:xfrm>
          <a:prstGeom prst="rect">
            <a:avLst/>
          </a:prstGeom>
        </p:spPr>
      </p:pic>
      <p:sp>
        <p:nvSpPr>
          <p:cNvPr id="6" name="Freeform 11">
            <a:extLst>
              <a:ext uri="{FF2B5EF4-FFF2-40B4-BE49-F238E27FC236}">
                <a16:creationId xmlns:a16="http://schemas.microsoft.com/office/drawing/2014/main" id="{23092F89-EAA8-EE92-A0A3-30E999F4F24B}"/>
              </a:ext>
            </a:extLst>
          </p:cNvPr>
          <p:cNvSpPr/>
          <p:nvPr/>
        </p:nvSpPr>
        <p:spPr>
          <a:xfrm>
            <a:off x="81191" y="-103517"/>
            <a:ext cx="6742303" cy="5613237"/>
          </a:xfrm>
          <a:custGeom>
            <a:avLst/>
            <a:gdLst/>
            <a:ahLst/>
            <a:cxnLst/>
            <a:rect l="l" t="t" r="r" b="b"/>
            <a:pathLst>
              <a:path w="2951629" h="2527332">
                <a:moveTo>
                  <a:pt x="0" y="0"/>
                </a:moveTo>
                <a:lnTo>
                  <a:pt x="2951629" y="0"/>
                </a:lnTo>
                <a:lnTo>
                  <a:pt x="2951629" y="2527332"/>
                </a:lnTo>
                <a:lnTo>
                  <a:pt x="0" y="2527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TextBox 7">
            <a:extLst>
              <a:ext uri="{FF2B5EF4-FFF2-40B4-BE49-F238E27FC236}">
                <a16:creationId xmlns:a16="http://schemas.microsoft.com/office/drawing/2014/main" id="{D857D3E5-0E5D-4A24-BC53-1029D94E965B}"/>
              </a:ext>
            </a:extLst>
          </p:cNvPr>
          <p:cNvSpPr txBox="1"/>
          <p:nvPr/>
        </p:nvSpPr>
        <p:spPr>
          <a:xfrm>
            <a:off x="796506" y="1122363"/>
            <a:ext cx="5299494" cy="2123658"/>
          </a:xfrm>
          <a:prstGeom prst="rect">
            <a:avLst/>
          </a:prstGeom>
          <a:noFill/>
        </p:spPr>
        <p:txBody>
          <a:bodyPr wrap="square">
            <a:spAutoFit/>
          </a:bodyPr>
          <a:lstStyle/>
          <a:p>
            <a:pPr algn="ctr"/>
            <a:r>
              <a:rPr lang="nl-NL" sz="6600" b="1" dirty="0">
                <a:solidFill>
                  <a:srgbClr val="FFC000"/>
                </a:solidFill>
                <a:effectLst/>
                <a:latin typeface="#9Slide03 Yanone Kaffeesatz Bol" panose="00000800000000000000" pitchFamily="2" charset="0"/>
                <a:ea typeface="Times New Roman" panose="02020603050405020304" pitchFamily="18" charset="0"/>
              </a:rPr>
              <a:t>Hoạt động 2: Trình bày đoạn văn đã viết</a:t>
            </a:r>
            <a:endParaRPr lang="en-US" sz="85700" dirty="0">
              <a:solidFill>
                <a:srgbClr val="FFC000"/>
              </a:solidFill>
              <a:latin typeface="#9Slide03 Yanone Kaffeesatz Bol" panose="00000800000000000000" pitchFamily="2" charset="0"/>
            </a:endParaRPr>
          </a:p>
        </p:txBody>
      </p:sp>
    </p:spTree>
    <p:extLst>
      <p:ext uri="{BB962C8B-B14F-4D97-AF65-F5344CB8AC3E}">
        <p14:creationId xmlns:p14="http://schemas.microsoft.com/office/powerpoint/2010/main" val="469002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840</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#9Slide03 SVNNew Athletic M54</vt:lpstr>
      <vt:lpstr>Calibri Light</vt:lpstr>
      <vt:lpstr>Calibri</vt:lpstr>
      <vt:lpstr>#9Slide03 Yanone Kaffeesatz 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VO THI YEN NHI</cp:lastModifiedBy>
  <cp:revision>1</cp:revision>
  <dcterms:created xsi:type="dcterms:W3CDTF">2023-12-13T15:35:53Z</dcterms:created>
  <dcterms:modified xsi:type="dcterms:W3CDTF">2023-12-13T15:51:22Z</dcterms:modified>
</cp:coreProperties>
</file>