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710" r:id="rId3"/>
    <p:sldId id="2731" r:id="rId4"/>
    <p:sldId id="256" r:id="rId5"/>
    <p:sldId id="2754" r:id="rId6"/>
    <p:sldId id="2750" r:id="rId7"/>
    <p:sldId id="292" r:id="rId8"/>
    <p:sldId id="289" r:id="rId9"/>
    <p:sldId id="2748" r:id="rId10"/>
    <p:sldId id="2751" r:id="rId11"/>
    <p:sldId id="291" r:id="rId12"/>
    <p:sldId id="2752" r:id="rId13"/>
    <p:sldId id="2753" r:id="rId14"/>
    <p:sldId id="2734"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2E75B6"/>
    <a:srgbClr val="000000"/>
    <a:srgbClr val="394A73"/>
    <a:srgbClr val="0070C0"/>
    <a:srgbClr val="91BAE5"/>
    <a:srgbClr val="F5ECE5"/>
    <a:srgbClr val="FA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88960" autoAdjust="0"/>
  </p:normalViewPr>
  <p:slideViewPr>
    <p:cSldViewPr snapToGrid="0">
      <p:cViewPr varScale="1">
        <p:scale>
          <a:sx n="67" d="100"/>
          <a:sy n="67" d="100"/>
        </p:scale>
        <p:origin x="4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3FF67-AF39-4529-93BE-84E4B474ECCD}" type="datetimeFigureOut">
              <a:rPr lang="zh-CN" altLang="en-US" smtClean="0"/>
              <a:t>2025/3/4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610F4-E722-49B7-8CCC-9065CDF71153}" type="slidenum">
              <a:rPr lang="zh-CN" altLang="en-US" smtClean="0"/>
              <a:t>‹#›</a:t>
            </a:fld>
            <a:endParaRPr lang="zh-CN" altLang="en-US"/>
          </a:p>
        </p:txBody>
      </p:sp>
    </p:spTree>
    <p:extLst>
      <p:ext uri="{BB962C8B-B14F-4D97-AF65-F5344CB8AC3E}">
        <p14:creationId xmlns:p14="http://schemas.microsoft.com/office/powerpoint/2010/main" val="229233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a:t>
            </a:fld>
            <a:endParaRPr lang="zh-CN" altLang="en-US"/>
          </a:p>
        </p:txBody>
      </p:sp>
    </p:spTree>
    <p:extLst>
      <p:ext uri="{BB962C8B-B14F-4D97-AF65-F5344CB8AC3E}">
        <p14:creationId xmlns:p14="http://schemas.microsoft.com/office/powerpoint/2010/main" val="94974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14</a:t>
            </a:fld>
            <a:endParaRPr lang="zh-CN" altLang="en-US"/>
          </a:p>
        </p:txBody>
      </p:sp>
    </p:spTree>
    <p:extLst>
      <p:ext uri="{BB962C8B-B14F-4D97-AF65-F5344CB8AC3E}">
        <p14:creationId xmlns:p14="http://schemas.microsoft.com/office/powerpoint/2010/main" val="422902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466145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73085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4</a:t>
            </a:fld>
            <a:endParaRPr lang="zh-CN" altLang="en-US"/>
          </a:p>
        </p:txBody>
      </p:sp>
    </p:spTree>
    <p:extLst>
      <p:ext uri="{BB962C8B-B14F-4D97-AF65-F5344CB8AC3E}">
        <p14:creationId xmlns:p14="http://schemas.microsoft.com/office/powerpoint/2010/main" val="324686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6873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1129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7610F4-E722-49B7-8CCC-9065CDF71153}" type="slidenum">
              <a:rPr lang="zh-CN" altLang="en-US" smtClean="0"/>
              <a:t>8</a:t>
            </a:fld>
            <a:endParaRPr lang="zh-CN" altLang="en-US"/>
          </a:p>
        </p:txBody>
      </p:sp>
    </p:spTree>
    <p:extLst>
      <p:ext uri="{BB962C8B-B14F-4D97-AF65-F5344CB8AC3E}">
        <p14:creationId xmlns:p14="http://schemas.microsoft.com/office/powerpoint/2010/main" val="389732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solidFill>
                  <a:prstClr val="black"/>
                </a:solidFill>
                <a:latin typeface="Calibri"/>
                <a:ea typeface="宋体"/>
              </a:rPr>
              <a:pPr/>
              <a:t>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99509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11</a:t>
            </a:fld>
            <a:endParaRPr lang="zh-CN" altLang="en-US"/>
          </a:p>
        </p:txBody>
      </p:sp>
    </p:spTree>
    <p:extLst>
      <p:ext uri="{BB962C8B-B14F-4D97-AF65-F5344CB8AC3E}">
        <p14:creationId xmlns:p14="http://schemas.microsoft.com/office/powerpoint/2010/main" val="2952579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3.emf"/><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969526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03/04/2025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57708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03/04/2025</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7574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03/04/2025</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68331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5242145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03/04/2025</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477570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27812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271739885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0705977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283303319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362899973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28055346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172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P spid="18" grpId="0" animBg="1"/>
      <p:bldP spid="19" grpId="0" animBg="1"/>
      <p:bldP spid="20" grpId="0" animBg="1"/>
      <p:bldP spid="21" grpId="0" animBg="1"/>
      <p:bldP spid="2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557044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6"/>
          <a:srcRect l="23869" t="34014" r="25111" b="33197"/>
          <a:stretch/>
        </p:blipFill>
        <p:spPr>
          <a:xfrm>
            <a:off x="0" y="0"/>
            <a:ext cx="12192590" cy="6858000"/>
          </a:xfrm>
          <a:prstGeom prst="rect">
            <a:avLst/>
          </a:prstGeom>
        </p:spPr>
      </p:pic>
    </p:spTree>
    <p:extLst>
      <p:ext uri="{BB962C8B-B14F-4D97-AF65-F5344CB8AC3E}">
        <p14:creationId xmlns:p14="http://schemas.microsoft.com/office/powerpoint/2010/main" val="73480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3" r:id="rId11"/>
    <p:sldLayoutId id="2147483675" r:id="rId12"/>
    <p:sldLayoutId id="2147483676" r:id="rId13"/>
    <p:sldLayoutId id="2147483688" r:id="rId14"/>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7EB28-DE4E-43A4-9408-CE4BF9303403}"/>
              </a:ext>
            </a:extLst>
          </p:cNvPr>
          <p:cNvPicPr>
            <a:picLocks noChangeAspect="1"/>
          </p:cNvPicPr>
          <p:nvPr/>
        </p:nvPicPr>
        <p:blipFill>
          <a:blip r:embed="rId3"/>
          <a:stretch>
            <a:fillRect/>
          </a:stretch>
        </p:blipFill>
        <p:spPr>
          <a:xfrm>
            <a:off x="2721571" y="2387210"/>
            <a:ext cx="6748857" cy="1774090"/>
          </a:xfrm>
          <a:prstGeom prst="rect">
            <a:avLst/>
          </a:prstGeom>
        </p:spPr>
      </p:pic>
    </p:spTree>
    <p:extLst>
      <p:ext uri="{BB962C8B-B14F-4D97-AF65-F5344CB8AC3E}">
        <p14:creationId xmlns:p14="http://schemas.microsoft.com/office/powerpoint/2010/main" val="13119870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TextBox 3">
            <a:extLst>
              <a:ext uri="{FF2B5EF4-FFF2-40B4-BE49-F238E27FC236}">
                <a16:creationId xmlns:a16="http://schemas.microsoft.com/office/drawing/2014/main" id="{CB93535F-361C-4258-8DE3-9C8116B89651}"/>
              </a:ext>
            </a:extLst>
          </p:cNvPr>
          <p:cNvSpPr txBox="1"/>
          <p:nvPr/>
        </p:nvSpPr>
        <p:spPr>
          <a:xfrm>
            <a:off x="3185653" y="1372044"/>
            <a:ext cx="5968980" cy="2123658"/>
          </a:xfrm>
          <a:prstGeom prst="rect">
            <a:avLst/>
          </a:prstGeom>
          <a:noFill/>
        </p:spPr>
        <p:txBody>
          <a:bodyPr wrap="square" rtlCol="0">
            <a:spAutoFit/>
          </a:bodyPr>
          <a:lstStyle/>
          <a:p>
            <a:pPr lvl="0"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2: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Chia sẻ cụ thể về nội dung trong kế hoạch kinh doanh</a:t>
            </a:r>
            <a:endParaRPr kumimoji="0" lang="vi-VN" sz="4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27130165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5">
            <a:extLst>
              <a:ext uri="{FF2B5EF4-FFF2-40B4-BE49-F238E27FC236}">
                <a16:creationId xmlns:a16="http://schemas.microsoft.com/office/drawing/2014/main" id="{70545C32-C6D7-48E1-B296-9FB5CC388887}"/>
              </a:ext>
            </a:extLst>
          </p:cNvPr>
          <p:cNvSpPr txBox="1"/>
          <p:nvPr/>
        </p:nvSpPr>
        <p:spPr>
          <a:xfrm>
            <a:off x="3167743" y="1953220"/>
            <a:ext cx="5856514" cy="1446550"/>
          </a:xfrm>
          <a:prstGeom prst="rect">
            <a:avLst/>
          </a:prstGeom>
          <a:noFill/>
        </p:spPr>
        <p:txBody>
          <a:bodyPr wrap="square" rtlCol="0">
            <a:spAutoFit/>
          </a:bodyPr>
          <a:lstStyle/>
          <a:p>
            <a:pPr algn="ctr"/>
            <a:r>
              <a:rPr lang="vi-VN" altLang="zh-CN" sz="4400" b="1" dirty="0">
                <a:solidFill>
                  <a:srgbClr val="0070C0"/>
                </a:solidFill>
                <a:latin typeface="UVN Bach Tuyet Nang" panose="02090907080705020403" pitchFamily="18" charset="0"/>
                <a:ea typeface="字魂35号-经典雅黑" panose="02000000000000000000" pitchFamily="2" charset="-122"/>
                <a:cs typeface="Times New Roman" panose="02020603050405020304" pitchFamily="18" charset="0"/>
              </a:rPr>
              <a:t>2</a:t>
            </a:r>
            <a:r>
              <a:rPr lang="en-US" altLang="zh-CN" sz="4400" b="1" dirty="0">
                <a:solidFill>
                  <a:srgbClr val="0070C0"/>
                </a:solidFill>
                <a:latin typeface="UTM Thanh Nhac TL" panose="02040603050506020204" pitchFamily="18" charset="0"/>
                <a:ea typeface="字魂35号-经典雅黑" panose="02000000000000000000" pitchFamily="2" charset="-122"/>
                <a:cs typeface="Times New Roman" panose="02020603050405020304" pitchFamily="18" charset="0"/>
              </a:rPr>
              <a:t>.</a:t>
            </a:r>
            <a:r>
              <a:rPr lang="en-US" altLang="zh-CN" sz="4400" spc="-20" dirty="0">
                <a:solidFill>
                  <a:srgbClr val="0070C0"/>
                </a:solidFill>
                <a:latin typeface="UTM Thanh Nhac TL" panose="02040603050506020204" pitchFamily="18" charset="0"/>
                <a:ea typeface="字魂35号-经典雅黑" panose="02000000000000000000" pitchFamily="2" charset="-122"/>
              </a:rPr>
              <a:t> </a:t>
            </a:r>
            <a:endParaRPr lang="vi-VN" altLang="zh-CN" sz="4400" spc="-20" dirty="0">
              <a:solidFill>
                <a:srgbClr val="0070C0"/>
              </a:solidFill>
              <a:latin typeface="UVN Bach Tuyet Nang" panose="02090907080705020403" pitchFamily="18" charset="0"/>
              <a:ea typeface="字魂35号-经典雅黑" panose="02000000000000000000" pitchFamily="2" charset="-122"/>
            </a:endParaRPr>
          </a:p>
          <a:p>
            <a:pPr algn="ctr"/>
            <a:r>
              <a:rPr lang="en-US" altLang="zh-CN" sz="4400" spc="-20" dirty="0">
                <a:solidFill>
                  <a:srgbClr val="0070C0"/>
                </a:solidFill>
                <a:latin typeface="UTM Thanh Nhac TL" panose="02040603050506020204" pitchFamily="18" charset="0"/>
                <a:ea typeface="字魂35号-经典雅黑" panose="02000000000000000000" pitchFamily="2" charset="-122"/>
              </a:rPr>
              <a:t>VẬN DỤNG</a:t>
            </a:r>
          </a:p>
        </p:txBody>
      </p:sp>
    </p:spTree>
    <p:extLst>
      <p:ext uri="{BB962C8B-B14F-4D97-AF65-F5344CB8AC3E}">
        <p14:creationId xmlns:p14="http://schemas.microsoft.com/office/powerpoint/2010/main" val="3361690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5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1">
            <a:extLst>
              <a:ext uri="{FF2B5EF4-FFF2-40B4-BE49-F238E27FC236}">
                <a16:creationId xmlns:a16="http://schemas.microsoft.com/office/drawing/2014/main" id="{5DC05F8E-93FB-C5EC-5023-BB2DE98A600B}"/>
              </a:ext>
            </a:extLst>
          </p:cNvPr>
          <p:cNvSpPr/>
          <p:nvPr/>
        </p:nvSpPr>
        <p:spPr>
          <a:xfrm>
            <a:off x="2446992" y="1506205"/>
            <a:ext cx="8174934" cy="1668591"/>
          </a:xfrm>
          <a:prstGeom prst="wedgeRoundRectCallout">
            <a:avLst>
              <a:gd name="adj1" fmla="val -30848"/>
              <a:gd name="adj2" fmla="val 66323"/>
              <a:gd name="adj3" fmla="val 16667"/>
            </a:avLst>
          </a:prstGeom>
          <a:solidFill>
            <a:schemeClr val="accent1">
              <a:lumMod val="20000"/>
              <a:lumOff val="80000"/>
            </a:schemeClr>
          </a:solidFill>
          <a:ln w="38100">
            <a:solidFill>
              <a:srgbClr val="002060"/>
            </a:solidFill>
            <a:extLst>
              <a:ext uri="{C807C97D-BFC1-408E-A445-0C87EB9F89A2}">
                <ask:lineSketchStyleProps xmlns:ask="http://schemas.microsoft.com/office/drawing/2018/sketchyshapes" sd="3918538157">
                  <a:custGeom>
                    <a:avLst/>
                    <a:gdLst>
                      <a:gd name="connsiteX0" fmla="*/ 0 w 8174934"/>
                      <a:gd name="connsiteY0" fmla="*/ 278104 h 1668591"/>
                      <a:gd name="connsiteX1" fmla="*/ 278104 w 8174934"/>
                      <a:gd name="connsiteY1" fmla="*/ 0 h 1668591"/>
                      <a:gd name="connsiteX2" fmla="*/ 1362489 w 8174934"/>
                      <a:gd name="connsiteY2" fmla="*/ 0 h 1668591"/>
                      <a:gd name="connsiteX3" fmla="*/ 1362489 w 8174934"/>
                      <a:gd name="connsiteY3" fmla="*/ 0 h 1668591"/>
                      <a:gd name="connsiteX4" fmla="*/ 3406223 w 8174934"/>
                      <a:gd name="connsiteY4" fmla="*/ 0 h 1668591"/>
                      <a:gd name="connsiteX5" fmla="*/ 7896830 w 8174934"/>
                      <a:gd name="connsiteY5" fmla="*/ 0 h 1668591"/>
                      <a:gd name="connsiteX6" fmla="*/ 8174934 w 8174934"/>
                      <a:gd name="connsiteY6" fmla="*/ 278104 h 1668591"/>
                      <a:gd name="connsiteX7" fmla="*/ 8174934 w 8174934"/>
                      <a:gd name="connsiteY7" fmla="*/ 973345 h 1668591"/>
                      <a:gd name="connsiteX8" fmla="*/ 8174934 w 8174934"/>
                      <a:gd name="connsiteY8" fmla="*/ 973345 h 1668591"/>
                      <a:gd name="connsiteX9" fmla="*/ 8174934 w 8174934"/>
                      <a:gd name="connsiteY9" fmla="*/ 1390493 h 1668591"/>
                      <a:gd name="connsiteX10" fmla="*/ 8174934 w 8174934"/>
                      <a:gd name="connsiteY10" fmla="*/ 1390487 h 1668591"/>
                      <a:gd name="connsiteX11" fmla="*/ 7896830 w 8174934"/>
                      <a:gd name="connsiteY11" fmla="*/ 1668591 h 1668591"/>
                      <a:gd name="connsiteX12" fmla="*/ 3406223 w 8174934"/>
                      <a:gd name="connsiteY12" fmla="*/ 1668591 h 1668591"/>
                      <a:gd name="connsiteX13" fmla="*/ 289883 w 8174934"/>
                      <a:gd name="connsiteY13" fmla="*/ 2132192 h 1668591"/>
                      <a:gd name="connsiteX14" fmla="*/ 1362489 w 8174934"/>
                      <a:gd name="connsiteY14" fmla="*/ 1668591 h 1668591"/>
                      <a:gd name="connsiteX15" fmla="*/ 278104 w 8174934"/>
                      <a:gd name="connsiteY15" fmla="*/ 1668591 h 1668591"/>
                      <a:gd name="connsiteX16" fmla="*/ 0 w 8174934"/>
                      <a:gd name="connsiteY16" fmla="*/ 1390487 h 1668591"/>
                      <a:gd name="connsiteX17" fmla="*/ 0 w 8174934"/>
                      <a:gd name="connsiteY17" fmla="*/ 1390493 h 1668591"/>
                      <a:gd name="connsiteX18" fmla="*/ 0 w 8174934"/>
                      <a:gd name="connsiteY18" fmla="*/ 973345 h 1668591"/>
                      <a:gd name="connsiteX19" fmla="*/ 0 w 8174934"/>
                      <a:gd name="connsiteY19" fmla="*/ 973345 h 1668591"/>
                      <a:gd name="connsiteX20" fmla="*/ 0 w 8174934"/>
                      <a:gd name="connsiteY20" fmla="*/ 278104 h 166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74934" h="1668591" fill="none" extrusionOk="0">
                        <a:moveTo>
                          <a:pt x="0" y="278104"/>
                        </a:moveTo>
                        <a:cubicBezTo>
                          <a:pt x="-22822" y="134509"/>
                          <a:pt x="128181" y="444"/>
                          <a:pt x="278104" y="0"/>
                        </a:cubicBezTo>
                        <a:cubicBezTo>
                          <a:pt x="608365" y="79226"/>
                          <a:pt x="1052574" y="-31908"/>
                          <a:pt x="1362489" y="0"/>
                        </a:cubicBezTo>
                        <a:lnTo>
                          <a:pt x="1362489" y="0"/>
                        </a:lnTo>
                        <a:cubicBezTo>
                          <a:pt x="1968710" y="-9568"/>
                          <a:pt x="3052079" y="-150150"/>
                          <a:pt x="3406223" y="0"/>
                        </a:cubicBezTo>
                        <a:cubicBezTo>
                          <a:pt x="5338654" y="-157665"/>
                          <a:pt x="6459351" y="-122053"/>
                          <a:pt x="7896830" y="0"/>
                        </a:cubicBezTo>
                        <a:cubicBezTo>
                          <a:pt x="8048218" y="-5084"/>
                          <a:pt x="8170793" y="145817"/>
                          <a:pt x="8174934" y="278104"/>
                        </a:cubicBezTo>
                        <a:cubicBezTo>
                          <a:pt x="8155562" y="526733"/>
                          <a:pt x="8139819" y="698056"/>
                          <a:pt x="8174934" y="973345"/>
                        </a:cubicBezTo>
                        <a:lnTo>
                          <a:pt x="8174934" y="973345"/>
                        </a:lnTo>
                        <a:cubicBezTo>
                          <a:pt x="8187428" y="1032945"/>
                          <a:pt x="8198518" y="1300211"/>
                          <a:pt x="8174934" y="1390493"/>
                        </a:cubicBezTo>
                        <a:lnTo>
                          <a:pt x="8174934" y="1390487"/>
                        </a:lnTo>
                        <a:cubicBezTo>
                          <a:pt x="8193074" y="1532608"/>
                          <a:pt x="8044894" y="1656384"/>
                          <a:pt x="7896830" y="1668591"/>
                        </a:cubicBezTo>
                        <a:cubicBezTo>
                          <a:pt x="5901276" y="1521522"/>
                          <a:pt x="4220224" y="1533331"/>
                          <a:pt x="3406223" y="1668591"/>
                        </a:cubicBezTo>
                        <a:cubicBezTo>
                          <a:pt x="2437897" y="1950036"/>
                          <a:pt x="1043747" y="2167442"/>
                          <a:pt x="289883" y="2132192"/>
                        </a:cubicBezTo>
                        <a:cubicBezTo>
                          <a:pt x="555640" y="2104492"/>
                          <a:pt x="933000" y="1964939"/>
                          <a:pt x="1362489" y="1668591"/>
                        </a:cubicBezTo>
                        <a:cubicBezTo>
                          <a:pt x="1100901" y="1720492"/>
                          <a:pt x="546505" y="1664153"/>
                          <a:pt x="278104" y="1668591"/>
                        </a:cubicBezTo>
                        <a:cubicBezTo>
                          <a:pt x="128378" y="1673238"/>
                          <a:pt x="-27820" y="1556865"/>
                          <a:pt x="0" y="1390487"/>
                        </a:cubicBezTo>
                        <a:lnTo>
                          <a:pt x="0" y="1390493"/>
                        </a:lnTo>
                        <a:cubicBezTo>
                          <a:pt x="34992" y="1278132"/>
                          <a:pt x="-17065" y="1090723"/>
                          <a:pt x="0" y="973345"/>
                        </a:cubicBezTo>
                        <a:lnTo>
                          <a:pt x="0" y="973345"/>
                        </a:lnTo>
                        <a:cubicBezTo>
                          <a:pt x="30177" y="809277"/>
                          <a:pt x="-2821" y="470946"/>
                          <a:pt x="0" y="278104"/>
                        </a:cubicBezTo>
                        <a:close/>
                      </a:path>
                      <a:path w="8174934" h="1668591" stroke="0" extrusionOk="0">
                        <a:moveTo>
                          <a:pt x="0" y="278104"/>
                        </a:moveTo>
                        <a:cubicBezTo>
                          <a:pt x="13345" y="119694"/>
                          <a:pt x="149541" y="14552"/>
                          <a:pt x="278104" y="0"/>
                        </a:cubicBezTo>
                        <a:cubicBezTo>
                          <a:pt x="448348" y="-42860"/>
                          <a:pt x="1076082" y="38895"/>
                          <a:pt x="1362489" y="0"/>
                        </a:cubicBezTo>
                        <a:lnTo>
                          <a:pt x="1362489" y="0"/>
                        </a:lnTo>
                        <a:cubicBezTo>
                          <a:pt x="2055320" y="-146996"/>
                          <a:pt x="2421706" y="-96262"/>
                          <a:pt x="3406223" y="0"/>
                        </a:cubicBezTo>
                        <a:cubicBezTo>
                          <a:pt x="4981970" y="-50308"/>
                          <a:pt x="6878421" y="-85446"/>
                          <a:pt x="7896830" y="0"/>
                        </a:cubicBezTo>
                        <a:cubicBezTo>
                          <a:pt x="8062505" y="-28134"/>
                          <a:pt x="8177468" y="151787"/>
                          <a:pt x="8174934" y="278104"/>
                        </a:cubicBezTo>
                        <a:cubicBezTo>
                          <a:pt x="8212907" y="606964"/>
                          <a:pt x="8134411" y="760779"/>
                          <a:pt x="8174934" y="973345"/>
                        </a:cubicBezTo>
                        <a:lnTo>
                          <a:pt x="8174934" y="973345"/>
                        </a:lnTo>
                        <a:cubicBezTo>
                          <a:pt x="8205039" y="1132824"/>
                          <a:pt x="8151529" y="1324945"/>
                          <a:pt x="8174934" y="1390493"/>
                        </a:cubicBezTo>
                        <a:lnTo>
                          <a:pt x="8174934" y="1390487"/>
                        </a:lnTo>
                        <a:cubicBezTo>
                          <a:pt x="8198817" y="1538114"/>
                          <a:pt x="8048981" y="1686324"/>
                          <a:pt x="7896830" y="1668591"/>
                        </a:cubicBezTo>
                        <a:cubicBezTo>
                          <a:pt x="7047749" y="1716623"/>
                          <a:pt x="4779294" y="1706741"/>
                          <a:pt x="3406223" y="1668591"/>
                        </a:cubicBezTo>
                        <a:cubicBezTo>
                          <a:pt x="1954843" y="1778479"/>
                          <a:pt x="1489843" y="1824094"/>
                          <a:pt x="289883" y="2132192"/>
                        </a:cubicBezTo>
                        <a:cubicBezTo>
                          <a:pt x="740625" y="2011449"/>
                          <a:pt x="1111894" y="1858924"/>
                          <a:pt x="1362489" y="1668591"/>
                        </a:cubicBezTo>
                        <a:cubicBezTo>
                          <a:pt x="899135" y="1608070"/>
                          <a:pt x="706279" y="1692481"/>
                          <a:pt x="278104" y="1668591"/>
                        </a:cubicBezTo>
                        <a:cubicBezTo>
                          <a:pt x="141081" y="1647940"/>
                          <a:pt x="-19541" y="1542016"/>
                          <a:pt x="0" y="1390487"/>
                        </a:cubicBezTo>
                        <a:lnTo>
                          <a:pt x="0" y="1390493"/>
                        </a:lnTo>
                        <a:cubicBezTo>
                          <a:pt x="17800" y="1193897"/>
                          <a:pt x="33898" y="1128675"/>
                          <a:pt x="0" y="973345"/>
                        </a:cubicBezTo>
                        <a:lnTo>
                          <a:pt x="0" y="973345"/>
                        </a:lnTo>
                        <a:cubicBezTo>
                          <a:pt x="32668" y="666075"/>
                          <a:pt x="-6919" y="363114"/>
                          <a:pt x="0" y="27810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ác nhóm lên trình bày kế hoạch kinh doanh của nhóm mình.</a:t>
            </a:r>
            <a:endParaRPr lang="en-US" sz="3600" b="1" dirty="0">
              <a:solidFill>
                <a:srgbClr val="FF0000"/>
              </a:solidFill>
              <a:latin typeface="Cambria" panose="02040503050406030204" pitchFamily="18" charset="0"/>
              <a:ea typeface="Cambria" panose="02040503050406030204" pitchFamily="18" charset="0"/>
            </a:endParaRPr>
          </a:p>
        </p:txBody>
      </p:sp>
      <p:pic>
        <p:nvPicPr>
          <p:cNvPr id="10" name="Graphic 6">
            <a:extLst>
              <a:ext uri="{FF2B5EF4-FFF2-40B4-BE49-F238E27FC236}">
                <a16:creationId xmlns:a16="http://schemas.microsoft.com/office/drawing/2014/main" id="{564DAF6C-69F7-A852-B6B7-69670B2231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283994"/>
            <a:ext cx="3311487" cy="3539039"/>
          </a:xfrm>
          <a:prstGeom prst="rect">
            <a:avLst/>
          </a:prstGeom>
        </p:spPr>
      </p:pic>
    </p:spTree>
    <p:extLst>
      <p:ext uri="{BB962C8B-B14F-4D97-AF65-F5344CB8AC3E}">
        <p14:creationId xmlns:p14="http://schemas.microsoft.com/office/powerpoint/2010/main" val="213326166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4">
            <a:extLst>
              <a:ext uri="{FF2B5EF4-FFF2-40B4-BE49-F238E27FC236}">
                <a16:creationId xmlns:a16="http://schemas.microsoft.com/office/drawing/2014/main" id="{C40D8581-DF14-7A70-CF0B-4FC04E79C550}"/>
              </a:ext>
            </a:extLst>
          </p:cNvPr>
          <p:cNvSpPr/>
          <p:nvPr/>
        </p:nvSpPr>
        <p:spPr>
          <a:xfrm>
            <a:off x="331304" y="397565"/>
            <a:ext cx="9955696" cy="6237519"/>
          </a:xfrm>
          <a:prstGeom prst="roundRect">
            <a:avLst/>
          </a:prstGeom>
          <a:solidFill>
            <a:schemeClr val="bg1"/>
          </a:solid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2681C470-DC90-11F0-F08A-965068CE3203}"/>
              </a:ext>
            </a:extLst>
          </p:cNvPr>
          <p:cNvPicPr>
            <a:picLocks noChangeAspect="1"/>
          </p:cNvPicPr>
          <p:nvPr/>
        </p:nvPicPr>
        <p:blipFill>
          <a:blip r:embed="rId2"/>
          <a:srcRect/>
          <a:stretch>
            <a:fillRect/>
          </a:stretch>
        </p:blipFill>
        <p:spPr>
          <a:xfrm>
            <a:off x="9899001" y="3600450"/>
            <a:ext cx="2042788" cy="3148806"/>
          </a:xfrm>
          <a:prstGeom prst="rect">
            <a:avLst/>
          </a:prstGeom>
        </p:spPr>
      </p:pic>
      <p:sp>
        <p:nvSpPr>
          <p:cNvPr id="4" name="Hộp Văn bản 5">
            <a:extLst>
              <a:ext uri="{FF2B5EF4-FFF2-40B4-BE49-F238E27FC236}">
                <a16:creationId xmlns:a16="http://schemas.microsoft.com/office/drawing/2014/main" id="{E0C7EA1F-C400-F1B8-8FB9-9B95E408E440}"/>
              </a:ext>
            </a:extLst>
          </p:cNvPr>
          <p:cNvSpPr txBox="1"/>
          <p:nvPr/>
        </p:nvSpPr>
        <p:spPr>
          <a:xfrm>
            <a:off x="665731" y="626169"/>
            <a:ext cx="9212802" cy="5632311"/>
          </a:xfrm>
          <a:prstGeom prst="rect">
            <a:avLst/>
          </a:prstGeom>
          <a:noFill/>
        </p:spPr>
        <p:txBody>
          <a:bodyPr wrap="square" rtlCol="0">
            <a:spAutoFit/>
          </a:bodyPr>
          <a:lstStyle/>
          <a:p>
            <a:pPr algn="just"/>
            <a:r>
              <a:rPr lang="en-US" sz="4000" dirty="0">
                <a:latin typeface="Calibri" panose="020F0502020204030204" pitchFamily="34" charset="0"/>
                <a:cs typeface="Calibri" panose="020F0502020204030204" pitchFamily="34" charset="0"/>
              </a:rPr>
              <a:t>   </a:t>
            </a:r>
            <a:r>
              <a:rPr lang="vi-VN" sz="4000" dirty="0">
                <a:latin typeface="Calibri" panose="020F0502020204030204" pitchFamily="34" charset="0"/>
                <a:cs typeface="Calibri" panose="020F0502020204030204" pitchFamily="34" charset="0"/>
              </a:rPr>
              <a:t>Kế hoạch kinh doanh cần có đầy đủ nội dung từ mô tả sản phẩm kinh doanh đến đối tượng khách hàng, hoạt động sản xuất, hoạt động truyền thông giới thiệu sản phẩm, chiến lược bán hàng, dự trù tài chính và nhân sự. Các nội dung đều được mô tả chi tiết, rõ ràng về thời gian, và kết quả cần đạt được, về người chịu trách nhiệm thực hiện.</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32518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2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4">
            <a:extLst>
              <a:ext uri="{FF2B5EF4-FFF2-40B4-BE49-F238E27FC236}">
                <a16:creationId xmlns:a16="http://schemas.microsoft.com/office/drawing/2014/main" id="{D3DB1612-6986-5EA3-0E4F-C719380D70F2}"/>
              </a:ext>
            </a:extLst>
          </p:cNvPr>
          <p:cNvSpPr/>
          <p:nvPr/>
        </p:nvSpPr>
        <p:spPr>
          <a:xfrm>
            <a:off x="247787" y="2783912"/>
            <a:ext cx="2985195" cy="4074088"/>
          </a:xfrm>
          <a:custGeom>
            <a:avLst/>
            <a:gdLst/>
            <a:ahLst/>
            <a:cxnLst/>
            <a:rect l="l" t="t" r="r" b="b"/>
            <a:pathLst>
              <a:path w="4477793" h="6111132">
                <a:moveTo>
                  <a:pt x="0" y="0"/>
                </a:moveTo>
                <a:lnTo>
                  <a:pt x="4477794" y="0"/>
                </a:lnTo>
                <a:lnTo>
                  <a:pt x="4477794" y="6111132"/>
                </a:lnTo>
                <a:lnTo>
                  <a:pt x="0" y="6111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A1EEC95-06CE-8F07-B1E2-1C324ABBA3B6}"/>
              </a:ext>
            </a:extLst>
          </p:cNvPr>
          <p:cNvPicPr>
            <a:picLocks noChangeAspect="1"/>
          </p:cNvPicPr>
          <p:nvPr/>
        </p:nvPicPr>
        <p:blipFill>
          <a:blip r:embed="rId5"/>
          <a:stretch>
            <a:fillRect/>
          </a:stretch>
        </p:blipFill>
        <p:spPr>
          <a:xfrm>
            <a:off x="2201072" y="2578491"/>
            <a:ext cx="8228969" cy="1563101"/>
          </a:xfrm>
          <a:prstGeom prst="rect">
            <a:avLst/>
          </a:prstGeom>
        </p:spPr>
      </p:pic>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F038ED41-02CF-E0E9-2815-12A5C1B43D5C}"/>
              </a:ext>
            </a:extLst>
          </p:cNvPr>
          <p:cNvSpPr/>
          <p:nvPr/>
        </p:nvSpPr>
        <p:spPr>
          <a:xfrm>
            <a:off x="15198829" y="3922294"/>
            <a:ext cx="2550257" cy="2115848"/>
          </a:xfrm>
          <a:custGeom>
            <a:avLst/>
            <a:gdLst/>
            <a:ahLst/>
            <a:cxnLst/>
            <a:rect l="l" t="t" r="r" b="b"/>
            <a:pathLst>
              <a:path w="9243353" h="6678323">
                <a:moveTo>
                  <a:pt x="0" y="0"/>
                </a:moveTo>
                <a:lnTo>
                  <a:pt x="9243353" y="0"/>
                </a:lnTo>
                <a:lnTo>
                  <a:pt x="9243353" y="6678323"/>
                </a:lnTo>
                <a:lnTo>
                  <a:pt x="0" y="6678323"/>
                </a:lnTo>
                <a:lnTo>
                  <a:pt x="0" y="0"/>
                </a:lnTo>
                <a:close/>
              </a:path>
            </a:pathLst>
          </a:custGeom>
          <a:blipFill>
            <a:blip r:embed="rId3"/>
            <a:stretch>
              <a:fillRect/>
            </a:stretch>
          </a:blipFill>
        </p:spPr>
        <p:txBody>
          <a:bodyPr/>
          <a:lstStyle/>
          <a:p>
            <a:endParaRPr lang="en-US"/>
          </a:p>
        </p:txBody>
      </p:sp>
      <p:sp>
        <p:nvSpPr>
          <p:cNvPr id="3" name="Freeform 2">
            <a:extLst>
              <a:ext uri="{FF2B5EF4-FFF2-40B4-BE49-F238E27FC236}">
                <a16:creationId xmlns:a16="http://schemas.microsoft.com/office/drawing/2014/main" id="{0E798318-8D6A-D8F9-4F14-2FD928503F12}"/>
              </a:ext>
            </a:extLst>
          </p:cNvPr>
          <p:cNvSpPr/>
          <p:nvPr/>
        </p:nvSpPr>
        <p:spPr>
          <a:xfrm>
            <a:off x="1034477" y="2181225"/>
            <a:ext cx="4122295" cy="4114800"/>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id="{2A852808-F622-0936-19CB-7696A19BECEA}"/>
              </a:ext>
            </a:extLst>
          </p:cNvPr>
          <p:cNvPicPr>
            <a:picLocks noChangeAspect="1"/>
          </p:cNvPicPr>
          <p:nvPr/>
        </p:nvPicPr>
        <p:blipFill>
          <a:blip r:embed="rId6"/>
          <a:stretch>
            <a:fillRect/>
          </a:stretch>
        </p:blipFill>
        <p:spPr>
          <a:xfrm>
            <a:off x="2069616" y="494073"/>
            <a:ext cx="8224217" cy="1926503"/>
          </a:xfrm>
          <a:prstGeom prst="rect">
            <a:avLst/>
          </a:prstGeom>
        </p:spPr>
      </p:pic>
    </p:spTree>
    <p:extLst>
      <p:ext uri="{BB962C8B-B14F-4D97-AF65-F5344CB8AC3E}">
        <p14:creationId xmlns:p14="http://schemas.microsoft.com/office/powerpoint/2010/main" val="3521134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875E-6 2.59259E-6 L -0.66823 0.03634 " pathEditMode="relative" rAng="0" ptsTypes="AA">
                                      <p:cBhvr>
                                        <p:cTn id="11" dur="2000" fill="hold"/>
                                        <p:tgtEl>
                                          <p:spTgt spid="2"/>
                                        </p:tgtEl>
                                        <p:attrNameLst>
                                          <p:attrName>ppt_x</p:attrName>
                                          <p:attrName>ppt_y</p:attrName>
                                        </p:attrNameLst>
                                      </p:cBhvr>
                                      <p:rCtr x="-33411" y="1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1D6F36A3-F560-B241-1A08-23D4BA33EB88}"/>
              </a:ext>
            </a:extLst>
          </p:cNvPr>
          <p:cNvSpPr/>
          <p:nvPr/>
        </p:nvSpPr>
        <p:spPr>
          <a:xfrm>
            <a:off x="540632" y="2211572"/>
            <a:ext cx="2074978" cy="4646428"/>
          </a:xfrm>
          <a:custGeom>
            <a:avLst/>
            <a:gdLst/>
            <a:ahLst/>
            <a:cxnLst/>
            <a:rect l="l" t="t" r="r" b="b"/>
            <a:pathLst>
              <a:path w="3260979" h="8229600">
                <a:moveTo>
                  <a:pt x="0" y="0"/>
                </a:moveTo>
                <a:lnTo>
                  <a:pt x="3260979" y="0"/>
                </a:lnTo>
                <a:lnTo>
                  <a:pt x="3260979" y="8229600"/>
                </a:lnTo>
                <a:lnTo>
                  <a:pt x="0" y="8229600"/>
                </a:lnTo>
                <a:lnTo>
                  <a:pt x="0" y="0"/>
                </a:lnTo>
                <a:close/>
              </a:path>
            </a:pathLst>
          </a:custGeom>
          <a:blipFill>
            <a:blip r:embed="rId3"/>
            <a:stretch>
              <a:fillRect/>
            </a:stretch>
          </a:blipFill>
        </p:spPr>
        <p:txBody>
          <a:bodyPr/>
          <a:lstStyle/>
          <a:p>
            <a:endParaRPr lang="en-US"/>
          </a:p>
        </p:txBody>
      </p:sp>
      <p:sp>
        <p:nvSpPr>
          <p:cNvPr id="3" name="Freeform 4">
            <a:extLst>
              <a:ext uri="{FF2B5EF4-FFF2-40B4-BE49-F238E27FC236}">
                <a16:creationId xmlns:a16="http://schemas.microsoft.com/office/drawing/2014/main" id="{453CD508-B3D2-BBB4-8E89-1823DCF60B5D}"/>
              </a:ext>
            </a:extLst>
          </p:cNvPr>
          <p:cNvSpPr/>
          <p:nvPr/>
        </p:nvSpPr>
        <p:spPr>
          <a:xfrm>
            <a:off x="8715153" y="2551815"/>
            <a:ext cx="3476847" cy="4397448"/>
          </a:xfrm>
          <a:custGeom>
            <a:avLst/>
            <a:gdLst/>
            <a:ahLst/>
            <a:cxnLst/>
            <a:rect l="l" t="t" r="r" b="b"/>
            <a:pathLst>
              <a:path w="3591098" h="4114800">
                <a:moveTo>
                  <a:pt x="0" y="0"/>
                </a:moveTo>
                <a:lnTo>
                  <a:pt x="3591098" y="0"/>
                </a:lnTo>
                <a:lnTo>
                  <a:pt x="359109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19">
            <a:extLst>
              <a:ext uri="{FF2B5EF4-FFF2-40B4-BE49-F238E27FC236}">
                <a16:creationId xmlns:a16="http://schemas.microsoft.com/office/drawing/2014/main" id="{3115748F-7DF5-C612-C49B-8B3286BF4B8B}"/>
              </a:ext>
            </a:extLst>
          </p:cNvPr>
          <p:cNvSpPr/>
          <p:nvPr/>
        </p:nvSpPr>
        <p:spPr>
          <a:xfrm>
            <a:off x="2730797" y="1335273"/>
            <a:ext cx="6051696" cy="411923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DF1DBB7F-9412-9B0E-DD76-14E54BB60139}"/>
              </a:ext>
            </a:extLst>
          </p:cNvPr>
          <p:cNvSpPr txBox="1"/>
          <p:nvPr/>
        </p:nvSpPr>
        <p:spPr>
          <a:xfrm>
            <a:off x="3187996" y="2065374"/>
            <a:ext cx="5179827" cy="3108543"/>
          </a:xfrm>
          <a:prstGeom prst="rect">
            <a:avLst/>
          </a:prstGeom>
          <a:noFill/>
        </p:spPr>
        <p:txBody>
          <a:bodyPr wrap="square">
            <a:spAutoFit/>
          </a:bodyPr>
          <a:lstStyle/>
          <a:p>
            <a:pPr lvl="0" algn="just"/>
            <a:r>
              <a:rPr lang="vi-VN" sz="2800" b="1" dirty="0">
                <a:solidFill>
                  <a:prstClr val="white"/>
                </a:solidFill>
                <a:latin typeface="Cambria" panose="02040503050406030204" pitchFamily="18" charset="0"/>
                <a:ea typeface="Cambria" panose="02040503050406030204" pitchFamily="18" charset="0"/>
              </a:rPr>
              <a:t>Xin chào mừng mọi người dã đến với gian hàng của chúng tớ, gian hàng của chúng tớ có rất nhiều đồ ăn ngon như: bim bim, kẹo, bánh.. nào các bạn hãy lại đây và mua hàng cho chúng tớ nhé.</a:t>
            </a:r>
            <a:endPar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101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4" name="Picture 3">
            <a:extLst>
              <a:ext uri="{FF2B5EF4-FFF2-40B4-BE49-F238E27FC236}">
                <a16:creationId xmlns:a16="http://schemas.microsoft.com/office/drawing/2014/main" id="{3818CB87-D3A9-744C-0762-3B58E6009B84}"/>
              </a:ext>
            </a:extLst>
          </p:cNvPr>
          <p:cNvPicPr>
            <a:picLocks noChangeAspect="1"/>
          </p:cNvPicPr>
          <p:nvPr/>
        </p:nvPicPr>
        <p:blipFill>
          <a:blip r:embed="rId6"/>
          <a:stretch>
            <a:fillRect/>
          </a:stretch>
        </p:blipFill>
        <p:spPr>
          <a:xfrm>
            <a:off x="2409825" y="304800"/>
            <a:ext cx="7632854" cy="963251"/>
          </a:xfrm>
          <a:prstGeom prst="rect">
            <a:avLst/>
          </a:prstGeom>
        </p:spPr>
      </p:pic>
      <p:pic>
        <p:nvPicPr>
          <p:cNvPr id="6" name="Picture 5">
            <a:extLst>
              <a:ext uri="{FF2B5EF4-FFF2-40B4-BE49-F238E27FC236}">
                <a16:creationId xmlns:a16="http://schemas.microsoft.com/office/drawing/2014/main" id="{20F533FE-57B2-1104-1CF9-E323CF96E23D}"/>
              </a:ext>
            </a:extLst>
          </p:cNvPr>
          <p:cNvPicPr>
            <a:picLocks noChangeAspect="1"/>
          </p:cNvPicPr>
          <p:nvPr/>
        </p:nvPicPr>
        <p:blipFill>
          <a:blip r:embed="rId7"/>
          <a:stretch>
            <a:fillRect/>
          </a:stretch>
        </p:blipFill>
        <p:spPr>
          <a:xfrm>
            <a:off x="1262660" y="2533651"/>
            <a:ext cx="9777532" cy="2951708"/>
          </a:xfrm>
          <a:prstGeom prst="rect">
            <a:avLst/>
          </a:prstGeom>
        </p:spPr>
      </p:pic>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0.01146 -0.03055 L -2.08333E-6 2.59259E-6 " pathEditMode="relative" rAng="0" ptsTypes="AA">
                                      <p:cBhvr>
                                        <p:cTn id="15" dur="2000" fill="hold"/>
                                        <p:tgtEl>
                                          <p:spTgt spid="7"/>
                                        </p:tgtEl>
                                        <p:attrNameLst>
                                          <p:attrName>ppt_x</p:attrName>
                                          <p:attrName>ppt_y</p:attrName>
                                        </p:attrNameLst>
                                      </p:cBhvr>
                                      <p:rCtr x="-299" y="2801"/>
                                    </p:animMotion>
                                  </p:childTnLst>
                                </p:cTn>
                              </p:par>
                              <p:par>
                                <p:cTn id="16" presetID="42" presetClass="path" presetSubtype="0" accel="50000" decel="50000" fill="hold" nodeType="withEffect">
                                  <p:stCondLst>
                                    <p:cond delay="0"/>
                                  </p:stCondLst>
                                  <p:childTnLst>
                                    <p:animMotion origin="layout" path="M -0.00742 -0.05255 L 4.58333E-6 1.48148E-6 " pathEditMode="relative" rAng="0" ptsTypes="AA">
                                      <p:cBhvr>
                                        <p:cTn id="17" dur="2000" fill="hold"/>
                                        <p:tgtEl>
                                          <p:spTgt spid="8"/>
                                        </p:tgtEl>
                                        <p:attrNameLst>
                                          <p:attrName>ppt_x</p:attrName>
                                          <p:attrName>ppt_y</p:attrName>
                                        </p:attrNameLst>
                                      </p:cBhvr>
                                      <p:rCtr x="1237" y="2315"/>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1A7313-D5E9-E70C-A61D-09B684BB3C51}"/>
              </a:ext>
            </a:extLst>
          </p:cNvPr>
          <p:cNvGrpSpPr/>
          <p:nvPr/>
        </p:nvGrpSpPr>
        <p:grpSpPr>
          <a:xfrm>
            <a:off x="3495672" y="0"/>
            <a:ext cx="5618480" cy="1947904"/>
            <a:chOff x="4019547" y="-15675"/>
            <a:chExt cx="5618480" cy="1947904"/>
          </a:xfrm>
        </p:grpSpPr>
        <p:grpSp>
          <p:nvGrpSpPr>
            <p:cNvPr id="3" name="组合 25">
              <a:extLst>
                <a:ext uri="{FF2B5EF4-FFF2-40B4-BE49-F238E27FC236}">
                  <a16:creationId xmlns:a16="http://schemas.microsoft.com/office/drawing/2014/main" id="{FB302B60-58C5-A507-40C9-0F732D017784}"/>
                </a:ext>
              </a:extLst>
            </p:cNvPr>
            <p:cNvGrpSpPr/>
            <p:nvPr/>
          </p:nvGrpSpPr>
          <p:grpSpPr>
            <a:xfrm>
              <a:off x="4019547" y="-15675"/>
              <a:ext cx="5618480" cy="1947904"/>
              <a:chOff x="4710074" y="33158"/>
              <a:chExt cx="2575158" cy="861067"/>
            </a:xfrm>
          </p:grpSpPr>
          <p:pic>
            <p:nvPicPr>
              <p:cNvPr id="5" name="图片 7">
                <a:extLst>
                  <a:ext uri="{FF2B5EF4-FFF2-40B4-BE49-F238E27FC236}">
                    <a16:creationId xmlns:a16="http://schemas.microsoft.com/office/drawing/2014/main" id="{66BD7197-CED6-EA00-CD7D-AC1E61C872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313" b="36250"/>
              <a:stretch/>
            </p:blipFill>
            <p:spPr>
              <a:xfrm>
                <a:off x="4710074" y="33158"/>
                <a:ext cx="2575158" cy="861067"/>
              </a:xfrm>
              <a:prstGeom prst="rect">
                <a:avLst/>
              </a:prstGeom>
            </p:spPr>
          </p:pic>
          <p:sp>
            <p:nvSpPr>
              <p:cNvPr id="6" name="矩形 24">
                <a:extLst>
                  <a:ext uri="{FF2B5EF4-FFF2-40B4-BE49-F238E27FC236}">
                    <a16:creationId xmlns:a16="http://schemas.microsoft.com/office/drawing/2014/main" id="{6E4F3E6D-819E-D6A2-E427-EBC6DEB7C839}"/>
                  </a:ext>
                </a:extLst>
              </p:cNvPr>
              <p:cNvSpPr/>
              <p:nvPr/>
            </p:nvSpPr>
            <p:spPr>
              <a:xfrm>
                <a:off x="4922649" y="186911"/>
                <a:ext cx="1721705" cy="540000"/>
              </a:xfrm>
              <a:prstGeom prst="rect">
                <a:avLst/>
              </a:prstGeom>
              <a:solidFill>
                <a:srgbClr val="F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 name="Picture 3">
              <a:extLst>
                <a:ext uri="{FF2B5EF4-FFF2-40B4-BE49-F238E27FC236}">
                  <a16:creationId xmlns:a16="http://schemas.microsoft.com/office/drawing/2014/main" id="{0AC814D4-7E38-15CE-C2B4-EDCB063D2A31}"/>
                </a:ext>
              </a:extLst>
            </p:cNvPr>
            <p:cNvPicPr>
              <a:picLocks noChangeAspect="1"/>
            </p:cNvPicPr>
            <p:nvPr/>
          </p:nvPicPr>
          <p:blipFill>
            <a:blip r:embed="rId4"/>
            <a:stretch>
              <a:fillRect/>
            </a:stretch>
          </p:blipFill>
          <p:spPr>
            <a:xfrm>
              <a:off x="4163441" y="570361"/>
              <a:ext cx="4852837" cy="963251"/>
            </a:xfrm>
            <a:prstGeom prst="rect">
              <a:avLst/>
            </a:prstGeom>
          </p:spPr>
        </p:pic>
      </p:grpSp>
      <p:sp>
        <p:nvSpPr>
          <p:cNvPr id="9" name="Rectangle 8">
            <a:extLst>
              <a:ext uri="{FF2B5EF4-FFF2-40B4-BE49-F238E27FC236}">
                <a16:creationId xmlns:a16="http://schemas.microsoft.com/office/drawing/2014/main" id="{470999AB-9AFF-A221-01E6-D34A185783DF}"/>
              </a:ext>
            </a:extLst>
          </p:cNvPr>
          <p:cNvSpPr/>
          <p:nvPr/>
        </p:nvSpPr>
        <p:spPr>
          <a:xfrm>
            <a:off x="904241" y="2093695"/>
            <a:ext cx="9878060" cy="2690352"/>
          </a:xfrm>
          <a:prstGeom prst="rect">
            <a:avLst/>
          </a:prstGeom>
        </p:spPr>
        <p:txBody>
          <a:bodyPr wrap="square">
            <a:spAutoFit/>
          </a:bodyPr>
          <a:lstStyle/>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Xây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dựng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để</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tham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gia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Hội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chợ</a:t>
            </a:r>
            <a:r>
              <a:rPr lang="en-US" sz="3600" dirty="0">
                <a:solidFill>
                  <a:prstClr val="black"/>
                </a:solidFill>
                <a:latin typeface="Cambria" panose="02040503050406030204" pitchFamily="18" charset="0"/>
                <a:ea typeface="Cambria" panose="02040503050406030204" pitchFamily="18" charset="0"/>
              </a:rPr>
              <a:t> Xuân </a:t>
            </a:r>
            <a:r>
              <a:rPr lang="en-US" sz="3600" dirty="0" err="1">
                <a:solidFill>
                  <a:prstClr val="black"/>
                </a:solidFill>
                <a:latin typeface="Cambria" panose="02040503050406030204" pitchFamily="18" charset="0"/>
                <a:ea typeface="Cambria" panose="02040503050406030204" pitchFamily="18" charset="0"/>
              </a:rPr>
              <a:t>gây</a:t>
            </a:r>
            <a:r>
              <a:rPr lang="en-US" sz="3600" dirty="0">
                <a:solidFill>
                  <a:prstClr val="black"/>
                </a:solidFill>
                <a:latin typeface="Cambria" panose="02040503050406030204" pitchFamily="18" charset="0"/>
                <a:ea typeface="Cambria" panose="02040503050406030204" pitchFamily="18" charset="0"/>
              </a:rPr>
              <a:t> </a:t>
            </a:r>
            <a:r>
              <a:rPr lang="en-US" sz="3600">
                <a:solidFill>
                  <a:prstClr val="black"/>
                </a:solidFill>
                <a:latin typeface="Cambria" panose="02040503050406030204" pitchFamily="18" charset="0"/>
                <a:ea typeface="Cambria" panose="02040503050406030204" pitchFamily="18" charset="0"/>
              </a:rPr>
              <a:t>Quỹ </a:t>
            </a:r>
            <a:r>
              <a:rPr lang="en-US" sz="3600" dirty="0" err="1">
                <a:solidFill>
                  <a:prstClr val="black"/>
                </a:solidFill>
                <a:latin typeface="Cambria" panose="02040503050406030204" pitchFamily="18" charset="0"/>
                <a:ea typeface="Cambria" panose="02040503050406030204" pitchFamily="18" charset="0"/>
              </a:rPr>
              <a:t>Nhân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ái</a:t>
            </a:r>
            <a:r>
              <a:rPr lang="en-US" sz="3600" dirty="0">
                <a:solidFill>
                  <a:prstClr val="black"/>
                </a:solidFill>
                <a:latin typeface="Cambria" panose="02040503050406030204" pitchFamily="18" charset="0"/>
                <a:ea typeface="Cambria" panose="02040503050406030204" pitchFamily="18" charset="0"/>
              </a:rPr>
              <a:t>.</a:t>
            </a:r>
          </a:p>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Xác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định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những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nội</a:t>
            </a:r>
            <a:r>
              <a:rPr lang="en-US" sz="3600" dirty="0">
                <a:solidFill>
                  <a:prstClr val="black"/>
                </a:solidFill>
                <a:latin typeface="Cambria" panose="02040503050406030204" pitchFamily="18" charset="0"/>
                <a:ea typeface="Cambria" panose="02040503050406030204" pitchFamily="18" charset="0"/>
              </a:rPr>
              <a:t> dung </a:t>
            </a:r>
            <a:r>
              <a:rPr lang="en-US" sz="3600" dirty="0" err="1">
                <a:solidFill>
                  <a:prstClr val="black"/>
                </a:solidFill>
                <a:latin typeface="Cambria" panose="02040503050406030204" pitchFamily="18" charset="0"/>
                <a:ea typeface="Cambria" panose="02040503050406030204" pitchFamily="18" charset="0"/>
              </a:rPr>
              <a:t>cần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trong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36459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eon colored word on a black background&#10;&#10;Description automatically generated">
            <a:extLst>
              <a:ext uri="{FF2B5EF4-FFF2-40B4-BE49-F238E27FC236}">
                <a16:creationId xmlns:a16="http://schemas.microsoft.com/office/drawing/2014/main" id="{6D88224E-993B-C9AE-E52A-07ED58954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468" y="2074116"/>
            <a:ext cx="6566263" cy="2232071"/>
          </a:xfrm>
          <a:prstGeom prst="rect">
            <a:avLst/>
          </a:prstGeom>
        </p:spPr>
      </p:pic>
    </p:spTree>
    <p:extLst>
      <p:ext uri="{BB962C8B-B14F-4D97-AF65-F5344CB8AC3E}">
        <p14:creationId xmlns:p14="http://schemas.microsoft.com/office/powerpoint/2010/main" val="403783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93535F-361C-4258-8DE3-9C8116B89651}"/>
              </a:ext>
            </a:extLst>
          </p:cNvPr>
          <p:cNvSpPr txBox="1"/>
          <p:nvPr/>
        </p:nvSpPr>
        <p:spPr>
          <a:xfrm>
            <a:off x="3185653" y="1372044"/>
            <a:ext cx="5968980" cy="2123658"/>
          </a:xfrm>
          <a:prstGeom prst="rect">
            <a:avLst/>
          </a:prstGeom>
          <a:noFill/>
        </p:spPr>
        <p:txBody>
          <a:bodyPr wrap="square" rtlCol="0">
            <a:spAutoFit/>
          </a:bodyPr>
          <a:lstStyle/>
          <a:p>
            <a:pPr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1: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Tìm hiểu về nội dung trong kế hoạch kinh doanh.</a:t>
            </a: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82C20500-1977-619C-5941-7164F6050741}"/>
              </a:ext>
            </a:extLst>
          </p:cNvPr>
          <p:cNvSpPr/>
          <p:nvPr/>
        </p:nvSpPr>
        <p:spPr>
          <a:xfrm>
            <a:off x="1676400" y="279400"/>
            <a:ext cx="9906000" cy="1496237"/>
          </a:xfrm>
          <a:prstGeom prst="roundRect">
            <a:avLst/>
          </a:prstGeom>
          <a:solidFill>
            <a:schemeClr val="accent6">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3200" b="1" dirty="0">
                <a:solidFill>
                  <a:srgbClr val="BA96F0">
                    <a:lumMod val="50000"/>
                  </a:srgbClr>
                </a:solidFill>
                <a:latin typeface="Calibri" panose="020F0502020204030204" pitchFamily="34" charset="0"/>
                <a:cs typeface="Calibri" panose="020F0502020204030204" pitchFamily="34" charset="0"/>
              </a:rPr>
              <a:t>C</a:t>
            </a:r>
            <a:r>
              <a:rPr lang="vi-VN" sz="3200" b="1" dirty="0">
                <a:solidFill>
                  <a:srgbClr val="BA96F0">
                    <a:lumMod val="50000"/>
                  </a:srgbClr>
                </a:solidFill>
                <a:latin typeface="Calibri" panose="020F0502020204030204" pitchFamily="34" charset="0"/>
                <a:cs typeface="Calibri" panose="020F0502020204030204" pitchFamily="34" charset="0"/>
              </a:rPr>
              <a:t>ác nhóm thảo luận chia sẻ về ý tưởng kinh doanh, chiến lược bán hàng hiệu quả cao để xây dựng kế hoạch kinh doanh của nhóm mình.</a:t>
            </a:r>
            <a:endParaRPr lang="en-GB" sz="3200" b="1" dirty="0">
              <a:solidFill>
                <a:srgbClr val="BA96F0">
                  <a:lumMod val="50000"/>
                </a:srgb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0CE6A00-F730-6428-B7FC-CDAAB56791B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18143" y="889000"/>
            <a:ext cx="2838735" cy="5663333"/>
          </a:xfrm>
          <a:prstGeom prst="rect">
            <a:avLst/>
          </a:prstGeom>
          <a:noFill/>
        </p:spPr>
      </p:pic>
      <p:pic>
        <p:nvPicPr>
          <p:cNvPr id="10" name="Picture 9">
            <a:extLst>
              <a:ext uri="{FF2B5EF4-FFF2-40B4-BE49-F238E27FC236}">
                <a16:creationId xmlns:a16="http://schemas.microsoft.com/office/drawing/2014/main" id="{9EFC4B95-245D-E825-87E7-317AC2F20BD0}"/>
              </a:ext>
            </a:extLst>
          </p:cNvPr>
          <p:cNvPicPr>
            <a:picLocks noChangeAspect="1"/>
          </p:cNvPicPr>
          <p:nvPr/>
        </p:nvPicPr>
        <p:blipFill>
          <a:blip r:embed="rId5"/>
          <a:stretch>
            <a:fillRect/>
          </a:stretch>
        </p:blipFill>
        <p:spPr>
          <a:xfrm>
            <a:off x="2320223" y="1959049"/>
            <a:ext cx="8848725" cy="4343400"/>
          </a:xfrm>
          <a:prstGeom prst="rect">
            <a:avLst/>
          </a:prstGeom>
        </p:spPr>
      </p:pic>
    </p:spTree>
    <p:extLst>
      <p:ext uri="{BB962C8B-B14F-4D97-AF65-F5344CB8AC3E}">
        <p14:creationId xmlns:p14="http://schemas.microsoft.com/office/powerpoint/2010/main" val="3628687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9D42EE-A4D4-4BA9-C567-E61E21B6D2CE}"/>
              </a:ext>
            </a:extLst>
          </p:cNvPr>
          <p:cNvPicPr>
            <a:picLocks noChangeAspect="1"/>
          </p:cNvPicPr>
          <p:nvPr/>
        </p:nvPicPr>
        <p:blipFill>
          <a:blip r:embed="rId3"/>
          <a:stretch>
            <a:fillRect/>
          </a:stretch>
        </p:blipFill>
        <p:spPr>
          <a:xfrm>
            <a:off x="-95880" y="3615070"/>
            <a:ext cx="4515676" cy="3352957"/>
          </a:xfrm>
          <a:prstGeom prst="rect">
            <a:avLst/>
          </a:prstGeom>
        </p:spPr>
      </p:pic>
      <p:sp>
        <p:nvSpPr>
          <p:cNvPr id="7" name="c">
            <a:extLst>
              <a:ext uri="{FF2B5EF4-FFF2-40B4-BE49-F238E27FC236}">
                <a16:creationId xmlns:a16="http://schemas.microsoft.com/office/drawing/2014/main" id="{B736BBD7-B012-FE0D-C87F-483366FF406E}"/>
              </a:ext>
            </a:extLst>
          </p:cNvPr>
          <p:cNvSpPr/>
          <p:nvPr/>
        </p:nvSpPr>
        <p:spPr>
          <a:xfrm>
            <a:off x="1469277" y="743839"/>
            <a:ext cx="9386564" cy="78724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Mục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tiêu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thời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địa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điểm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viên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tham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8" name="c">
            <a:extLst>
              <a:ext uri="{FF2B5EF4-FFF2-40B4-BE49-F238E27FC236}">
                <a16:creationId xmlns:a16="http://schemas.microsoft.com/office/drawing/2014/main" id="{A817EBE8-8F45-9CFE-4217-348D2357FCAA}"/>
              </a:ext>
            </a:extLst>
          </p:cNvPr>
          <p:cNvSpPr/>
          <p:nvPr/>
        </p:nvSpPr>
        <p:spPr>
          <a:xfrm>
            <a:off x="5233202" y="1764566"/>
            <a:ext cx="4878360" cy="574598"/>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Sản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phẩm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kinh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doanh</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 name="c">
            <a:extLst>
              <a:ext uri="{FF2B5EF4-FFF2-40B4-BE49-F238E27FC236}">
                <a16:creationId xmlns:a16="http://schemas.microsoft.com/office/drawing/2014/main" id="{320D1A75-FA1A-BE6A-7F36-6B0C240F8EBB}"/>
              </a:ext>
            </a:extLst>
          </p:cNvPr>
          <p:cNvSpPr/>
          <p:nvPr/>
        </p:nvSpPr>
        <p:spPr>
          <a:xfrm>
            <a:off x="5656521" y="2615170"/>
            <a:ext cx="5550195"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Đối tượng khách hàng là ai?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0" name="c">
            <a:extLst>
              <a:ext uri="{FF2B5EF4-FFF2-40B4-BE49-F238E27FC236}">
                <a16:creationId xmlns:a16="http://schemas.microsoft.com/office/drawing/2014/main" id="{28E3B16E-3BDB-AE87-E521-6AFF9BAB1ED8}"/>
              </a:ext>
            </a:extLst>
          </p:cNvPr>
          <p:cNvSpPr/>
          <p:nvPr/>
        </p:nvSpPr>
        <p:spPr>
          <a:xfrm>
            <a:off x="4625163" y="3540203"/>
            <a:ext cx="6815469" cy="91483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Cách giới thiệu về sản phẩm và trưng bày sản phẩm sao cho đẹp mắt.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1" name="c">
            <a:extLst>
              <a:ext uri="{FF2B5EF4-FFF2-40B4-BE49-F238E27FC236}">
                <a16:creationId xmlns:a16="http://schemas.microsoft.com/office/drawing/2014/main" id="{40B512C6-8DFC-7864-5A3C-3B8B92E91D71}"/>
              </a:ext>
            </a:extLst>
          </p:cNvPr>
          <p:cNvSpPr/>
          <p:nvPr/>
        </p:nvSpPr>
        <p:spPr>
          <a:xfrm>
            <a:off x="4965405" y="4709784"/>
            <a:ext cx="6124353"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Chiến lược bán hàng như thế nào?</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c">
            <a:extLst>
              <a:ext uri="{FF2B5EF4-FFF2-40B4-BE49-F238E27FC236}">
                <a16:creationId xmlns:a16="http://schemas.microsoft.com/office/drawing/2014/main" id="{1144ABAA-83F4-758C-1625-1D25C6758B1F}"/>
              </a:ext>
            </a:extLst>
          </p:cNvPr>
          <p:cNvSpPr/>
          <p:nvPr/>
        </p:nvSpPr>
        <p:spPr>
          <a:xfrm>
            <a:off x="5932968" y="5539123"/>
            <a:ext cx="4369981"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Dự trù kinh phí.</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74371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644</TotalTime>
  <Words>307</Words>
  <Application>Microsoft Office PowerPoint</Application>
  <PresentationFormat>Widescreen</PresentationFormat>
  <Paragraphs>26</Paragraphs>
  <Slides>14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等线</vt:lpstr>
      <vt:lpstr>Arial</vt:lpstr>
      <vt:lpstr>Calibri</vt:lpstr>
      <vt:lpstr>Cambria</vt:lpstr>
      <vt:lpstr>Cambria Math</vt:lpstr>
      <vt:lpstr>UTM Thanh Nhac TL</vt:lpstr>
      <vt:lpstr>UVN Bach Tuyet Nang</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MR NGU</cp:lastModifiedBy>
  <cp:revision>13</cp:revision>
  <dcterms:created xsi:type="dcterms:W3CDTF">2019-07-18T08:04:35Z</dcterms:created>
  <dcterms:modified xsi:type="dcterms:W3CDTF">2025-03-04T14:18:45Z</dcterms:modified>
</cp:coreProperties>
</file>