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321" r:id="rId2"/>
    <p:sldId id="258" r:id="rId3"/>
    <p:sldId id="283" r:id="rId4"/>
    <p:sldId id="284" r:id="rId5"/>
    <p:sldId id="285" r:id="rId6"/>
    <p:sldId id="259" r:id="rId7"/>
    <p:sldId id="260" r:id="rId8"/>
    <p:sldId id="287" r:id="rId9"/>
    <p:sldId id="261" r:id="rId10"/>
    <p:sldId id="262" r:id="rId11"/>
    <p:sldId id="308" r:id="rId12"/>
    <p:sldId id="310" r:id="rId13"/>
    <p:sldId id="309" r:id="rId14"/>
    <p:sldId id="311" r:id="rId15"/>
    <p:sldId id="312" r:id="rId16"/>
    <p:sldId id="263" r:id="rId17"/>
    <p:sldId id="265" r:id="rId18"/>
    <p:sldId id="266" r:id="rId19"/>
    <p:sldId id="289" r:id="rId20"/>
    <p:sldId id="291" r:id="rId21"/>
    <p:sldId id="293" r:id="rId22"/>
    <p:sldId id="270" r:id="rId23"/>
    <p:sldId id="314" r:id="rId24"/>
    <p:sldId id="272" r:id="rId25"/>
    <p:sldId id="273" r:id="rId26"/>
    <p:sldId id="297" r:id="rId27"/>
    <p:sldId id="298" r:id="rId28"/>
    <p:sldId id="274" r:id="rId29"/>
    <p:sldId id="323" r:id="rId30"/>
    <p:sldId id="322" r:id="rId31"/>
    <p:sldId id="315" r:id="rId32"/>
    <p:sldId id="316" r:id="rId33"/>
    <p:sldId id="317" r:id="rId34"/>
    <p:sldId id="318" r:id="rId35"/>
    <p:sldId id="319" r:id="rId36"/>
    <p:sldId id="320" r:id="rId37"/>
    <p:sldId id="303" r:id="rId38"/>
    <p:sldId id="306" r:id="rId39"/>
    <p:sldId id="304" r:id="rId40"/>
    <p:sldId id="301" r:id="rId41"/>
    <p:sldId id="300" r:id="rId42"/>
    <p:sldId id="302" r:id="rId43"/>
    <p:sldId id="307" r:id="rId44"/>
  </p:sldIdLst>
  <p:sldSz cx="9144000" cy="6858000" type="screen4x3"/>
  <p:notesSz cx="7053263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4ACE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99" autoAdjust="0"/>
    <p:restoredTop sz="94660"/>
  </p:normalViewPr>
  <p:slideViewPr>
    <p:cSldViewPr>
      <p:cViewPr varScale="1">
        <p:scale>
          <a:sx n="65" d="100"/>
          <a:sy n="65" d="100"/>
        </p:scale>
        <p:origin x="1392" y="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6414" cy="467072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95217" y="0"/>
            <a:ext cx="3056414" cy="467072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r">
              <a:defRPr sz="1200"/>
            </a:lvl1pPr>
          </a:lstStyle>
          <a:p>
            <a:fld id="{950E99DF-E6FA-4533-8324-24322011A9D8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1925" y="1163638"/>
            <a:ext cx="4189413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497" tIns="46749" rIns="93497" bIns="4674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5327" y="4480004"/>
            <a:ext cx="5642610" cy="3665458"/>
          </a:xfrm>
          <a:prstGeom prst="rect">
            <a:avLst/>
          </a:prstGeom>
        </p:spPr>
        <p:txBody>
          <a:bodyPr vert="horz" lIns="93497" tIns="46749" rIns="93497" bIns="46749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56414" cy="467071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95217" y="8842030"/>
            <a:ext cx="3056414" cy="467071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r">
              <a:defRPr sz="1200"/>
            </a:lvl1pPr>
          </a:lstStyle>
          <a:p>
            <a:fld id="{F6DDC2D6-AC83-452A-B6A8-08446D04D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815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DC2D6-AC83-452A-B6A8-08446D04D53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724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37A34-F3B0-4036-BEE0-447608446E14}" type="datetimeFigureOut">
              <a:rPr lang="en-US" smtClean="0"/>
              <a:pPr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63B8A-2D94-4504-A281-0732434601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584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37A34-F3B0-4036-BEE0-447608446E14}" type="datetimeFigureOut">
              <a:rPr lang="en-US" smtClean="0"/>
              <a:pPr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63B8A-2D94-4504-A281-0732434601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335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37A34-F3B0-4036-BEE0-447608446E14}" type="datetimeFigureOut">
              <a:rPr lang="en-US" smtClean="0"/>
              <a:pPr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63B8A-2D94-4504-A281-0732434601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7838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450002-DFC7-4EEA-8A4A-DA53165144BE}" type="slidenum">
              <a:rPr altLang="en-US"/>
              <a:pPr/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868841"/>
      </p:ext>
    </p:extLst>
  </p:cSld>
  <p:clrMapOvr>
    <a:masterClrMapping/>
  </p:clrMapOvr>
  <p:transition spd="med" advTm="3000">
    <p:wheel spokes="2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37A34-F3B0-4036-BEE0-447608446E14}" type="datetimeFigureOut">
              <a:rPr lang="en-US" smtClean="0"/>
              <a:pPr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63B8A-2D94-4504-A281-0732434601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839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37A34-F3B0-4036-BEE0-447608446E14}" type="datetimeFigureOut">
              <a:rPr lang="en-US" smtClean="0"/>
              <a:pPr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63B8A-2D94-4504-A281-0732434601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082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37A34-F3B0-4036-BEE0-447608446E14}" type="datetimeFigureOut">
              <a:rPr lang="en-US" smtClean="0"/>
              <a:pPr/>
              <a:t>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63B8A-2D94-4504-A281-0732434601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906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37A34-F3B0-4036-BEE0-447608446E14}" type="datetimeFigureOut">
              <a:rPr lang="en-US" smtClean="0"/>
              <a:pPr/>
              <a:t>2/20/2023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63B8A-2D94-4504-A281-0732434601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115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37A34-F3B0-4036-BEE0-447608446E14}" type="datetimeFigureOut">
              <a:rPr lang="en-US" smtClean="0"/>
              <a:pPr/>
              <a:t>2/20/2023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63B8A-2D94-4504-A281-0732434601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572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37A34-F3B0-4036-BEE0-447608446E14}" type="datetimeFigureOut">
              <a:rPr lang="en-US" smtClean="0"/>
              <a:pPr/>
              <a:t>2/20/2023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63B8A-2D94-4504-A281-0732434601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915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37A34-F3B0-4036-BEE0-447608446E14}" type="datetimeFigureOut">
              <a:rPr lang="en-US" smtClean="0"/>
              <a:pPr/>
              <a:t>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63B8A-2D94-4504-A281-0732434601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265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37A34-F3B0-4036-BEE0-447608446E14}" type="datetimeFigureOut">
              <a:rPr lang="en-US" smtClean="0"/>
              <a:pPr/>
              <a:t>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63B8A-2D94-4504-A281-0732434601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451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37A34-F3B0-4036-BEE0-447608446E14}" type="datetimeFigureOut">
              <a:rPr lang="en-US" smtClean="0"/>
              <a:pPr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963B8A-2D94-4504-A281-0732434601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238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36.xml"/><Relationship Id="rId3" Type="http://schemas.openxmlformats.org/officeDocument/2006/relationships/slide" Target="slide31.xml"/><Relationship Id="rId7" Type="http://schemas.openxmlformats.org/officeDocument/2006/relationships/slide" Target="slide3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4.xml"/><Relationship Id="rId5" Type="http://schemas.openxmlformats.org/officeDocument/2006/relationships/slide" Target="slide33.xml"/><Relationship Id="rId4" Type="http://schemas.openxmlformats.org/officeDocument/2006/relationships/slide" Target="slide3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0.jpeg"/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12" Type="http://schemas.openxmlformats.org/officeDocument/2006/relationships/image" Target="../media/image39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11" Type="http://schemas.openxmlformats.org/officeDocument/2006/relationships/hyperlink" Target="http://www.google.com.vn/imgres?imgurl=http://www.tongocthach.vn/tnthach_admin/news_images/images/News/QtrDo%5b1%5d.jpg&amp;imgrefurl=http://www.tongocthach.vn/index.php?loading=6&amp;sid=032afd896fe76&amp;title=index&amp;setallid=010000110111000111001100111&amp;group_id=2&amp;new_id=292&amp;cap=Tin%20n%C3%B3ng&amp;usg=__-MlyJheU2qna_b_-nO0hs8Hy56o=&amp;h=600&amp;w=476&amp;sz=58&amp;hl=vi&amp;start=220&amp;zoom=1&amp;tbnid=uRXE_h_aAAtjOM:&amp;tbnh=135&amp;tbnw=107&amp;prev=/images?q=xanh+petecbua&amp;start=200&amp;um=1&amp;hl=vi&amp;sa=N&amp;rlz=1T4GGLL_viVN392VN392&amp;tbs=isch:1&amp;um=1&amp;itbs=1" TargetMode="External"/><Relationship Id="rId5" Type="http://schemas.openxmlformats.org/officeDocument/2006/relationships/image" Target="../media/image34.png"/><Relationship Id="rId10" Type="http://schemas.openxmlformats.org/officeDocument/2006/relationships/image" Target="../media/image38.jpeg"/><Relationship Id="rId4" Type="http://schemas.openxmlformats.org/officeDocument/2006/relationships/image" Target="../media/image33.jpeg"/><Relationship Id="rId9" Type="http://schemas.openxmlformats.org/officeDocument/2006/relationships/hyperlink" Target="http://www.google.com.vn/imgres?imgurl=http://www.hanoimoi.com.vn/Uploads/image/Hong%20Van/kim%20tu%20thap.jpg&amp;imgrefurl=http://www.hanoimoi.com.vn/newsdetail/Khoa_hoc/305435/kim-tu-thap-duoc-xay-boi-nhung-nguoi-dan-ong-tu-do.htm&amp;usg=__IW9M-Wfjhl_SN11OuWDyh3nXgxQ=&amp;h=339&amp;w=500&amp;sz=29&amp;hl=vi&amp;start=24&amp;zoom=1&amp;tbnid=TJ1rHUz3hNPupM:&amp;tbnh=88&amp;tbnw=130&amp;prev=/images?q=kim+tu+thap+ai+cap&amp;start=20&amp;um=1&amp;hl=vi&amp;sa=N&amp;rlz=1T4GGLL_viVN392VN392&amp;tbs=isch:1&amp;um=1&amp;itbs=1" TargetMode="External"/><Relationship Id="rId1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44.jpeg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slide" Target="slide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1" descr="POINSET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968" y="4652168"/>
            <a:ext cx="2209800" cy="220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2" descr="POINSET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086600" y="4799013"/>
            <a:ext cx="2062163" cy="205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31" descr="POINSET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4763"/>
            <a:ext cx="2066925" cy="205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32" descr="POINSET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85807" y="3968"/>
            <a:ext cx="2057400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65125" y="1502798"/>
            <a:ext cx="8458200" cy="1958620"/>
          </a:xfrm>
          <a:prstGeom prst="rect">
            <a:avLst/>
          </a:prstGeom>
          <a:noFill/>
        </p:spPr>
        <p:txBody>
          <a:bodyPr wrap="none">
            <a:prstTxWarp prst="textPlai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44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44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44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4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4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44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4400" b="1" i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4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5D</a:t>
            </a:r>
            <a:endParaRPr lang="en-US" sz="4400" b="1" i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703" name="WordArt 9"/>
          <p:cNvSpPr>
            <a:spLocks noChangeArrowheads="1" noChangeShapeType="1" noTextEdit="1"/>
          </p:cNvSpPr>
          <p:nvPr/>
        </p:nvSpPr>
        <p:spPr bwMode="auto">
          <a:xfrm>
            <a:off x="1657350" y="3886200"/>
            <a:ext cx="603885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704" name="Text Box 10"/>
          <p:cNvSpPr txBox="1">
            <a:spLocks noChangeArrowheads="1"/>
          </p:cNvSpPr>
          <p:nvPr/>
        </p:nvSpPr>
        <p:spPr bwMode="auto">
          <a:xfrm>
            <a:off x="1524000" y="5029200"/>
            <a:ext cx="6096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Hà Thị Lệ</a:t>
            </a:r>
          </a:p>
        </p:txBody>
      </p:sp>
    </p:spTree>
    <p:extLst>
      <p:ext uri="{BB962C8B-B14F-4D97-AF65-F5344CB8AC3E}">
        <p14:creationId xmlns:p14="http://schemas.microsoft.com/office/powerpoint/2010/main" val="1928076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/>
        </p:nvSpPr>
        <p:spPr bwMode="auto">
          <a:xfrm>
            <a:off x="2373833" y="3200400"/>
            <a:ext cx="47244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400" b="1" dirty="0" err="1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Dù</a:t>
            </a:r>
            <a:r>
              <a:rPr lang="en-US" sz="2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ngược</a:t>
            </a:r>
            <a:r>
              <a:rPr lang="en-US" sz="2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xuôi</a:t>
            </a:r>
            <a:r>
              <a:rPr lang="en-US" sz="2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 err="1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giỗ</a:t>
            </a:r>
            <a:r>
              <a:rPr lang="en-US" sz="2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mùng</a:t>
            </a:r>
            <a:r>
              <a:rPr lang="en-US" sz="2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2400" b="1" dirty="0" err="1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215" y="180975"/>
            <a:ext cx="3484036" cy="31443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80975"/>
            <a:ext cx="4876800" cy="31443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61" y="4191000"/>
            <a:ext cx="6627084" cy="2590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105057" y="6056280"/>
            <a:ext cx="15424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Gióng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946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" y="0"/>
            <a:ext cx="8839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368221"/>
            <a:ext cx="7162800" cy="39827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990600"/>
            <a:ext cx="8915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váy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81400" y="6350972"/>
            <a:ext cx="53176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678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9600"/>
            <a:ext cx="8153400" cy="53625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6916" y="6238812"/>
            <a:ext cx="708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208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64" b="1"/>
          <a:stretch/>
        </p:blipFill>
        <p:spPr>
          <a:xfrm>
            <a:off x="417871" y="304800"/>
            <a:ext cx="8305800" cy="5715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52600" y="6324600"/>
            <a:ext cx="693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Phụ</a:t>
            </a:r>
            <a:r>
              <a:rPr lang="en-US" sz="2800" dirty="0" smtClean="0"/>
              <a:t> </a:t>
            </a:r>
            <a:r>
              <a:rPr lang="en-US" sz="2800" dirty="0" err="1" smtClean="0"/>
              <a:t>nữ</a:t>
            </a:r>
            <a:r>
              <a:rPr lang="en-US" sz="2800" dirty="0" smtClean="0"/>
              <a:t> </a:t>
            </a:r>
            <a:r>
              <a:rPr lang="en-US" sz="2800" dirty="0" err="1" smtClean="0"/>
              <a:t>Việt</a:t>
            </a:r>
            <a:r>
              <a:rPr lang="en-US" sz="2800" dirty="0" smtClean="0"/>
              <a:t> Nam  </a:t>
            </a:r>
            <a:r>
              <a:rPr lang="en-US" sz="2800" dirty="0" err="1" smtClean="0"/>
              <a:t>trong</a:t>
            </a:r>
            <a:r>
              <a:rPr lang="en-US" sz="2800" dirty="0" smtClean="0"/>
              <a:t> </a:t>
            </a:r>
            <a:r>
              <a:rPr lang="en-US" sz="2800" dirty="0" err="1" smtClean="0"/>
              <a:t>tà</a:t>
            </a:r>
            <a:r>
              <a:rPr lang="en-US" sz="2800" dirty="0" smtClean="0"/>
              <a:t> </a:t>
            </a:r>
            <a:r>
              <a:rPr lang="en-US" sz="2800" dirty="0" err="1" smtClean="0"/>
              <a:t>áo</a:t>
            </a:r>
            <a:r>
              <a:rPr lang="en-US" sz="2800" dirty="0" smtClean="0"/>
              <a:t> </a:t>
            </a:r>
            <a:r>
              <a:rPr lang="en-US" sz="2800" dirty="0" err="1" smtClean="0"/>
              <a:t>dài</a:t>
            </a:r>
            <a:r>
              <a:rPr lang="en-US" sz="2800" dirty="0" smtClean="0"/>
              <a:t> </a:t>
            </a:r>
            <a:r>
              <a:rPr lang="en-US" sz="2800" dirty="0" err="1" smtClean="0"/>
              <a:t>truyền</a:t>
            </a:r>
            <a:r>
              <a:rPr lang="en-US" sz="2800" dirty="0" smtClean="0"/>
              <a:t> </a:t>
            </a:r>
            <a:r>
              <a:rPr lang="en-US" sz="2800" dirty="0" err="1" smtClean="0"/>
              <a:t>thống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7602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09600"/>
            <a:ext cx="3705604" cy="29908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609600"/>
            <a:ext cx="4648200" cy="29908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657600"/>
            <a:ext cx="3886200" cy="30788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3733800"/>
            <a:ext cx="4648200" cy="2895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62000" y="86380"/>
            <a:ext cx="769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Một</a:t>
            </a:r>
            <a:r>
              <a:rPr lang="en-US" sz="2800" dirty="0" smtClean="0"/>
              <a:t> </a:t>
            </a:r>
            <a:r>
              <a:rPr lang="en-US" sz="2800" dirty="0" err="1" smtClean="0"/>
              <a:t>số</a:t>
            </a:r>
            <a:r>
              <a:rPr lang="en-US" sz="2800" dirty="0" smtClean="0"/>
              <a:t> </a:t>
            </a:r>
            <a:r>
              <a:rPr lang="en-US" sz="2800" dirty="0" err="1" smtClean="0"/>
              <a:t>món</a:t>
            </a:r>
            <a:r>
              <a:rPr lang="en-US" sz="2800" dirty="0" smtClean="0"/>
              <a:t> </a:t>
            </a:r>
            <a:r>
              <a:rPr lang="en-US" sz="2800" dirty="0" err="1" smtClean="0"/>
              <a:t>ăn</a:t>
            </a:r>
            <a:r>
              <a:rPr lang="en-US" sz="2800" dirty="0" smtClean="0"/>
              <a:t> </a:t>
            </a:r>
            <a:r>
              <a:rPr lang="en-US" sz="2800" dirty="0" err="1" smtClean="0"/>
              <a:t>đặc</a:t>
            </a:r>
            <a:r>
              <a:rPr lang="en-US" sz="2800" dirty="0" smtClean="0"/>
              <a:t> </a:t>
            </a:r>
            <a:r>
              <a:rPr lang="en-US" sz="2800" dirty="0" err="1" smtClean="0"/>
              <a:t>trưng</a:t>
            </a:r>
            <a:r>
              <a:rPr lang="en-US" sz="2800" dirty="0" smtClean="0"/>
              <a:t> </a:t>
            </a:r>
            <a:r>
              <a:rPr lang="en-US" sz="2800" dirty="0" err="1" smtClean="0"/>
              <a:t>của</a:t>
            </a:r>
            <a:r>
              <a:rPr lang="en-US" sz="2800" dirty="0" smtClean="0"/>
              <a:t> </a:t>
            </a:r>
            <a:r>
              <a:rPr lang="en-US" sz="2800" dirty="0" err="1" smtClean="0"/>
              <a:t>các</a:t>
            </a:r>
            <a:r>
              <a:rPr lang="en-US" sz="2800" dirty="0" smtClean="0"/>
              <a:t> </a:t>
            </a:r>
            <a:r>
              <a:rPr lang="en-US" sz="2800" dirty="0" err="1" smtClean="0"/>
              <a:t>vùng</a:t>
            </a:r>
            <a:r>
              <a:rPr lang="en-US" sz="2800" dirty="0" smtClean="0"/>
              <a:t> </a:t>
            </a:r>
            <a:r>
              <a:rPr lang="en-US" sz="2800" dirty="0" err="1" smtClean="0"/>
              <a:t>miền</a:t>
            </a:r>
            <a:r>
              <a:rPr lang="en-US" sz="2800" dirty="0" smtClean="0"/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59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685800"/>
            <a:ext cx="891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0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1752600"/>
            <a:ext cx="838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931984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" y="74007"/>
            <a:ext cx="54926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Box 46"/>
          <p:cNvSpPr txBox="1">
            <a:spLocks noChangeArrowheads="1"/>
          </p:cNvSpPr>
          <p:nvPr/>
        </p:nvSpPr>
        <p:spPr bwMode="auto">
          <a:xfrm>
            <a:off x="6400800" y="1631662"/>
            <a:ext cx="2286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b="1" dirty="0" err="1" smtClean="0">
                <a:solidFill>
                  <a:srgbClr val="8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Khởi</a:t>
            </a:r>
            <a:r>
              <a:rPr lang="en-US" sz="2400" b="1" dirty="0" smtClean="0">
                <a:solidFill>
                  <a:srgbClr val="8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 smtClean="0">
                <a:solidFill>
                  <a:srgbClr val="8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nghĩa</a:t>
            </a:r>
            <a:r>
              <a:rPr lang="en-US" sz="2400" b="1" dirty="0" smtClean="0">
                <a:solidFill>
                  <a:srgbClr val="8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Hai </a:t>
            </a:r>
            <a:r>
              <a:rPr lang="en-US" sz="2400" b="1" dirty="0" err="1" smtClean="0">
                <a:solidFill>
                  <a:srgbClr val="8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BàTrư­ng</a:t>
            </a:r>
            <a:endParaRPr lang="en-US" sz="2400" b="1" dirty="0">
              <a:solidFill>
                <a:srgbClr val="8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5672"/>
            <a:ext cx="6042547" cy="3041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799" y="3736032"/>
            <a:ext cx="6513393" cy="30980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8600" y="5105400"/>
            <a:ext cx="21335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Bạch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Đằng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277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1"/>
          <p:cNvSpPr txBox="1">
            <a:spLocks noChangeArrowheads="1"/>
          </p:cNvSpPr>
          <p:nvPr/>
        </p:nvSpPr>
        <p:spPr bwMode="auto">
          <a:xfrm>
            <a:off x="3352800" y="7458547"/>
            <a:ext cx="7302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26" y="535672"/>
            <a:ext cx="4276271" cy="2907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0" y="71735"/>
            <a:ext cx="4976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tựu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28293" y="3466397"/>
            <a:ext cx="23970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Điện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52"/>
          <p:cNvSpPr txBox="1">
            <a:spLocks noChangeArrowheads="1"/>
          </p:cNvSpPr>
          <p:nvPr/>
        </p:nvSpPr>
        <p:spPr bwMode="auto">
          <a:xfrm>
            <a:off x="4457697" y="3788035"/>
            <a:ext cx="4800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00596" y="535672"/>
            <a:ext cx="4114801" cy="2907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410200" y="3469341"/>
            <a:ext cx="27206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Phả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itle 1"/>
          <p:cNvSpPr>
            <a:spLocks noGrp="1"/>
          </p:cNvSpPr>
          <p:nvPr/>
        </p:nvSpPr>
        <p:spPr bwMode="auto">
          <a:xfrm>
            <a:off x="-171468" y="6304106"/>
            <a:ext cx="5299974" cy="706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Hầm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Đèo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Vân</a:t>
            </a:r>
            <a:endParaRPr lang="en-US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 descr="300px-Cua_ham_phia_Ba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29" y="3988090"/>
            <a:ext cx="4573004" cy="2458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Cau my th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188" y="4096940"/>
            <a:ext cx="4114801" cy="2311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5"/>
          <p:cNvSpPr txBox="1">
            <a:spLocks noChangeArrowheads="1"/>
          </p:cNvSpPr>
          <p:nvPr/>
        </p:nvSpPr>
        <p:spPr bwMode="auto">
          <a:xfrm>
            <a:off x="7562086" y="10172647"/>
            <a:ext cx="150589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 eaLnBrk="1" hangingPunct="1"/>
            <a:r>
              <a:rPr lang="en-US" sz="2800">
                <a:latin typeface="Times New Roman" pitchFamily="18" charset="0"/>
                <a:cs typeface="Times New Roman" pitchFamily="18" charset="0"/>
              </a:rPr>
              <a:t>Cầu Mỹ Thuận</a:t>
            </a:r>
          </a:p>
        </p:txBody>
      </p:sp>
      <p:sp>
        <p:nvSpPr>
          <p:cNvPr id="19" name="Title 1"/>
          <p:cNvSpPr>
            <a:spLocks noGrp="1"/>
          </p:cNvSpPr>
          <p:nvPr/>
        </p:nvSpPr>
        <p:spPr bwMode="auto">
          <a:xfrm>
            <a:off x="4262602" y="6253399"/>
            <a:ext cx="5299974" cy="706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Mỹ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Thuận</a:t>
            </a:r>
            <a:endParaRPr lang="en-US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79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2" grpId="0"/>
      <p:bldP spid="13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88"/>
          <p:cNvSpPr>
            <a:spLocks noChangeArrowheads="1"/>
          </p:cNvSpPr>
          <p:nvPr/>
        </p:nvSpPr>
        <p:spPr bwMode="auto">
          <a:xfrm>
            <a:off x="732655" y="1905000"/>
            <a:ext cx="7962106" cy="3067348"/>
          </a:xfrm>
          <a:prstGeom prst="horizontalScroll">
            <a:avLst>
              <a:gd name="adj" fmla="val 12500"/>
            </a:avLst>
          </a:prstGeom>
          <a:solidFill>
            <a:srgbClr val="92D050"/>
          </a:solidFill>
          <a:ln w="38100">
            <a:solidFill>
              <a:srgbClr val="0000FF"/>
            </a:solidFill>
            <a:round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0" hangingPunct="0"/>
            <a:r>
              <a:rPr lang="en-US" sz="3600" b="1" i="1" dirty="0" smtClean="0">
                <a:latin typeface=".VnTime" pitchFamily="34" charset="0"/>
              </a:rPr>
              <a:t>    </a:t>
            </a:r>
            <a:r>
              <a:rPr lang="en-US" sz="3600" b="1" i="1" u="sng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600" b="1" i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u="sng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600" b="1" i="1" u="sng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0" name="Picture 9" descr="duck4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737" y="4980296"/>
            <a:ext cx="2437263" cy="1798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duck4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5212321"/>
            <a:ext cx="2437263" cy="1798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duck4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029200"/>
            <a:ext cx="2437263" cy="1798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2"/>
          <p:cNvSpPr txBox="1"/>
          <p:nvPr/>
        </p:nvSpPr>
        <p:spPr>
          <a:xfrm>
            <a:off x="76200" y="979635"/>
            <a:ext cx="891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BÀI 11:  YÊU TỔ QUỐC VIỆT NAM </a:t>
            </a:r>
            <a:endParaRPr lang="en-US" sz="32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7894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57200" y="2996148"/>
            <a:ext cx="85344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Em có cảm nghĩ gì về đất nước và con người Việt Nam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1524000" y="2028756"/>
            <a:ext cx="5715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CanUp">
              <a:avLst/>
            </a:prstTxWarp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 eaLnBrk="1" hangingPunct="1"/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THẢO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8" name="TextBox 2"/>
          <p:cNvSpPr txBox="1"/>
          <p:nvPr/>
        </p:nvSpPr>
        <p:spPr>
          <a:xfrm>
            <a:off x="76200" y="979635"/>
            <a:ext cx="8915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vi-VN" sz="3200" b="1" dirty="0" smtClean="0">
              <a:solidFill>
                <a:srgbClr val="FF000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 err="1" smtClean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11: EM YÊU TỔ QUỐC </a:t>
            </a:r>
            <a:r>
              <a:rPr lang="en-US" sz="3200" b="1" smtClean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VIỆT NAM</a:t>
            </a:r>
            <a:endParaRPr lang="en-US" sz="32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528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orizontal Scroll 2"/>
          <p:cNvSpPr/>
          <p:nvPr/>
        </p:nvSpPr>
        <p:spPr>
          <a:xfrm>
            <a:off x="1828800" y="1075264"/>
            <a:ext cx="5943600" cy="3115735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</a:t>
            </a:r>
            <a:endParaRPr lang="en-US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15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36496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4400" y="2703284"/>
            <a:ext cx="777686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2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Nam.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gắng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mai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defRPr/>
            </a:pP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90600" y="1600200"/>
            <a:ext cx="7848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11: </a:t>
            </a:r>
            <a:r>
              <a:rPr lang="en-US" sz="2800" b="1" dirty="0" err="1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b="1" dirty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800" b="1" dirty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b="1" dirty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NAM (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2052857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5250" y="2514600"/>
            <a:ext cx="89154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Nam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Nam.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gắng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mai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vi-VN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76200" y="1752600"/>
            <a:ext cx="36540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SGK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/35</a:t>
            </a:r>
            <a:endParaRPr lang="en-US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2"/>
          <p:cNvSpPr txBox="1"/>
          <p:nvPr/>
        </p:nvSpPr>
        <p:spPr>
          <a:xfrm>
            <a:off x="76200" y="979635"/>
            <a:ext cx="891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BÀI 11: EM YÊU TỔ QUỐC </a:t>
            </a:r>
            <a:r>
              <a:rPr lang="en-US" sz="3200" b="1" smtClean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VIỆT NAM</a:t>
            </a:r>
            <a:endParaRPr lang="en-US" sz="32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915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WordArt 8"/>
          <p:cNvSpPr>
            <a:spLocks noChangeArrowheads="1" noChangeShapeType="1" noTextEdit="1"/>
          </p:cNvSpPr>
          <p:nvPr/>
        </p:nvSpPr>
        <p:spPr bwMode="auto">
          <a:xfrm>
            <a:off x="457200" y="1371600"/>
            <a:ext cx="8458200" cy="2057400"/>
          </a:xfrm>
          <a:prstGeom prst="rect">
            <a:avLst/>
          </a:prstGeom>
        </p:spPr>
        <p:txBody>
          <a:bodyPr wrap="none" numCol="1" fromWordArt="1">
            <a:prstTxWarp prst="textInflate">
              <a:avLst>
                <a:gd name="adj" fmla="val 13634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AAF4F8"/>
              </a:extrusionClr>
            </a:sp3d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3600" b="1" kern="10" dirty="0" err="1" smtClean="0">
                <a:ln w="9525">
                  <a:round/>
                  <a:headEnd/>
                  <a:tailEnd/>
                </a:ln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kern="10" dirty="0" smtClean="0">
                <a:ln w="9525">
                  <a:round/>
                  <a:headEnd/>
                  <a:tailEnd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 smtClean="0">
                <a:ln w="9525">
                  <a:round/>
                  <a:headEnd/>
                  <a:tailEnd/>
                </a:ln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kern="10" dirty="0" smtClean="0">
                <a:ln w="9525">
                  <a:round/>
                  <a:headEnd/>
                  <a:tailEnd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 smtClean="0">
                <a:ln w="9525">
                  <a:round/>
                  <a:headEnd/>
                  <a:tailEnd/>
                </a:ln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b="1" kern="10" dirty="0" smtClean="0">
                <a:ln w="9525">
                  <a:round/>
                  <a:headEnd/>
                  <a:tailEnd/>
                </a:ln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kern="10" dirty="0">
              <a:ln w="9525">
                <a:round/>
                <a:headEnd/>
                <a:tailEnd/>
              </a:ln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5168900"/>
            <a:ext cx="2079625" cy="168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5357812"/>
            <a:ext cx="2206625" cy="150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5" y="5168900"/>
            <a:ext cx="2079625" cy="168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5334000"/>
            <a:ext cx="2206625" cy="150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2565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3910" y="3458805"/>
            <a:ext cx="3554361" cy="84219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1975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100" y="2786216"/>
            <a:ext cx="3505200" cy="457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1954</a:t>
            </a:r>
          </a:p>
          <a:p>
            <a:pPr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8994" y="4434348"/>
            <a:ext cx="3429000" cy="457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Đằng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200" y="5202185"/>
            <a:ext cx="3429000" cy="457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100" y="6103372"/>
            <a:ext cx="3426542" cy="457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66433" y="1951246"/>
            <a:ext cx="4829634" cy="457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endParaRPr lang="en-US" sz="2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18039" y="2669686"/>
            <a:ext cx="5098793" cy="153414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endParaRPr lang="en-US" sz="22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Tống</a:t>
            </a:r>
            <a:endParaRPr lang="en-US" sz="22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endParaRPr lang="en-US" sz="2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994" y="1916685"/>
            <a:ext cx="3429000" cy="457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1945</a:t>
            </a:r>
          </a:p>
          <a:p>
            <a:pPr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116030" y="6078793"/>
            <a:ext cx="4978810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116030" y="4308761"/>
            <a:ext cx="4978810" cy="7125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Nam,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218039" y="5202185"/>
            <a:ext cx="4876801" cy="66674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endParaRPr lang="en-US" sz="2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227871" y="1343675"/>
            <a:ext cx="4760504" cy="457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2400" y="91655"/>
            <a:ext cx="8994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mốc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99768" y="747252"/>
            <a:ext cx="2905432" cy="39574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363497" y="795442"/>
            <a:ext cx="2585884" cy="39574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3468791" y="2209800"/>
            <a:ext cx="79764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endCxn id="14" idx="1"/>
          </p:cNvCxnSpPr>
          <p:nvPr/>
        </p:nvCxnSpPr>
        <p:spPr>
          <a:xfrm flipV="1">
            <a:off x="3420397" y="1572275"/>
            <a:ext cx="807474" cy="126556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3543762" y="3598831"/>
            <a:ext cx="749248" cy="88305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3476472" y="3185876"/>
            <a:ext cx="846036" cy="14478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3474937" y="5499078"/>
            <a:ext cx="749248" cy="6096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3474937" y="5369334"/>
            <a:ext cx="944663" cy="7340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3" name="5-Point Star 32">
            <a:hlinkClick r:id="rId3" action="ppaction://hlinksldjump"/>
          </p:cNvPr>
          <p:cNvSpPr/>
          <p:nvPr/>
        </p:nvSpPr>
        <p:spPr>
          <a:xfrm>
            <a:off x="-40557" y="1678146"/>
            <a:ext cx="304800" cy="412315"/>
          </a:xfrm>
          <a:prstGeom prst="star5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5-Point Star 33">
            <a:hlinkClick r:id="rId4" action="ppaction://hlinksldjump"/>
          </p:cNvPr>
          <p:cNvSpPr/>
          <p:nvPr/>
        </p:nvSpPr>
        <p:spPr>
          <a:xfrm>
            <a:off x="23355" y="2528478"/>
            <a:ext cx="304800" cy="412315"/>
          </a:xfrm>
          <a:prstGeom prst="star5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5-Point Star 34">
            <a:hlinkClick r:id="rId5" action="ppaction://hlinksldjump"/>
          </p:cNvPr>
          <p:cNvSpPr/>
          <p:nvPr/>
        </p:nvSpPr>
        <p:spPr>
          <a:xfrm>
            <a:off x="111843" y="3364217"/>
            <a:ext cx="304800" cy="412315"/>
          </a:xfrm>
          <a:prstGeom prst="star5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5-Point Star 35">
            <a:hlinkClick r:id="rId6" action="ppaction://hlinksldjump"/>
          </p:cNvPr>
          <p:cNvSpPr/>
          <p:nvPr/>
        </p:nvSpPr>
        <p:spPr>
          <a:xfrm>
            <a:off x="161003" y="4435939"/>
            <a:ext cx="304800" cy="412315"/>
          </a:xfrm>
          <a:prstGeom prst="star5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5-Point Star 36">
            <a:hlinkClick r:id="rId7" action="ppaction://hlinksldjump"/>
          </p:cNvPr>
          <p:cNvSpPr/>
          <p:nvPr/>
        </p:nvSpPr>
        <p:spPr>
          <a:xfrm>
            <a:off x="161003" y="5232357"/>
            <a:ext cx="304800" cy="412315"/>
          </a:xfrm>
          <a:prstGeom prst="star5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5-Point Star 37">
            <a:hlinkClick r:id="rId8" action="ppaction://hlinksldjump"/>
          </p:cNvPr>
          <p:cNvSpPr/>
          <p:nvPr/>
        </p:nvSpPr>
        <p:spPr>
          <a:xfrm>
            <a:off x="161003" y="6038608"/>
            <a:ext cx="304800" cy="412315"/>
          </a:xfrm>
          <a:prstGeom prst="star5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757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4" grpId="0" animBg="1"/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6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371600"/>
            <a:ext cx="3963988" cy="537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381000" y="685800"/>
            <a:ext cx="1676400" cy="1600200"/>
            <a:chOff x="240" y="0"/>
            <a:chExt cx="768" cy="705"/>
          </a:xfrm>
        </p:grpSpPr>
        <p:pic>
          <p:nvPicPr>
            <p:cNvPr id="31" name="Picture 30" descr="d00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192"/>
              <a:ext cx="768" cy="5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Rectangle 31"/>
            <p:cNvSpPr>
              <a:spLocks noChangeArrowheads="1"/>
            </p:cNvSpPr>
            <p:nvPr/>
          </p:nvSpPr>
          <p:spPr bwMode="auto">
            <a:xfrm>
              <a:off x="288" y="0"/>
              <a:ext cx="240" cy="4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algn="ctr" eaLnBrk="0" hangingPunct="0"/>
              <a:r>
                <a:rPr lang="en-US" sz="2800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</a:rPr>
                <a:t>1</a:t>
              </a:r>
              <a:endParaRPr lang="en-US" sz="2800">
                <a:latin typeface="Arial" charset="0"/>
              </a:endParaRPr>
            </a:p>
          </p:txBody>
        </p:sp>
      </p:grp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33400" y="2438400"/>
            <a:ext cx="1371600" cy="1828800"/>
            <a:chOff x="1296" y="576"/>
            <a:chExt cx="760" cy="1275"/>
          </a:xfrm>
        </p:grpSpPr>
        <p:pic>
          <p:nvPicPr>
            <p:cNvPr id="29" name="Picture 28" descr="chutichhochiminh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" y="816"/>
              <a:ext cx="760" cy="1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Rectangle 29"/>
            <p:cNvSpPr>
              <a:spLocks noChangeArrowheads="1"/>
            </p:cNvSpPr>
            <p:nvPr/>
          </p:nvSpPr>
          <p:spPr bwMode="auto">
            <a:xfrm>
              <a:off x="1296" y="576"/>
              <a:ext cx="240" cy="4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algn="ctr" eaLnBrk="0" hangingPunct="0"/>
              <a:r>
                <a:rPr lang="en-US" sz="2800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</a:rPr>
                <a:t>2</a:t>
              </a:r>
              <a:endParaRPr lang="en-US" sz="2800">
                <a:latin typeface="Arial" charset="0"/>
              </a:endParaRPr>
            </a:p>
          </p:txBody>
        </p:sp>
      </p:grp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6096000" y="414338"/>
            <a:ext cx="1219200" cy="1447800"/>
            <a:chOff x="144" y="2832"/>
            <a:chExt cx="855" cy="1098"/>
          </a:xfrm>
        </p:grpSpPr>
        <p:pic>
          <p:nvPicPr>
            <p:cNvPr id="27" name="Picture 2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3072"/>
              <a:ext cx="759" cy="8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Rectangle 27"/>
            <p:cNvSpPr>
              <a:spLocks noChangeArrowheads="1"/>
            </p:cNvSpPr>
            <p:nvPr/>
          </p:nvSpPr>
          <p:spPr bwMode="auto">
            <a:xfrm>
              <a:off x="144" y="2832"/>
              <a:ext cx="240" cy="4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algn="ctr" eaLnBrk="0" hangingPunct="0"/>
              <a:r>
                <a:rPr lang="en-US" sz="2800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</a:rPr>
                <a:t>6</a:t>
              </a:r>
              <a:endParaRPr lang="en-US" sz="2800">
                <a:latin typeface="Arial" charset="0"/>
              </a:endParaRPr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7620000" y="414338"/>
            <a:ext cx="1143000" cy="1828800"/>
            <a:chOff x="2208" y="1680"/>
            <a:chExt cx="660" cy="1518"/>
          </a:xfrm>
        </p:grpSpPr>
        <p:pic>
          <p:nvPicPr>
            <p:cNvPr id="25" name="Picture 24" descr="eiffel-tower-day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06" t="4692" r="17969"/>
            <a:stretch>
              <a:fillRect/>
            </a:stretch>
          </p:blipFill>
          <p:spPr bwMode="auto">
            <a:xfrm>
              <a:off x="2208" y="1920"/>
              <a:ext cx="660" cy="12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 25"/>
            <p:cNvSpPr>
              <a:spLocks noChangeArrowheads="1"/>
            </p:cNvSpPr>
            <p:nvPr/>
          </p:nvSpPr>
          <p:spPr bwMode="auto">
            <a:xfrm>
              <a:off x="2208" y="1680"/>
              <a:ext cx="240" cy="4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algn="ctr" eaLnBrk="0" hangingPunct="0"/>
              <a:r>
                <a:rPr lang="en-US" sz="2800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</a:rPr>
                <a:t>7</a:t>
              </a:r>
              <a:endParaRPr lang="en-US" sz="2800">
                <a:latin typeface="Arial" charset="0"/>
              </a:endParaRPr>
            </a:p>
          </p:txBody>
        </p:sp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457200" y="4376738"/>
            <a:ext cx="1295400" cy="2286000"/>
            <a:chOff x="4464" y="-96"/>
            <a:chExt cx="667" cy="1200"/>
          </a:xfrm>
        </p:grpSpPr>
        <p:pic>
          <p:nvPicPr>
            <p:cNvPr id="23" name="Picture 22" descr="untitled"/>
            <p:cNvPicPr>
              <a:picLocks noChangeAspect="1" noChangeArrowheads="1"/>
            </p:cNvPicPr>
            <p:nvPr/>
          </p:nvPicPr>
          <p:blipFill>
            <a:blip r:embed="rId7" cstate="print">
              <a:lum bright="6000" contrast="-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280"/>
            <a:stretch>
              <a:fillRect/>
            </a:stretch>
          </p:blipFill>
          <p:spPr bwMode="auto">
            <a:xfrm>
              <a:off x="4512" y="192"/>
              <a:ext cx="619" cy="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ectangle 23"/>
            <p:cNvSpPr>
              <a:spLocks noChangeArrowheads="1"/>
            </p:cNvSpPr>
            <p:nvPr/>
          </p:nvSpPr>
          <p:spPr bwMode="auto">
            <a:xfrm>
              <a:off x="4464" y="-96"/>
              <a:ext cx="240" cy="4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algn="ctr" eaLnBrk="0" hangingPunct="0"/>
              <a:r>
                <a:rPr lang="en-US" sz="2800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</a:rPr>
                <a:t>5</a:t>
              </a:r>
              <a:endParaRPr lang="en-US" sz="2800">
                <a:latin typeface="Arial" charset="0"/>
              </a:endParaRPr>
            </a:p>
          </p:txBody>
        </p:sp>
      </p:grp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1981203" y="2624138"/>
            <a:ext cx="1752601" cy="1676400"/>
            <a:chOff x="3792" y="2112"/>
            <a:chExt cx="1037" cy="865"/>
          </a:xfrm>
        </p:grpSpPr>
        <p:pic>
          <p:nvPicPr>
            <p:cNvPr id="21" name="Picture 20" descr="china-fla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8" y="2352"/>
              <a:ext cx="941" cy="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3792" y="2112"/>
              <a:ext cx="240" cy="4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algn="ctr" eaLnBrk="0" hangingPunct="0"/>
              <a:r>
                <a:rPr lang="en-US" sz="3200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</a:rPr>
                <a:t>3</a:t>
              </a:r>
              <a:endParaRPr lang="en-US" sz="2200">
                <a:latin typeface="Arial" charset="0"/>
              </a:endParaRPr>
            </a:p>
          </p:txBody>
        </p:sp>
      </p:grpSp>
      <p:sp>
        <p:nvSpPr>
          <p:cNvPr id="10" name="Line 23"/>
          <p:cNvSpPr>
            <a:spLocks noChangeShapeType="1"/>
          </p:cNvSpPr>
          <p:nvPr/>
        </p:nvSpPr>
        <p:spPr bwMode="auto">
          <a:xfrm>
            <a:off x="2743200" y="27432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11" name="Picture 10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5562600"/>
            <a:ext cx="19050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286000"/>
            <a:ext cx="13716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29"/>
          <p:cNvSpPr txBox="1">
            <a:spLocks noChangeArrowheads="1"/>
          </p:cNvSpPr>
          <p:nvPr/>
        </p:nvSpPr>
        <p:spPr bwMode="auto">
          <a:xfrm>
            <a:off x="1905000" y="4357688"/>
            <a:ext cx="64293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eaLnBrk="0" hangingPunct="0"/>
            <a:r>
              <a:rPr lang="en-US" sz="2800" b="1">
                <a:latin typeface="Arial" charset="0"/>
              </a:rPr>
              <a:t>4</a:t>
            </a:r>
          </a:p>
        </p:txBody>
      </p:sp>
      <p:sp>
        <p:nvSpPr>
          <p:cNvPr id="14" name="Text Box 30"/>
          <p:cNvSpPr txBox="1">
            <a:spLocks noChangeArrowheads="1"/>
          </p:cNvSpPr>
          <p:nvPr/>
        </p:nvSpPr>
        <p:spPr bwMode="auto">
          <a:xfrm>
            <a:off x="7086600" y="1995488"/>
            <a:ext cx="228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sz="2800" b="1">
                <a:latin typeface="Arial" charset="0"/>
              </a:rPr>
              <a:t>8</a:t>
            </a:r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auto">
          <a:xfrm>
            <a:off x="6705600" y="3824288"/>
            <a:ext cx="228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sz="2800" b="1">
                <a:latin typeface="Arial" charset="0"/>
              </a:rPr>
              <a:t>9</a:t>
            </a:r>
          </a:p>
        </p:txBody>
      </p:sp>
      <p:sp>
        <p:nvSpPr>
          <p:cNvPr id="16" name="Text Box 32"/>
          <p:cNvSpPr txBox="1">
            <a:spLocks noChangeArrowheads="1"/>
          </p:cNvSpPr>
          <p:nvPr/>
        </p:nvSpPr>
        <p:spPr bwMode="auto">
          <a:xfrm>
            <a:off x="6477000" y="5348288"/>
            <a:ext cx="838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sz="2800" b="1">
                <a:latin typeface="Arial" charset="0"/>
              </a:rPr>
              <a:t>10</a:t>
            </a:r>
          </a:p>
        </p:txBody>
      </p:sp>
      <p:pic>
        <p:nvPicPr>
          <p:cNvPr id="17" name="Picture 16" descr="Hinh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681538"/>
            <a:ext cx="12954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0" y="0"/>
            <a:ext cx="91440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US" sz="2400" b="1" i="1" u="sng" dirty="0" err="1">
                <a:solidFill>
                  <a:schemeClr val="tx2">
                    <a:lumMod val="50000"/>
                  </a:schemeClr>
                </a:solidFill>
              </a:rPr>
              <a:t>Bài</a:t>
            </a:r>
            <a:r>
              <a:rPr lang="en-US" sz="2400" b="1" i="1" u="sng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i="1" u="sng" dirty="0" err="1">
                <a:solidFill>
                  <a:schemeClr val="tx2">
                    <a:lumMod val="50000"/>
                  </a:schemeClr>
                </a:solidFill>
              </a:rPr>
              <a:t>tập</a:t>
            </a:r>
            <a:r>
              <a:rPr lang="en-US" sz="2400" b="1" i="1" u="sng" dirty="0">
                <a:solidFill>
                  <a:schemeClr val="tx2">
                    <a:lumMod val="50000"/>
                  </a:schemeClr>
                </a:solidFill>
              </a:rPr>
              <a:t> 2</a:t>
            </a:r>
            <a:r>
              <a:rPr lang="en-US" sz="2400" b="1" i="1" dirty="0">
                <a:solidFill>
                  <a:schemeClr val="tx2">
                    <a:lumMod val="50000"/>
                  </a:schemeClr>
                </a:solidFill>
              </a:rPr>
              <a:t>:</a:t>
            </a:r>
            <a:r>
              <a:rPr lang="en-US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i="1" dirty="0" err="1">
                <a:solidFill>
                  <a:schemeClr val="tx2">
                    <a:lumMod val="50000"/>
                  </a:schemeClr>
                </a:solidFill>
              </a:rPr>
              <a:t>Em</a:t>
            </a:r>
            <a:r>
              <a:rPr lang="en-US" sz="2400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i="1" dirty="0" err="1">
                <a:solidFill>
                  <a:schemeClr val="tx2">
                    <a:lumMod val="50000"/>
                  </a:schemeClr>
                </a:solidFill>
              </a:rPr>
              <a:t>hãy</a:t>
            </a:r>
            <a:r>
              <a:rPr lang="en-US" sz="2400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i="1" dirty="0" err="1">
                <a:solidFill>
                  <a:schemeClr val="tx2">
                    <a:lumMod val="50000"/>
                  </a:schemeClr>
                </a:solidFill>
              </a:rPr>
              <a:t>tìm</a:t>
            </a:r>
            <a:r>
              <a:rPr lang="en-US" sz="2400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i="1" dirty="0" err="1">
                <a:solidFill>
                  <a:schemeClr val="tx2">
                    <a:lumMod val="50000"/>
                  </a:schemeClr>
                </a:solidFill>
              </a:rPr>
              <a:t>những</a:t>
            </a:r>
            <a:r>
              <a:rPr lang="en-US" sz="2400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i="1" dirty="0" err="1">
                <a:solidFill>
                  <a:schemeClr val="tx2">
                    <a:lumMod val="50000"/>
                  </a:schemeClr>
                </a:solidFill>
              </a:rPr>
              <a:t>hình</a:t>
            </a:r>
            <a:r>
              <a:rPr lang="en-US" sz="2400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i="1" dirty="0" err="1">
                <a:solidFill>
                  <a:schemeClr val="tx2">
                    <a:lumMod val="50000"/>
                  </a:schemeClr>
                </a:solidFill>
              </a:rPr>
              <a:t>ảnh</a:t>
            </a:r>
            <a:r>
              <a:rPr lang="en-US" sz="2400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i="1" dirty="0" err="1">
                <a:solidFill>
                  <a:schemeClr val="tx2">
                    <a:lumMod val="50000"/>
                  </a:schemeClr>
                </a:solidFill>
              </a:rPr>
              <a:t>về</a:t>
            </a:r>
            <a:r>
              <a:rPr lang="en-US" sz="2400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i="1" dirty="0" err="1">
                <a:solidFill>
                  <a:schemeClr val="tx2">
                    <a:lumMod val="50000"/>
                  </a:schemeClr>
                </a:solidFill>
              </a:rPr>
              <a:t>Việt</a:t>
            </a:r>
            <a:r>
              <a:rPr lang="en-US" sz="2400" b="1" i="1" dirty="0">
                <a:solidFill>
                  <a:schemeClr val="tx2">
                    <a:lumMod val="50000"/>
                  </a:schemeClr>
                </a:solidFill>
              </a:rPr>
              <a:t> Nam </a:t>
            </a:r>
            <a:r>
              <a:rPr lang="en-US" sz="2400" b="1" i="1" dirty="0" err="1">
                <a:solidFill>
                  <a:schemeClr val="tx2">
                    <a:lumMod val="50000"/>
                  </a:schemeClr>
                </a:solidFill>
              </a:rPr>
              <a:t>trong</a:t>
            </a:r>
            <a:r>
              <a:rPr lang="en-US" sz="2400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i="1" dirty="0" err="1">
                <a:solidFill>
                  <a:schemeClr val="tx2">
                    <a:lumMod val="50000"/>
                  </a:schemeClr>
                </a:solidFill>
              </a:rPr>
              <a:t>các</a:t>
            </a:r>
            <a:r>
              <a:rPr lang="en-US" sz="2400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i="1" dirty="0" err="1">
                <a:solidFill>
                  <a:schemeClr val="tx2">
                    <a:lumMod val="50000"/>
                  </a:schemeClr>
                </a:solidFill>
              </a:rPr>
              <a:t>tranh</a:t>
            </a:r>
            <a:r>
              <a:rPr lang="en-US" sz="2400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i="1" dirty="0" err="1">
                <a:solidFill>
                  <a:schemeClr val="tx2">
                    <a:lumMod val="50000"/>
                  </a:schemeClr>
                </a:solidFill>
              </a:rPr>
              <a:t>ảnh</a:t>
            </a:r>
            <a:r>
              <a:rPr lang="en-US" sz="2400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i="1" dirty="0" err="1">
                <a:solidFill>
                  <a:schemeClr val="tx2">
                    <a:lumMod val="50000"/>
                  </a:schemeClr>
                </a:solidFill>
              </a:rPr>
              <a:t>dưới</a:t>
            </a:r>
            <a:r>
              <a:rPr lang="en-US" sz="2400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i="1" dirty="0" err="1">
                <a:solidFill>
                  <a:schemeClr val="tx2">
                    <a:lumMod val="50000"/>
                  </a:schemeClr>
                </a:solidFill>
              </a:rPr>
              <a:t>đây</a:t>
            </a:r>
            <a:r>
              <a:rPr lang="en-US" sz="2400" b="1" i="1" dirty="0">
                <a:solidFill>
                  <a:schemeClr val="tx2">
                    <a:lumMod val="50000"/>
                  </a:schemeClr>
                </a:solidFill>
              </a:rPr>
              <a:t>:</a:t>
            </a:r>
          </a:p>
        </p:txBody>
      </p:sp>
      <p:sp>
        <p:nvSpPr>
          <p:cNvPr id="19" name="Text Box 35"/>
          <p:cNvSpPr txBox="1">
            <a:spLocks noChangeArrowheads="1"/>
          </p:cNvSpPr>
          <p:nvPr/>
        </p:nvSpPr>
        <p:spPr bwMode="auto">
          <a:xfrm>
            <a:off x="4876800" y="2971800"/>
            <a:ext cx="838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sz="2800" b="1" dirty="0">
                <a:latin typeface="Arial" charset="0"/>
              </a:rPr>
              <a:t>11</a:t>
            </a:r>
          </a:p>
        </p:txBody>
      </p:sp>
      <p:pic>
        <p:nvPicPr>
          <p:cNvPr id="20" name="Picture 19" descr="4[2]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810000"/>
            <a:ext cx="1752600" cy="1600200"/>
          </a:xfrm>
          <a:prstGeom prst="rect">
            <a:avLst/>
          </a:prstGeom>
          <a:solidFill>
            <a:srgbClr val="D1FFD1"/>
          </a:solidFill>
          <a:ln w="57150">
            <a:solidFill>
              <a:srgbClr val="B7FFB7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67197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/>
        </p:nvSpPr>
        <p:spPr bwMode="auto">
          <a:xfrm>
            <a:off x="457200" y="2576512"/>
            <a:ext cx="26670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just"/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</a:rPr>
              <a:t> 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</a:rPr>
              <a:t>Quốc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</a:rPr>
              <a:t>kỳ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</a:rPr>
              <a:t>Việt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</a:rPr>
              <a:t> Nam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</a:rPr>
              <a:t>là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</a:rPr>
              <a:t>lá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</a:rPr>
              <a:t>cờ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</a:rPr>
              <a:t>đỏ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</a:rPr>
              <a:t>, ở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</a:rPr>
              <a:t>giữa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</a:rPr>
              <a:t>có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</a:rPr>
              <a:t>ngôi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</a:rPr>
              <a:t>sao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</a:rPr>
              <a:t>vàng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</a:rPr>
              <a:t> 5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</a:rPr>
              <a:t>cánh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638800" y="2500312"/>
            <a:ext cx="3276600" cy="161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eaLnBrk="0" hangingPunct="0"/>
            <a:r>
              <a:rPr lang="en-US" sz="2400" b="1" i="1">
                <a:solidFill>
                  <a:srgbClr val="0000FF"/>
                </a:solidFill>
              </a:rPr>
              <a:t>   B</a:t>
            </a:r>
            <a:r>
              <a:rPr lang="en-US" sz="2800" b="1" i="1">
                <a:solidFill>
                  <a:srgbClr val="0000FF"/>
                </a:solidFill>
              </a:rPr>
              <a:t>ác</a:t>
            </a:r>
            <a:r>
              <a:rPr lang="en-US" sz="2400" b="1" i="1">
                <a:solidFill>
                  <a:srgbClr val="0000FF"/>
                </a:solidFill>
              </a:rPr>
              <a:t> Hồ là lãnh tụ vĩ đại của dân tộc Việt Nam, là danh nhân văn hoá thế giới.</a:t>
            </a:r>
          </a:p>
        </p:txBody>
      </p:sp>
      <p:pic>
        <p:nvPicPr>
          <p:cNvPr id="8" name="Picture 7" descr="images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94" y="519112"/>
            <a:ext cx="2513012" cy="1524000"/>
          </a:xfrm>
          <a:prstGeom prst="rect">
            <a:avLst/>
          </a:prstGeom>
          <a:solidFill>
            <a:srgbClr val="FFFFCC"/>
          </a:solidFill>
          <a:ln w="57150">
            <a:solidFill>
              <a:srgbClr val="66FFFF"/>
            </a:solidFill>
            <a:miter lim="800000"/>
            <a:headEnd/>
            <a:tailEnd/>
          </a:ln>
        </p:spPr>
      </p:pic>
      <p:pic>
        <p:nvPicPr>
          <p:cNvPr id="9" name="Picture 8" descr="bando"/>
          <p:cNvPicPr>
            <a:picLocks noChangeAspect="1" noChangeArrowheads="1"/>
          </p:cNvPicPr>
          <p:nvPr/>
        </p:nvPicPr>
        <p:blipFill>
          <a:blip r:embed="rId3">
            <a:lum bright="-6000" contras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" t="2136" r="4572"/>
          <a:stretch>
            <a:fillRect/>
          </a:stretch>
        </p:blipFill>
        <p:spPr bwMode="auto">
          <a:xfrm>
            <a:off x="3581400" y="138112"/>
            <a:ext cx="2133600" cy="2057400"/>
          </a:xfrm>
          <a:prstGeom prst="rect">
            <a:avLst/>
          </a:prstGeom>
          <a:noFill/>
          <a:ln w="57150">
            <a:solidFill>
              <a:srgbClr val="66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19"/>
          <p:cNvSpPr txBox="1">
            <a:spLocks noChangeArrowheads="1"/>
          </p:cNvSpPr>
          <p:nvPr/>
        </p:nvSpPr>
        <p:spPr bwMode="auto">
          <a:xfrm>
            <a:off x="3581400" y="2576512"/>
            <a:ext cx="21336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 i="1">
                <a:solidFill>
                  <a:srgbClr val="0000FF"/>
                </a:solidFill>
              </a:rPr>
              <a:t>Đất nước Việt Nam có dạng hình chữ S.</a:t>
            </a:r>
          </a:p>
        </p:txBody>
      </p:sp>
      <p:pic>
        <p:nvPicPr>
          <p:cNvPr id="11" name="Picture 10" descr="4[2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191000"/>
            <a:ext cx="1741488" cy="2057400"/>
          </a:xfrm>
          <a:prstGeom prst="rect">
            <a:avLst/>
          </a:prstGeom>
          <a:solidFill>
            <a:srgbClr val="66FFFF"/>
          </a:solidFill>
          <a:ln w="57150">
            <a:solidFill>
              <a:srgbClr val="66FFFF"/>
            </a:solidFill>
            <a:miter lim="800000"/>
            <a:headEnd/>
            <a:tailEnd/>
          </a:ln>
        </p:spPr>
      </p:pic>
      <p:sp>
        <p:nvSpPr>
          <p:cNvPr id="12" name="Text Box 23"/>
          <p:cNvSpPr txBox="1">
            <a:spLocks noChangeArrowheads="1"/>
          </p:cNvSpPr>
          <p:nvPr/>
        </p:nvSpPr>
        <p:spPr bwMode="auto">
          <a:xfrm>
            <a:off x="381000" y="4267200"/>
            <a:ext cx="213360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 i="1" dirty="0" err="1">
                <a:solidFill>
                  <a:srgbClr val="0000FF"/>
                </a:solidFill>
              </a:rPr>
              <a:t>Văn</a:t>
            </a:r>
            <a:r>
              <a:rPr lang="en-US" sz="2400" b="1" i="1" dirty="0">
                <a:solidFill>
                  <a:srgbClr val="0000FF"/>
                </a:solidFill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</a:rPr>
              <a:t>Miếu</a:t>
            </a:r>
            <a:r>
              <a:rPr lang="en-US" sz="2400" b="1" i="1" dirty="0">
                <a:solidFill>
                  <a:srgbClr val="0000FF"/>
                </a:solidFill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</a:rPr>
              <a:t>Quốc</a:t>
            </a:r>
            <a:r>
              <a:rPr lang="en-US" sz="2400" b="1" i="1" dirty="0">
                <a:solidFill>
                  <a:srgbClr val="0000FF"/>
                </a:solidFill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</a:rPr>
              <a:t>Tử</a:t>
            </a:r>
            <a:r>
              <a:rPr lang="en-US" sz="2400" b="1" i="1" dirty="0">
                <a:solidFill>
                  <a:srgbClr val="0000FF"/>
                </a:solidFill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</a:rPr>
              <a:t>Giám</a:t>
            </a:r>
            <a:r>
              <a:rPr lang="en-US" sz="2400" b="1" i="1" dirty="0">
                <a:solidFill>
                  <a:srgbClr val="0000FF"/>
                </a:solidFill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</a:rPr>
              <a:t>là</a:t>
            </a:r>
            <a:r>
              <a:rPr lang="en-US" sz="2400" b="1" i="1" dirty="0">
                <a:solidFill>
                  <a:srgbClr val="0000FF"/>
                </a:solidFill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</a:rPr>
              <a:t>trường</a:t>
            </a:r>
            <a:r>
              <a:rPr lang="en-US" sz="2400" b="1" i="1" dirty="0">
                <a:solidFill>
                  <a:srgbClr val="0000FF"/>
                </a:solidFill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</a:rPr>
              <a:t>Đại</a:t>
            </a:r>
            <a:r>
              <a:rPr lang="en-US" sz="2400" b="1" i="1" dirty="0">
                <a:solidFill>
                  <a:srgbClr val="0000FF"/>
                </a:solidFill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</a:rPr>
              <a:t>học</a:t>
            </a:r>
            <a:r>
              <a:rPr lang="en-US" sz="2400" b="1" i="1" dirty="0">
                <a:solidFill>
                  <a:srgbClr val="0000FF"/>
                </a:solidFill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</a:rPr>
              <a:t>đầu</a:t>
            </a:r>
            <a:r>
              <a:rPr lang="en-US" sz="2400" b="1" i="1" dirty="0">
                <a:solidFill>
                  <a:srgbClr val="0000FF"/>
                </a:solidFill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</a:rPr>
              <a:t>tiên</a:t>
            </a:r>
            <a:r>
              <a:rPr lang="en-US" sz="2400" b="1" i="1" dirty="0">
                <a:solidFill>
                  <a:srgbClr val="0000FF"/>
                </a:solidFill>
              </a:rPr>
              <a:t> ở </a:t>
            </a:r>
            <a:r>
              <a:rPr lang="en-US" sz="2400" b="1" i="1" dirty="0" err="1">
                <a:solidFill>
                  <a:srgbClr val="0000FF"/>
                </a:solidFill>
              </a:rPr>
              <a:t>nước</a:t>
            </a:r>
            <a:r>
              <a:rPr lang="en-US" sz="2400" b="1" i="1" dirty="0">
                <a:solidFill>
                  <a:srgbClr val="0000FF"/>
                </a:solidFill>
              </a:rPr>
              <a:t> ta. </a:t>
            </a:r>
          </a:p>
        </p:txBody>
      </p:sp>
      <p:pic>
        <p:nvPicPr>
          <p:cNvPr id="13" name="Picture 12" descr="200px-%C3%81o_d%C3%A0i_1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191000"/>
            <a:ext cx="1612900" cy="2057400"/>
          </a:xfrm>
          <a:prstGeom prst="rect">
            <a:avLst/>
          </a:prstGeom>
          <a:noFill/>
          <a:ln w="57150">
            <a:solidFill>
              <a:srgbClr val="66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25"/>
          <p:cNvSpPr txBox="1">
            <a:spLocks noChangeArrowheads="1"/>
          </p:cNvSpPr>
          <p:nvPr/>
        </p:nvSpPr>
        <p:spPr bwMode="auto">
          <a:xfrm>
            <a:off x="6400800" y="4343400"/>
            <a:ext cx="23622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 i="1" dirty="0" err="1">
                <a:solidFill>
                  <a:srgbClr val="0000FF"/>
                </a:solidFill>
              </a:rPr>
              <a:t>Áo</a:t>
            </a:r>
            <a:r>
              <a:rPr lang="en-US" sz="2400" b="1" i="1" dirty="0">
                <a:solidFill>
                  <a:srgbClr val="0000FF"/>
                </a:solidFill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</a:rPr>
              <a:t>dài</a:t>
            </a:r>
            <a:r>
              <a:rPr lang="en-US" sz="2400" b="1" i="1" dirty="0">
                <a:solidFill>
                  <a:srgbClr val="0000FF"/>
                </a:solidFill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</a:rPr>
              <a:t>Việt</a:t>
            </a:r>
            <a:r>
              <a:rPr lang="en-US" sz="2400" b="1" i="1" dirty="0">
                <a:solidFill>
                  <a:srgbClr val="0000FF"/>
                </a:solidFill>
              </a:rPr>
              <a:t> Nam </a:t>
            </a:r>
            <a:r>
              <a:rPr lang="en-US" sz="2400" b="1" i="1" dirty="0" err="1">
                <a:solidFill>
                  <a:srgbClr val="0000FF"/>
                </a:solidFill>
              </a:rPr>
              <a:t>là</a:t>
            </a:r>
            <a:r>
              <a:rPr lang="en-US" sz="2400" b="1" i="1" dirty="0">
                <a:solidFill>
                  <a:srgbClr val="0000FF"/>
                </a:solidFill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</a:rPr>
              <a:t>một</a:t>
            </a:r>
            <a:r>
              <a:rPr lang="en-US" sz="2400" b="1" i="1" dirty="0">
                <a:solidFill>
                  <a:srgbClr val="0000FF"/>
                </a:solidFill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</a:rPr>
              <a:t>nét</a:t>
            </a:r>
            <a:r>
              <a:rPr lang="en-US" sz="2400" b="1" i="1" dirty="0">
                <a:solidFill>
                  <a:srgbClr val="0000FF"/>
                </a:solidFill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</a:rPr>
              <a:t>văn</a:t>
            </a:r>
            <a:r>
              <a:rPr lang="en-US" sz="2400" b="1" i="1" dirty="0">
                <a:solidFill>
                  <a:srgbClr val="0000FF"/>
                </a:solidFill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</a:rPr>
              <a:t>hóa</a:t>
            </a:r>
            <a:r>
              <a:rPr lang="en-US" sz="2400" b="1" i="1" dirty="0">
                <a:solidFill>
                  <a:srgbClr val="0000FF"/>
                </a:solidFill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</a:rPr>
              <a:t>truyền</a:t>
            </a:r>
            <a:r>
              <a:rPr lang="en-US" sz="2400" b="1" i="1" dirty="0">
                <a:solidFill>
                  <a:srgbClr val="0000FF"/>
                </a:solidFill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</a:rPr>
              <a:t>thống</a:t>
            </a:r>
            <a:r>
              <a:rPr lang="en-US" sz="2400" b="1" i="1" dirty="0">
                <a:solidFill>
                  <a:srgbClr val="0000FF"/>
                </a:solidFill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</a:rPr>
              <a:t>của</a:t>
            </a:r>
            <a:r>
              <a:rPr lang="en-US" sz="2400" b="1" i="1" dirty="0">
                <a:solidFill>
                  <a:srgbClr val="0000FF"/>
                </a:solidFill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</a:rPr>
              <a:t>dân</a:t>
            </a:r>
            <a:r>
              <a:rPr lang="en-US" sz="2400" b="1" i="1" dirty="0">
                <a:solidFill>
                  <a:srgbClr val="0000FF"/>
                </a:solidFill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</a:rPr>
              <a:t>tộc</a:t>
            </a:r>
            <a:r>
              <a:rPr lang="en-US" sz="2400" b="1" i="1" dirty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15" name="Line 26"/>
          <p:cNvSpPr>
            <a:spLocks noChangeShapeType="1"/>
          </p:cNvSpPr>
          <p:nvPr/>
        </p:nvSpPr>
        <p:spPr bwMode="auto">
          <a:xfrm>
            <a:off x="1600200" y="2043112"/>
            <a:ext cx="0" cy="457200"/>
          </a:xfrm>
          <a:prstGeom prst="line">
            <a:avLst/>
          </a:prstGeom>
          <a:noFill/>
          <a:ln w="57150">
            <a:solidFill>
              <a:srgbClr val="FF33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6" name="Line 27"/>
          <p:cNvSpPr>
            <a:spLocks noChangeShapeType="1"/>
          </p:cNvSpPr>
          <p:nvPr/>
        </p:nvSpPr>
        <p:spPr bwMode="auto">
          <a:xfrm flipH="1">
            <a:off x="7086600" y="2195512"/>
            <a:ext cx="53975" cy="381000"/>
          </a:xfrm>
          <a:prstGeom prst="line">
            <a:avLst/>
          </a:prstGeom>
          <a:noFill/>
          <a:ln w="57150">
            <a:solidFill>
              <a:srgbClr val="FF33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7" name="Line 28"/>
          <p:cNvSpPr>
            <a:spLocks noChangeShapeType="1"/>
          </p:cNvSpPr>
          <p:nvPr/>
        </p:nvSpPr>
        <p:spPr bwMode="auto">
          <a:xfrm flipH="1">
            <a:off x="4648200" y="2119312"/>
            <a:ext cx="76200" cy="533400"/>
          </a:xfrm>
          <a:prstGeom prst="line">
            <a:avLst/>
          </a:prstGeom>
          <a:noFill/>
          <a:ln w="57150">
            <a:solidFill>
              <a:srgbClr val="FF33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8" name="Line 29"/>
          <p:cNvSpPr>
            <a:spLocks noChangeShapeType="1"/>
          </p:cNvSpPr>
          <p:nvPr/>
        </p:nvSpPr>
        <p:spPr bwMode="auto">
          <a:xfrm flipH="1">
            <a:off x="2362200" y="4724400"/>
            <a:ext cx="228600" cy="609600"/>
          </a:xfrm>
          <a:prstGeom prst="line">
            <a:avLst/>
          </a:prstGeom>
          <a:noFill/>
          <a:ln w="57150">
            <a:solidFill>
              <a:srgbClr val="FF33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9" name="Line 30"/>
          <p:cNvSpPr>
            <a:spLocks noChangeShapeType="1"/>
          </p:cNvSpPr>
          <p:nvPr/>
        </p:nvSpPr>
        <p:spPr bwMode="auto">
          <a:xfrm>
            <a:off x="6248400" y="4648200"/>
            <a:ext cx="152400" cy="609600"/>
          </a:xfrm>
          <a:prstGeom prst="line">
            <a:avLst/>
          </a:prstGeom>
          <a:noFill/>
          <a:ln w="57150">
            <a:solidFill>
              <a:srgbClr val="FF33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21" name="Picture 20" descr="chutichhochimin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19112"/>
            <a:ext cx="1752600" cy="1676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898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0" grpId="0"/>
      <p:bldP spid="12" grpId="0"/>
      <p:bldP spid="14" grpId="0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304800"/>
            <a:ext cx="8534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Việt Nam đang trên đà đổi mới và phát triển, chúng ta gặp rất nhiều khó khăn, trở ngại</a:t>
            </a:r>
            <a:r>
              <a:rPr lang="vi-VN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.</a:t>
            </a:r>
            <a:endParaRPr lang="vi-VN" sz="3600" dirty="0">
              <a:solidFill>
                <a:srgbClr val="FF0000"/>
              </a:solidFill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5230132"/>
              </p:ext>
            </p:extLst>
          </p:nvPr>
        </p:nvGraphicFramePr>
        <p:xfrm>
          <a:off x="457200" y="2359742"/>
          <a:ext cx="8001000" cy="34009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6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041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40658">
                <a:tc>
                  <a:txBody>
                    <a:bodyPr/>
                    <a:lstStyle/>
                    <a:p>
                      <a:r>
                        <a:rPr lang="vi-VN" sz="2800" dirty="0" smtClean="0">
                          <a:noFill/>
                          <a:latin typeface="+mj-lt"/>
                        </a:rPr>
                        <a:t>Nh</a:t>
                      </a:r>
                      <a:r>
                        <a:rPr lang="vi-VN" sz="2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Những</a:t>
                      </a:r>
                      <a:r>
                        <a:rPr lang="vi-VN" sz="2800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khó khăn</a:t>
                      </a:r>
                      <a:endParaRPr lang="en-US" sz="2800" dirty="0">
                        <a:noFill/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3200" dirty="0" smtClean="0">
                          <a:solidFill>
                            <a:schemeClr val="tx1"/>
                          </a:solidFill>
                          <a:latin typeface="+mj-lt"/>
                        </a:rPr>
                        <a:t>Khắc</a:t>
                      </a:r>
                      <a:r>
                        <a:rPr lang="vi-VN" sz="3200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phục</a:t>
                      </a:r>
                      <a:endParaRPr lang="en-US" sz="32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2929">
                <a:tc>
                  <a:txBody>
                    <a:bodyPr/>
                    <a:lstStyle/>
                    <a:p>
                      <a:r>
                        <a:rPr lang="vi-VN" dirty="0" smtClean="0"/>
                        <a:t>............</a:t>
                      </a:r>
                      <a:r>
                        <a:rPr lang="en-US" dirty="0" smtClean="0"/>
                        <a:t>..............................................</a:t>
                      </a:r>
                    </a:p>
                    <a:p>
                      <a:r>
                        <a:rPr lang="en-US" dirty="0" smtClean="0"/>
          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          </a:r>
                    </a:p>
                    <a:p>
                      <a:r>
                        <a:rPr lang="en-US" dirty="0" smtClean="0"/>
                        <a:t>..........................................................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dirty="0" smtClean="0"/>
                        <a:t>..............................</a:t>
                      </a:r>
                      <a:r>
                        <a:rPr lang="en-US" dirty="0" smtClean="0"/>
                        <a:t>....................................</a:t>
                      </a:r>
                    </a:p>
                    <a:p>
                      <a:r>
                        <a:rPr lang="vi-VN" dirty="0" smtClean="0"/>
                        <a:t>............</a:t>
                      </a:r>
                      <a:r>
                        <a:rPr lang="en-US" dirty="0" smtClean="0"/>
                        <a:t>........................................................</a:t>
                      </a:r>
                    </a:p>
                    <a:p>
                      <a:r>
                        <a:rPr lang="en-US" dirty="0" smtClean="0"/>
          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          </a:r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7991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0621034"/>
              </p:ext>
            </p:extLst>
          </p:nvPr>
        </p:nvGraphicFramePr>
        <p:xfrm>
          <a:off x="152400" y="838200"/>
          <a:ext cx="8763000" cy="5257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055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574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6662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ahoma" pitchFamily="34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vi-VN" sz="2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ahoma" pitchFamily="34" charset="0"/>
                          <a:cs typeface="Times New Roman" panose="02020603050405020304" pitchFamily="18" charset="0"/>
                        </a:rPr>
                        <a:t> khó khăn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ahoma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ahoma" pitchFamily="34" charset="0"/>
                          <a:cs typeface="Times New Roman" panose="02020603050405020304" pitchFamily="18" charset="0"/>
                        </a:rPr>
                        <a:t>Khắc</a:t>
                      </a:r>
                      <a:r>
                        <a:rPr lang="vi-VN" sz="2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ahoma" pitchFamily="34" charset="0"/>
                          <a:cs typeface="Times New Roman" panose="02020603050405020304" pitchFamily="18" charset="0"/>
                        </a:rPr>
                        <a:t> phục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ahoma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1560">
                <a:tc>
                  <a:txBody>
                    <a:bodyPr/>
                    <a:lstStyle/>
                    <a:p>
                      <a:r>
                        <a:rPr lang="vi-VN" sz="2800" dirty="0" smtClean="0">
                          <a:latin typeface="Times New Roman" panose="02020603050405020304" pitchFamily="18" charset="0"/>
                          <a:ea typeface="Tahoma" pitchFamily="34" charset="0"/>
                          <a:cs typeface="Times New Roman" panose="02020603050405020304" pitchFamily="18" charset="0"/>
                        </a:rPr>
                        <a:t>Nạn</a:t>
                      </a:r>
                      <a:r>
                        <a:rPr lang="vi-VN" sz="2800" baseline="0" dirty="0" smtClean="0">
                          <a:latin typeface="Times New Roman" panose="02020603050405020304" pitchFamily="18" charset="0"/>
                          <a:ea typeface="Tahoma" pitchFamily="34" charset="0"/>
                          <a:cs typeface="Times New Roman" panose="02020603050405020304" pitchFamily="18" charset="0"/>
                        </a:rPr>
                        <a:t> phá rừng</a:t>
                      </a:r>
                      <a:endParaRPr lang="en-US" sz="2800" dirty="0">
                        <a:latin typeface="Times New Roman" panose="02020603050405020304" pitchFamily="18" charset="0"/>
                        <a:ea typeface="Tahoma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2800" dirty="0" smtClean="0">
                          <a:latin typeface="Times New Roman" panose="02020603050405020304" pitchFamily="18" charset="0"/>
                          <a:ea typeface="Tahoma" pitchFamily="34" charset="0"/>
                          <a:cs typeface="Times New Roman" panose="02020603050405020304" pitchFamily="18" charset="0"/>
                        </a:rPr>
                        <a:t>Trồng</a:t>
                      </a:r>
                      <a:r>
                        <a:rPr lang="vi-VN" sz="2800" baseline="0" dirty="0" smtClean="0">
                          <a:latin typeface="Times New Roman" panose="02020603050405020304" pitchFamily="18" charset="0"/>
                          <a:ea typeface="Tahoma" pitchFamily="34" charset="0"/>
                          <a:cs typeface="Times New Roman" panose="02020603050405020304" pitchFamily="18" charset="0"/>
                        </a:rPr>
                        <a:t> cây, bảo vệ, không bẻ cây.</a:t>
                      </a:r>
                      <a:endParaRPr lang="en-US" sz="2800" dirty="0">
                        <a:latin typeface="Times New Roman" panose="02020603050405020304" pitchFamily="18" charset="0"/>
                        <a:ea typeface="Tahoma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26458">
                <a:tc>
                  <a:txBody>
                    <a:bodyPr/>
                    <a:lstStyle/>
                    <a:p>
                      <a:r>
                        <a:rPr lang="vi-VN" sz="2800" dirty="0" smtClean="0">
                          <a:latin typeface="Times New Roman" panose="02020603050405020304" pitchFamily="18" charset="0"/>
                          <a:ea typeface="Tahoma" pitchFamily="34" charset="0"/>
                          <a:cs typeface="Times New Roman" panose="02020603050405020304" pitchFamily="18" charset="0"/>
                        </a:rPr>
                        <a:t>Ô</a:t>
                      </a:r>
                      <a:r>
                        <a:rPr lang="vi-VN" sz="2800" baseline="0" dirty="0" smtClean="0">
                          <a:latin typeface="Times New Roman" panose="02020603050405020304" pitchFamily="18" charset="0"/>
                          <a:ea typeface="Tahoma" pitchFamily="34" charset="0"/>
                          <a:cs typeface="Times New Roman" panose="02020603050405020304" pitchFamily="18" charset="0"/>
                        </a:rPr>
                        <a:t> nhiễm môi trường</a:t>
                      </a:r>
                      <a:endParaRPr lang="en-US" sz="2800" dirty="0">
                        <a:latin typeface="Times New Roman" panose="02020603050405020304" pitchFamily="18" charset="0"/>
                        <a:ea typeface="Tahoma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2800" dirty="0" smtClean="0">
                          <a:latin typeface="Times New Roman" panose="02020603050405020304" pitchFamily="18" charset="0"/>
                          <a:ea typeface="Tahoma" pitchFamily="34" charset="0"/>
                          <a:cs typeface="Times New Roman" panose="02020603050405020304" pitchFamily="18" charset="0"/>
                        </a:rPr>
                        <a:t>Bỏ</a:t>
                      </a:r>
                      <a:r>
                        <a:rPr lang="vi-VN" sz="2800" baseline="0" dirty="0" smtClean="0">
                          <a:latin typeface="Times New Roman" panose="02020603050405020304" pitchFamily="18" charset="0"/>
                          <a:ea typeface="Tahoma" pitchFamily="34" charset="0"/>
                          <a:cs typeface="Times New Roman" panose="02020603050405020304" pitchFamily="18" charset="0"/>
                        </a:rPr>
                        <a:t> rác đúng quy định,làm vệ sinh trường lớp...</a:t>
                      </a:r>
                      <a:endParaRPr lang="en-US" sz="2800" dirty="0">
                        <a:latin typeface="Times New Roman" panose="02020603050405020304" pitchFamily="18" charset="0"/>
                        <a:ea typeface="Tahoma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51560">
                <a:tc>
                  <a:txBody>
                    <a:bodyPr/>
                    <a:lstStyle/>
                    <a:p>
                      <a:r>
                        <a:rPr lang="vi-VN" sz="2800" dirty="0" smtClean="0">
                          <a:latin typeface="Times New Roman" panose="02020603050405020304" pitchFamily="18" charset="0"/>
                          <a:ea typeface="Tahoma" pitchFamily="34" charset="0"/>
                          <a:cs typeface="Times New Roman" panose="02020603050405020304" pitchFamily="18" charset="0"/>
                        </a:rPr>
                        <a:t>Lãng</a:t>
                      </a:r>
                      <a:r>
                        <a:rPr lang="vi-VN" sz="2800" baseline="0" dirty="0" smtClean="0">
                          <a:latin typeface="Times New Roman" panose="02020603050405020304" pitchFamily="18" charset="0"/>
                          <a:ea typeface="Tahoma" pitchFamily="34" charset="0"/>
                          <a:cs typeface="Times New Roman" panose="02020603050405020304" pitchFamily="18" charset="0"/>
                        </a:rPr>
                        <a:t> phí điện, nước...</a:t>
                      </a:r>
                      <a:endParaRPr lang="en-US" sz="2800" dirty="0">
                        <a:latin typeface="Times New Roman" panose="02020603050405020304" pitchFamily="18" charset="0"/>
                        <a:ea typeface="Tahoma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2800" dirty="0" smtClean="0">
                          <a:latin typeface="Times New Roman" panose="02020603050405020304" pitchFamily="18" charset="0"/>
                          <a:ea typeface="Tahoma" pitchFamily="34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vi-VN" sz="2800" baseline="0" dirty="0" smtClean="0">
                          <a:latin typeface="Times New Roman" panose="02020603050405020304" pitchFamily="18" charset="0"/>
                          <a:ea typeface="Tahoma" pitchFamily="34" charset="0"/>
                          <a:cs typeface="Times New Roman" panose="02020603050405020304" pitchFamily="18" charset="0"/>
                        </a:rPr>
                        <a:t> dụng điện, nước.. tiết kiệm</a:t>
                      </a:r>
                      <a:endParaRPr lang="en-US" sz="2800" dirty="0">
                        <a:latin typeface="Times New Roman" panose="02020603050405020304" pitchFamily="18" charset="0"/>
                        <a:ea typeface="Tahoma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51560">
                <a:tc>
                  <a:txBody>
                    <a:bodyPr/>
                    <a:lstStyle/>
                    <a:p>
                      <a:r>
                        <a:rPr lang="vi-VN" sz="2800" dirty="0" smtClean="0">
                          <a:latin typeface="Times New Roman" panose="02020603050405020304" pitchFamily="18" charset="0"/>
                          <a:ea typeface="Tahoma" pitchFamily="34" charset="0"/>
                          <a:cs typeface="Times New Roman" panose="02020603050405020304" pitchFamily="18" charset="0"/>
                        </a:rPr>
                        <a:t>Tham ô,</a:t>
                      </a:r>
                      <a:r>
                        <a:rPr lang="vi-VN" sz="2800" baseline="0" dirty="0" smtClean="0">
                          <a:latin typeface="Times New Roman" panose="02020603050405020304" pitchFamily="18" charset="0"/>
                          <a:ea typeface="Tahoma" pitchFamily="34" charset="0"/>
                          <a:cs typeface="Times New Roman" panose="02020603050405020304" pitchFamily="18" charset="0"/>
                        </a:rPr>
                        <a:t> tham nhũng..</a:t>
                      </a:r>
                      <a:endParaRPr lang="en-US" sz="2800" dirty="0">
                        <a:latin typeface="Times New Roman" panose="02020603050405020304" pitchFamily="18" charset="0"/>
                        <a:ea typeface="Tahoma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2800" dirty="0" smtClean="0">
                          <a:latin typeface="Times New Roman" panose="02020603050405020304" pitchFamily="18" charset="0"/>
                          <a:ea typeface="Tahoma" pitchFamily="34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vi-VN" sz="2800" baseline="0" dirty="0" smtClean="0">
                          <a:latin typeface="Times New Roman" panose="02020603050405020304" pitchFamily="18" charset="0"/>
                          <a:ea typeface="Tahoma" pitchFamily="34" charset="0"/>
                          <a:cs typeface="Times New Roman" panose="02020603050405020304" pitchFamily="18" charset="0"/>
                        </a:rPr>
                        <a:t> trung thực, ngay thẳng...</a:t>
                      </a:r>
                      <a:endParaRPr lang="en-US" sz="2800" dirty="0">
                        <a:latin typeface="Times New Roman" panose="02020603050405020304" pitchFamily="18" charset="0"/>
                        <a:ea typeface="Tahoma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262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20633" y="533400"/>
            <a:ext cx="5137441" cy="904220"/>
          </a:xfrm>
          <a:prstGeom prst="rect">
            <a:avLst/>
          </a:prstGeom>
          <a:noFill/>
        </p:spPr>
        <p:txBody>
          <a:bodyPr wrap="none" rtlCol="0">
            <a:prstTxWarp prst="textChevronInverted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2800" b="1" u="sng" cap="all" dirty="0" err="1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800" b="1" u="sng" cap="all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cap="all" dirty="0" err="1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2800" b="1" u="sng" cap="all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800" b="1" u="sng" cap="all" dirty="0" err="1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2800" b="1" u="sng" cap="all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cap="all" dirty="0" err="1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dò</a:t>
            </a:r>
            <a:r>
              <a:rPr lang="en-US" sz="2800" b="1" u="sng" cap="all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u="sng" cap="all" dirty="0">
              <a:ln w="0"/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4312" y="3304282"/>
            <a:ext cx="89154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Nam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Nam.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gắng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mai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460735" y="2680463"/>
            <a:ext cx="36540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SGK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/35</a:t>
            </a:r>
            <a:endParaRPr lang="en-US" sz="32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5319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M YÊU TỔ QUỐC VIỆT NAM - SÁNG TÁC TRƯƠNG QUANG LỤ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304800"/>
            <a:ext cx="8610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509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57143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93" y="9525"/>
            <a:ext cx="8915400" cy="6696075"/>
          </a:xfrm>
          <a:prstGeom prst="rect">
            <a:avLst/>
          </a:prstGeom>
        </p:spPr>
      </p:pic>
      <p:sp>
        <p:nvSpPr>
          <p:cNvPr id="2" name="Right Arrow 1">
            <a:hlinkClick r:id="rId3" action="ppaction://hlinksldjump"/>
          </p:cNvPr>
          <p:cNvSpPr/>
          <p:nvPr/>
        </p:nvSpPr>
        <p:spPr>
          <a:xfrm>
            <a:off x="7524328" y="116632"/>
            <a:ext cx="720080" cy="50405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4528567" y="0"/>
            <a:ext cx="4629733" cy="6819900"/>
          </a:xfrm>
          <a:prstGeom prst="rect">
            <a:avLst/>
          </a:prstGeom>
          <a:solidFill>
            <a:srgbClr val="FFCCFF"/>
          </a:solidFill>
          <a:effectLst>
            <a:outerShdw blurRad="50800" dist="50800" dir="5400000" algn="ctr" rotWithShape="0">
              <a:srgbClr val="3399FF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9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2</a:t>
            </a:r>
          </a:p>
        </p:txBody>
      </p:sp>
      <p:sp>
        <p:nvSpPr>
          <p:cNvPr id="4" name="Rectangle 3">
            <a:hlinkClick r:id="rId5" action="ppaction://hlinksldjump"/>
          </p:cNvPr>
          <p:cNvSpPr/>
          <p:nvPr/>
        </p:nvSpPr>
        <p:spPr>
          <a:xfrm>
            <a:off x="19050" y="0"/>
            <a:ext cx="4499992" cy="6819900"/>
          </a:xfrm>
          <a:prstGeom prst="rect">
            <a:avLst/>
          </a:prstGeom>
          <a:solidFill>
            <a:srgbClr val="66FFFF"/>
          </a:solidFill>
          <a:effectLst>
            <a:outerShdw blurRad="50800" dist="50800" dir="5400000" algn="ctr" rotWithShape="0">
              <a:srgbClr val="3399FF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9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283824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- Karaoke HD - Em Yêu Hòa Bình - Âm Nhạc Lớp 4 -- CD Chuẩn Bộ Giáo Dụ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762000"/>
            <a:ext cx="8805333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637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Box 5"/>
          <p:cNvSpPr txBox="1">
            <a:spLocks noChangeArrowheads="1"/>
          </p:cNvSpPr>
          <p:nvPr/>
        </p:nvSpPr>
        <p:spPr bwMode="auto">
          <a:xfrm>
            <a:off x="12290" y="228600"/>
            <a:ext cx="92964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1: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88" name="Text Box 7"/>
          <p:cNvSpPr txBox="1">
            <a:spLocks noChangeArrowheads="1"/>
          </p:cNvSpPr>
          <p:nvPr/>
        </p:nvSpPr>
        <p:spPr bwMode="auto">
          <a:xfrm>
            <a:off x="12290" y="1483633"/>
            <a:ext cx="5486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</a:rPr>
              <a:t>a) </a:t>
            </a:r>
            <a:r>
              <a:rPr lang="en-US" altLang="en-US" sz="2800" b="1" dirty="0" err="1">
                <a:solidFill>
                  <a:srgbClr val="FF0000"/>
                </a:solidFill>
              </a:rPr>
              <a:t>Ngày</a:t>
            </a:r>
            <a:r>
              <a:rPr lang="en-US" altLang="en-US" sz="2800" b="1" dirty="0">
                <a:solidFill>
                  <a:srgbClr val="FF0000"/>
                </a:solidFill>
              </a:rPr>
              <a:t> 2 </a:t>
            </a:r>
            <a:r>
              <a:rPr lang="en-US" altLang="en-US" sz="2800" b="1" dirty="0" err="1">
                <a:solidFill>
                  <a:srgbClr val="FF0000"/>
                </a:solidFill>
              </a:rPr>
              <a:t>tháng</a:t>
            </a:r>
            <a:r>
              <a:rPr lang="en-US" altLang="en-US" sz="2800" b="1" dirty="0">
                <a:solidFill>
                  <a:srgbClr val="FF0000"/>
                </a:solidFill>
              </a:rPr>
              <a:t> 9 </a:t>
            </a:r>
            <a:r>
              <a:rPr lang="en-US" altLang="en-US" sz="2800" b="1" dirty="0" err="1">
                <a:solidFill>
                  <a:srgbClr val="FF0000"/>
                </a:solidFill>
              </a:rPr>
              <a:t>năm</a:t>
            </a:r>
            <a:r>
              <a:rPr lang="en-US" altLang="en-US" sz="2800" b="1" dirty="0">
                <a:solidFill>
                  <a:srgbClr val="FF0000"/>
                </a:solidFill>
              </a:rPr>
              <a:t> 1945</a:t>
            </a: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304800" y="2185322"/>
            <a:ext cx="3810000" cy="4291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FontTx/>
              <a:buNone/>
            </a:pPr>
            <a:r>
              <a:rPr lang="en-US" altLang="en-US" sz="2400" b="1" dirty="0">
                <a:solidFill>
                  <a:srgbClr val="006666"/>
                </a:solidFill>
              </a:rPr>
              <a:t>- </a:t>
            </a:r>
            <a:r>
              <a:rPr lang="en-US" altLang="en-US" sz="2800" b="1" dirty="0" err="1">
                <a:solidFill>
                  <a:srgbClr val="0033CC"/>
                </a:solidFill>
              </a:rPr>
              <a:t>Ngày</a:t>
            </a:r>
            <a:r>
              <a:rPr lang="en-US" altLang="en-US" sz="2800" b="1" dirty="0">
                <a:solidFill>
                  <a:srgbClr val="0033CC"/>
                </a:solidFill>
              </a:rPr>
              <a:t> 2 </a:t>
            </a:r>
            <a:r>
              <a:rPr lang="en-US" altLang="en-US" sz="2800" b="1" dirty="0" err="1">
                <a:solidFill>
                  <a:srgbClr val="0033CC"/>
                </a:solidFill>
              </a:rPr>
              <a:t>tháng</a:t>
            </a:r>
            <a:r>
              <a:rPr lang="en-US" altLang="en-US" sz="2800" b="1" dirty="0">
                <a:solidFill>
                  <a:srgbClr val="0033CC"/>
                </a:solidFill>
              </a:rPr>
              <a:t> 9 </a:t>
            </a:r>
            <a:r>
              <a:rPr lang="en-US" altLang="en-US" sz="2800" b="1" dirty="0" err="1">
                <a:solidFill>
                  <a:srgbClr val="0033CC"/>
                </a:solidFill>
              </a:rPr>
              <a:t>năm</a:t>
            </a:r>
            <a:r>
              <a:rPr lang="en-US" altLang="en-US" sz="2800" b="1" dirty="0">
                <a:solidFill>
                  <a:srgbClr val="0033CC"/>
                </a:solidFill>
              </a:rPr>
              <a:t> 1945  </a:t>
            </a:r>
            <a:r>
              <a:rPr lang="en-US" altLang="en-US" sz="2800" b="1" dirty="0" err="1">
                <a:solidFill>
                  <a:srgbClr val="0033CC"/>
                </a:solidFill>
              </a:rPr>
              <a:t>Chủ</a:t>
            </a:r>
            <a:r>
              <a:rPr lang="en-US" altLang="en-US" sz="2800" b="1" dirty="0">
                <a:solidFill>
                  <a:srgbClr val="0033CC"/>
                </a:solidFill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</a:rPr>
              <a:t>tịch</a:t>
            </a:r>
            <a:r>
              <a:rPr lang="en-US" altLang="en-US" sz="2800" b="1" dirty="0">
                <a:solidFill>
                  <a:srgbClr val="0033CC"/>
                </a:solidFill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</a:rPr>
              <a:t>Hồ</a:t>
            </a:r>
            <a:r>
              <a:rPr lang="en-US" altLang="en-US" sz="2800" b="1" dirty="0">
                <a:solidFill>
                  <a:srgbClr val="0033CC"/>
                </a:solidFill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</a:rPr>
              <a:t>Chí</a:t>
            </a:r>
            <a:r>
              <a:rPr lang="en-US" altLang="en-US" sz="2800" b="1" dirty="0">
                <a:solidFill>
                  <a:srgbClr val="0033CC"/>
                </a:solidFill>
              </a:rPr>
              <a:t> Minh </a:t>
            </a:r>
            <a:r>
              <a:rPr lang="en-US" altLang="en-US" sz="2800" b="1" dirty="0" err="1">
                <a:solidFill>
                  <a:srgbClr val="0033CC"/>
                </a:solidFill>
              </a:rPr>
              <a:t>đọc</a:t>
            </a:r>
            <a:r>
              <a:rPr lang="en-US" altLang="en-US" sz="2800" b="1" dirty="0">
                <a:solidFill>
                  <a:srgbClr val="0033CC"/>
                </a:solidFill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</a:rPr>
              <a:t>bản</a:t>
            </a:r>
            <a:r>
              <a:rPr lang="en-US" altLang="en-US" sz="2800" b="1" dirty="0">
                <a:solidFill>
                  <a:srgbClr val="0033CC"/>
                </a:solidFill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</a:rPr>
              <a:t>Tuyên</a:t>
            </a:r>
            <a:r>
              <a:rPr lang="en-US" altLang="en-US" sz="2800" b="1" dirty="0">
                <a:solidFill>
                  <a:srgbClr val="0033CC"/>
                </a:solidFill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</a:rPr>
              <a:t>ngôn</a:t>
            </a:r>
            <a:r>
              <a:rPr lang="en-US" altLang="en-US" sz="2800" b="1" dirty="0">
                <a:solidFill>
                  <a:srgbClr val="0033CC"/>
                </a:solidFill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</a:rPr>
              <a:t>Độc</a:t>
            </a:r>
            <a:r>
              <a:rPr lang="en-US" altLang="en-US" sz="2800" b="1" dirty="0">
                <a:solidFill>
                  <a:srgbClr val="0033CC"/>
                </a:solidFill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</a:rPr>
              <a:t>lập</a:t>
            </a:r>
            <a:r>
              <a:rPr lang="en-US" altLang="en-US" sz="2800" b="1" dirty="0">
                <a:solidFill>
                  <a:srgbClr val="0033CC"/>
                </a:solidFill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</a:rPr>
              <a:t>tại</a:t>
            </a:r>
            <a:r>
              <a:rPr lang="en-US" altLang="en-US" sz="2800" b="1" dirty="0">
                <a:solidFill>
                  <a:srgbClr val="0033CC"/>
                </a:solidFill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</a:rPr>
              <a:t>Quảng</a:t>
            </a:r>
            <a:r>
              <a:rPr lang="en-US" altLang="en-US" sz="2800" b="1" dirty="0">
                <a:solidFill>
                  <a:srgbClr val="0033CC"/>
                </a:solidFill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</a:rPr>
              <a:t>trường</a:t>
            </a:r>
            <a:r>
              <a:rPr lang="en-US" altLang="en-US" sz="2800" b="1" dirty="0">
                <a:solidFill>
                  <a:srgbClr val="0033CC"/>
                </a:solidFill>
              </a:rPr>
              <a:t> Ba </a:t>
            </a:r>
            <a:r>
              <a:rPr lang="en-US" altLang="en-US" sz="2800" b="1" dirty="0" err="1">
                <a:solidFill>
                  <a:srgbClr val="0033CC"/>
                </a:solidFill>
              </a:rPr>
              <a:t>Đình</a:t>
            </a:r>
            <a:r>
              <a:rPr lang="en-US" altLang="en-US" sz="2800" b="1" dirty="0">
                <a:solidFill>
                  <a:srgbClr val="0033CC"/>
                </a:solidFill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</a:rPr>
              <a:t>khai</a:t>
            </a:r>
            <a:r>
              <a:rPr lang="en-US" altLang="en-US" sz="2800" b="1" dirty="0">
                <a:solidFill>
                  <a:srgbClr val="0033CC"/>
                </a:solidFill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</a:rPr>
              <a:t>sinh</a:t>
            </a:r>
            <a:r>
              <a:rPr lang="en-US" altLang="en-US" sz="2800" b="1" dirty="0">
                <a:solidFill>
                  <a:srgbClr val="0033CC"/>
                </a:solidFill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</a:rPr>
              <a:t>ra</a:t>
            </a:r>
            <a:r>
              <a:rPr lang="en-US" altLang="en-US" sz="2800" b="1" dirty="0">
                <a:solidFill>
                  <a:srgbClr val="0033CC"/>
                </a:solidFill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</a:rPr>
              <a:t>nước</a:t>
            </a:r>
            <a:r>
              <a:rPr lang="en-US" altLang="en-US" sz="2800" b="1" dirty="0">
                <a:solidFill>
                  <a:srgbClr val="0033CC"/>
                </a:solidFill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</a:rPr>
              <a:t>Việt</a:t>
            </a:r>
            <a:r>
              <a:rPr lang="en-US" altLang="en-US" sz="2800" b="1" dirty="0">
                <a:solidFill>
                  <a:srgbClr val="0033CC"/>
                </a:solidFill>
              </a:rPr>
              <a:t> Nam </a:t>
            </a:r>
            <a:r>
              <a:rPr lang="en-US" altLang="en-US" sz="2800" b="1" dirty="0" err="1">
                <a:solidFill>
                  <a:srgbClr val="0033CC"/>
                </a:solidFill>
              </a:rPr>
              <a:t>dân</a:t>
            </a:r>
            <a:r>
              <a:rPr lang="en-US" altLang="en-US" sz="2800" b="1" dirty="0">
                <a:solidFill>
                  <a:srgbClr val="0033CC"/>
                </a:solidFill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</a:rPr>
              <a:t>chủ</a:t>
            </a:r>
            <a:r>
              <a:rPr lang="en-US" altLang="en-US" sz="2800" b="1" dirty="0">
                <a:solidFill>
                  <a:srgbClr val="0033CC"/>
                </a:solidFill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</a:rPr>
              <a:t>cộng</a:t>
            </a:r>
            <a:r>
              <a:rPr lang="en-US" altLang="en-US" sz="2800" b="1" dirty="0">
                <a:solidFill>
                  <a:srgbClr val="0033CC"/>
                </a:solidFill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</a:rPr>
              <a:t>hòa</a:t>
            </a:r>
            <a:r>
              <a:rPr lang="en-US" altLang="en-US" sz="2800" b="1" dirty="0">
                <a:solidFill>
                  <a:srgbClr val="0033CC"/>
                </a:solidFill>
              </a:rPr>
              <a:t>. </a:t>
            </a:r>
          </a:p>
        </p:txBody>
      </p:sp>
      <p:pic>
        <p:nvPicPr>
          <p:cNvPr id="12" name="Picture 9" descr="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852" y="2109916"/>
            <a:ext cx="4724400" cy="4290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ight Arrow 1">
            <a:hlinkClick r:id="rId3" action="ppaction://hlinksldjump"/>
          </p:cNvPr>
          <p:cNvSpPr/>
          <p:nvPr/>
        </p:nvSpPr>
        <p:spPr>
          <a:xfrm>
            <a:off x="2362200" y="5943600"/>
            <a:ext cx="1066800" cy="5333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993962"/>
      </p:ext>
    </p:extLst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7"/>
          <p:cNvSpPr txBox="1">
            <a:spLocks noChangeArrowheads="1"/>
          </p:cNvSpPr>
          <p:nvPr/>
        </p:nvSpPr>
        <p:spPr bwMode="auto">
          <a:xfrm>
            <a:off x="153988" y="0"/>
            <a:ext cx="83042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b) Ng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y 7 tháng 5 năm 1954</a:t>
            </a:r>
            <a:endParaRPr lang="en-US" alt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190500" y="654050"/>
            <a:ext cx="8726488" cy="536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FontTx/>
              <a:buNone/>
            </a:pPr>
            <a:r>
              <a:rPr lang="en-US" altLang="en-US" sz="26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sz="26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Ng</a:t>
            </a:r>
            <a:r>
              <a:rPr lang="en-US" altLang="en-US" sz="2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6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y</a:t>
            </a:r>
            <a:r>
              <a:rPr lang="en-US" altLang="en-US" sz="26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7 </a:t>
            </a:r>
            <a:r>
              <a:rPr lang="en-US" altLang="en-US" sz="26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tháng</a:t>
            </a:r>
            <a:r>
              <a:rPr lang="en-US" altLang="en-US" sz="26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5 </a:t>
            </a:r>
            <a:r>
              <a:rPr lang="en-US" altLang="en-US" sz="26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26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1954 </a:t>
            </a:r>
            <a:r>
              <a:rPr lang="en-US" altLang="en-US" sz="26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l</a:t>
            </a:r>
            <a:r>
              <a:rPr lang="en-US" altLang="en-US" sz="2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6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ng</a:t>
            </a:r>
            <a:r>
              <a:rPr lang="en-US" altLang="en-US" sz="2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6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y</a:t>
            </a:r>
            <a:r>
              <a:rPr lang="en-US" altLang="en-US" sz="26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chiến</a:t>
            </a:r>
            <a:r>
              <a:rPr lang="en-US" altLang="en-US" sz="26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thắng</a:t>
            </a:r>
            <a:r>
              <a:rPr lang="en-US" altLang="en-US" sz="26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lịch</a:t>
            </a:r>
            <a:r>
              <a:rPr lang="en-US" altLang="en-US" sz="26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sử</a:t>
            </a:r>
            <a:r>
              <a:rPr lang="en-US" altLang="en-US" sz="26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Điện</a:t>
            </a:r>
            <a:r>
              <a:rPr lang="en-US" altLang="en-US" sz="26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Biên</a:t>
            </a:r>
            <a:r>
              <a:rPr lang="en-US" altLang="en-US" sz="26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Phủ</a:t>
            </a:r>
            <a:r>
              <a:rPr lang="en-US" altLang="en-US" sz="26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 eaLnBrk="1" hangingPunct="1">
              <a:buFontTx/>
              <a:buNone/>
            </a:pP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Đây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là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hình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ảnh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quân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cắm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lá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cờ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chiến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thắng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nóc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hầm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tướng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Đờ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cat-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xtơ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-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ri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  <a:endParaRPr lang="en-US" altLang="en-US" sz="2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8" descr="images11151_chien%20thang%20dienbienph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2200"/>
            <a:ext cx="8762999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ight Arrow 4">
            <a:hlinkClick r:id="rId3" action="ppaction://hlinksldjump"/>
          </p:cNvPr>
          <p:cNvSpPr/>
          <p:nvPr/>
        </p:nvSpPr>
        <p:spPr>
          <a:xfrm>
            <a:off x="4953000" y="6248400"/>
            <a:ext cx="1066800" cy="5333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001451"/>
      </p:ext>
    </p:extLst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7"/>
          <p:cNvSpPr txBox="1">
            <a:spLocks noChangeArrowheads="1"/>
          </p:cNvSpPr>
          <p:nvPr/>
        </p:nvSpPr>
        <p:spPr bwMode="auto">
          <a:xfrm>
            <a:off x="228600" y="179388"/>
            <a:ext cx="6019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c) Ng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y 30 tháng 4 năm 1975</a:t>
            </a:r>
            <a:endParaRPr lang="en-US" altLang="en-US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190500" y="873125"/>
            <a:ext cx="8616950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FontTx/>
              <a:buNone/>
            </a:pPr>
            <a:r>
              <a:rPr lang="en-US" altLang="en-US" sz="2600" b="1">
                <a:solidFill>
                  <a:srgbClr val="0033CC"/>
                </a:solidFill>
                <a:latin typeface="Times New Roman" panose="02020603050405020304" pitchFamily="18" charset="0"/>
              </a:rPr>
              <a:t>   Ng</a:t>
            </a:r>
            <a:r>
              <a:rPr lang="en-US" altLang="en-US" sz="26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600" b="1">
                <a:solidFill>
                  <a:srgbClr val="0033CC"/>
                </a:solidFill>
                <a:latin typeface="Times New Roman" panose="02020603050405020304" pitchFamily="18" charset="0"/>
              </a:rPr>
              <a:t>y 30 tháng 4 năm 1975 l</a:t>
            </a:r>
            <a:r>
              <a:rPr lang="en-US" altLang="en-US" sz="26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600" b="1">
                <a:solidFill>
                  <a:srgbClr val="0033CC"/>
                </a:solidFill>
                <a:latin typeface="Times New Roman" panose="02020603050405020304" pitchFamily="18" charset="0"/>
              </a:rPr>
              <a:t> ng</a:t>
            </a:r>
            <a:r>
              <a:rPr lang="en-US" altLang="en-US" sz="26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600" b="1">
                <a:solidFill>
                  <a:srgbClr val="0033CC"/>
                </a:solidFill>
                <a:latin typeface="Times New Roman" panose="02020603050405020304" pitchFamily="18" charset="0"/>
              </a:rPr>
              <a:t>y giải phóng miền Nam - Thống nhất đất nước.</a:t>
            </a:r>
            <a:endParaRPr lang="en-US" altLang="en-US" sz="2600" b="1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9" descr="vtc_112685_VNTN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0225"/>
            <a:ext cx="8839200" cy="429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ight Arrow 4">
            <a:hlinkClick r:id="rId3" action="ppaction://hlinksldjump"/>
          </p:cNvPr>
          <p:cNvSpPr/>
          <p:nvPr/>
        </p:nvSpPr>
        <p:spPr>
          <a:xfrm>
            <a:off x="7391400" y="6324601"/>
            <a:ext cx="1066800" cy="5333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016631"/>
      </p:ext>
    </p:extLst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7"/>
          <p:cNvSpPr txBox="1">
            <a:spLocks noChangeArrowheads="1"/>
          </p:cNvSpPr>
          <p:nvPr/>
        </p:nvSpPr>
        <p:spPr bwMode="auto">
          <a:xfrm>
            <a:off x="190500" y="-76200"/>
            <a:ext cx="60579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d) Sông Bạch Đằng</a:t>
            </a:r>
            <a:endParaRPr lang="en-US" alt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227013" y="654050"/>
            <a:ext cx="8916987" cy="604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FontTx/>
              <a:buNone/>
            </a:pPr>
            <a:r>
              <a:rPr lang="en-US" altLang="en-US" sz="2400" b="1" dirty="0">
                <a:solidFill>
                  <a:srgbClr val="006666"/>
                </a:solidFill>
                <a:latin typeface="Times New Roman" panose="02020603050405020304" pitchFamily="18" charset="0"/>
              </a:rPr>
              <a:t>  -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Đây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ảnh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trận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đánh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sông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Bạch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Đằng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o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938. </a:t>
            </a:r>
          </a:p>
          <a:p>
            <a:pPr algn="just" eaLnBrk="1" hangingPunct="1"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Sông</a:t>
            </a: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Bạch</a:t>
            </a: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Đằng</a:t>
            </a: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gắn</a:t>
            </a: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chiến</a:t>
            </a: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thắng</a:t>
            </a: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Ngô</a:t>
            </a: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Quyền</a:t>
            </a: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chống</a:t>
            </a: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quân</a:t>
            </a: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Nam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Hán</a:t>
            </a: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va</a:t>
            </a: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̀ 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chiến</a:t>
            </a: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thắng</a:t>
            </a: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nh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Trần</a:t>
            </a: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cuộc</a:t>
            </a: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kháng</a:t>
            </a: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chiến</a:t>
            </a: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chống</a:t>
            </a: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quân</a:t>
            </a: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xâm</a:t>
            </a: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lược</a:t>
            </a: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Mông</a:t>
            </a: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–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Nguyên</a:t>
            </a: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.</a:t>
            </a:r>
            <a:endParaRPr lang="en-US" altLang="en-US" sz="24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9" descr="6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97113"/>
            <a:ext cx="9090025" cy="450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ight Arrow 4">
            <a:hlinkClick r:id="rId3" action="ppaction://hlinksldjump"/>
          </p:cNvPr>
          <p:cNvSpPr/>
          <p:nvPr/>
        </p:nvSpPr>
        <p:spPr>
          <a:xfrm>
            <a:off x="3478212" y="6242461"/>
            <a:ext cx="1066800" cy="5333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423644"/>
      </p:ext>
    </p:extLst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7"/>
          <p:cNvSpPr txBox="1">
            <a:spLocks noChangeArrowheads="1"/>
          </p:cNvSpPr>
          <p:nvPr/>
        </p:nvSpPr>
        <p:spPr bwMode="auto">
          <a:xfrm>
            <a:off x="266700" y="-76200"/>
            <a:ext cx="50673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đ) Bến Nh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 Rồng</a:t>
            </a:r>
            <a:endParaRPr lang="en-US" alt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150813" y="581025"/>
            <a:ext cx="8839200" cy="260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FontTx/>
              <a:buNone/>
            </a:pPr>
            <a:r>
              <a:rPr lang="en-US" altLang="en-US" sz="2600" b="1">
                <a:solidFill>
                  <a:srgbClr val="006666"/>
                </a:solidFill>
                <a:latin typeface="Times New Roman" panose="02020603050405020304" pitchFamily="18" charset="0"/>
              </a:rPr>
              <a:t>     - </a:t>
            </a:r>
            <a:r>
              <a:rPr lang="en-US" altLang="en-US" sz="2600" b="1">
                <a:solidFill>
                  <a:srgbClr val="0033CC"/>
                </a:solidFill>
                <a:latin typeface="Times New Roman" panose="02020603050405020304" pitchFamily="18" charset="0"/>
              </a:rPr>
              <a:t>Bến Nh</a:t>
            </a:r>
            <a:r>
              <a:rPr lang="en-US" altLang="en-US" sz="26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600" b="1">
                <a:solidFill>
                  <a:srgbClr val="0033CC"/>
                </a:solidFill>
                <a:latin typeface="Times New Roman" panose="02020603050405020304" pitchFamily="18" charset="0"/>
              </a:rPr>
              <a:t> Rồng nằm trên sông S</a:t>
            </a:r>
            <a:r>
              <a:rPr lang="en-US" altLang="en-US" sz="26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600" b="1">
                <a:solidFill>
                  <a:srgbClr val="0033CC"/>
                </a:solidFill>
                <a:latin typeface="Times New Roman" panose="02020603050405020304" pitchFamily="18" charset="0"/>
              </a:rPr>
              <a:t>i Gòn, nơi Bác Hồ đã ra đi tìm đường cứu nước</a:t>
            </a:r>
            <a:r>
              <a:rPr lang="en-US" altLang="en-US" sz="2600" b="1">
                <a:solidFill>
                  <a:srgbClr val="0066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>
                <a:solidFill>
                  <a:srgbClr val="0033CC"/>
                </a:solidFill>
                <a:latin typeface="Times New Roman" panose="02020603050405020304" pitchFamily="18" charset="0"/>
              </a:rPr>
              <a:t>v</a:t>
            </a:r>
            <a:r>
              <a:rPr lang="en-US" altLang="en-US" sz="26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600" b="1">
                <a:solidFill>
                  <a:srgbClr val="0033CC"/>
                </a:solidFill>
                <a:latin typeface="Times New Roman" panose="02020603050405020304" pitchFamily="18" charset="0"/>
              </a:rPr>
              <a:t>o ng</a:t>
            </a:r>
            <a:r>
              <a:rPr lang="en-US" altLang="en-US" sz="26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600" b="1">
                <a:solidFill>
                  <a:srgbClr val="0033CC"/>
                </a:solidFill>
                <a:latin typeface="Times New Roman" panose="02020603050405020304" pitchFamily="18" charset="0"/>
              </a:rPr>
              <a:t>y 5/6/1911</a:t>
            </a:r>
            <a:endParaRPr lang="en-US" altLang="en-US" sz="2600" b="1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4" name="Picture 9" descr="Ben+nha+ROng"/>
          <p:cNvPicPr>
            <a:picLocks noChangeAspect="1" noChangeArrowheads="1"/>
          </p:cNvPicPr>
          <p:nvPr/>
        </p:nvPicPr>
        <p:blipFill>
          <a:blip r:embed="rId2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9888"/>
            <a:ext cx="8991600" cy="514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ight Arrow 4">
            <a:hlinkClick r:id="rId3" action="ppaction://hlinksldjump"/>
          </p:cNvPr>
          <p:cNvSpPr/>
          <p:nvPr/>
        </p:nvSpPr>
        <p:spPr>
          <a:xfrm>
            <a:off x="5181600" y="6172200"/>
            <a:ext cx="1066800" cy="5333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123901"/>
      </p:ext>
    </p:extLst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ext Box 5"/>
          <p:cNvSpPr txBox="1">
            <a:spLocks noChangeArrowheads="1"/>
          </p:cNvSpPr>
          <p:nvPr/>
        </p:nvSpPr>
        <p:spPr bwMode="auto">
          <a:xfrm>
            <a:off x="0" y="53336"/>
            <a:ext cx="9144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altLang="en-US" sz="2800" b="1" dirty="0"/>
              <a:t> 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508" name="Text Box 7"/>
          <p:cNvSpPr txBox="1">
            <a:spLocks noChangeArrowheads="1"/>
          </p:cNvSpPr>
          <p:nvPr/>
        </p:nvSpPr>
        <p:spPr bwMode="auto">
          <a:xfrm>
            <a:off x="-76200" y="1164189"/>
            <a:ext cx="419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</a:rPr>
              <a:t>e) </a:t>
            </a:r>
            <a:r>
              <a:rPr lang="en-US" altLang="en-US" b="1" dirty="0" err="1">
                <a:solidFill>
                  <a:srgbClr val="FF0000"/>
                </a:solidFill>
              </a:rPr>
              <a:t>Cây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đa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Tân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Trào</a:t>
            </a:r>
            <a:endParaRPr lang="en-US" altLang="en-US" b="1" dirty="0">
              <a:solidFill>
                <a:srgbClr val="FF0000"/>
              </a:solidFill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0" y="1748964"/>
            <a:ext cx="3962400" cy="4118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800" b="1" dirty="0">
                <a:solidFill>
                  <a:srgbClr val="0033CC"/>
                </a:solidFill>
              </a:rPr>
              <a:t>- </a:t>
            </a:r>
            <a:r>
              <a:rPr lang="en-US" altLang="en-US" b="1" dirty="0" err="1">
                <a:solidFill>
                  <a:srgbClr val="0033CC"/>
                </a:solidFill>
              </a:rPr>
              <a:t>Cây</a:t>
            </a:r>
            <a:r>
              <a:rPr lang="en-US" altLang="en-US" b="1" dirty="0">
                <a:solidFill>
                  <a:srgbClr val="0033CC"/>
                </a:solidFill>
              </a:rPr>
              <a:t> </a:t>
            </a:r>
            <a:r>
              <a:rPr lang="en-US" altLang="en-US" b="1" dirty="0" err="1">
                <a:solidFill>
                  <a:srgbClr val="0033CC"/>
                </a:solidFill>
              </a:rPr>
              <a:t>đa</a:t>
            </a:r>
            <a:r>
              <a:rPr lang="en-US" altLang="en-US" b="1" dirty="0">
                <a:solidFill>
                  <a:srgbClr val="0033CC"/>
                </a:solidFill>
              </a:rPr>
              <a:t> </a:t>
            </a:r>
            <a:r>
              <a:rPr lang="en-US" altLang="en-US" b="1" dirty="0" err="1">
                <a:solidFill>
                  <a:srgbClr val="0033CC"/>
                </a:solidFill>
              </a:rPr>
              <a:t>Tân</a:t>
            </a:r>
            <a:r>
              <a:rPr lang="en-US" altLang="en-US" b="1" dirty="0">
                <a:solidFill>
                  <a:srgbClr val="0033CC"/>
                </a:solidFill>
              </a:rPr>
              <a:t> </a:t>
            </a:r>
            <a:r>
              <a:rPr lang="en-US" altLang="en-US" b="1" dirty="0" err="1">
                <a:solidFill>
                  <a:srgbClr val="0033CC"/>
                </a:solidFill>
              </a:rPr>
              <a:t>Trào</a:t>
            </a:r>
            <a:r>
              <a:rPr lang="en-US" altLang="en-US" b="1" dirty="0">
                <a:solidFill>
                  <a:srgbClr val="0033CC"/>
                </a:solidFill>
              </a:rPr>
              <a:t>: </a:t>
            </a:r>
            <a:r>
              <a:rPr lang="en-US" altLang="en-US" b="1" dirty="0" err="1">
                <a:solidFill>
                  <a:srgbClr val="0033CC"/>
                </a:solidFill>
              </a:rPr>
              <a:t>nơi</a:t>
            </a:r>
            <a:r>
              <a:rPr lang="en-US" altLang="en-US" b="1" dirty="0">
                <a:solidFill>
                  <a:srgbClr val="0033CC"/>
                </a:solidFill>
              </a:rPr>
              <a:t> </a:t>
            </a:r>
            <a:r>
              <a:rPr lang="en-US" altLang="en-US" b="1" dirty="0" err="1">
                <a:solidFill>
                  <a:srgbClr val="0033CC"/>
                </a:solidFill>
              </a:rPr>
              <a:t>xuất</a:t>
            </a:r>
            <a:r>
              <a:rPr lang="en-US" altLang="en-US" b="1" dirty="0">
                <a:solidFill>
                  <a:srgbClr val="0033CC"/>
                </a:solidFill>
              </a:rPr>
              <a:t> </a:t>
            </a:r>
            <a:r>
              <a:rPr lang="en-US" altLang="en-US" b="1" dirty="0" err="1">
                <a:solidFill>
                  <a:srgbClr val="0033CC"/>
                </a:solidFill>
              </a:rPr>
              <a:t>phát</a:t>
            </a:r>
            <a:r>
              <a:rPr lang="en-US" altLang="en-US" b="1" dirty="0">
                <a:solidFill>
                  <a:srgbClr val="0033CC"/>
                </a:solidFill>
              </a:rPr>
              <a:t> </a:t>
            </a:r>
            <a:r>
              <a:rPr lang="en-US" altLang="en-US" b="1" dirty="0" err="1">
                <a:solidFill>
                  <a:srgbClr val="0033CC"/>
                </a:solidFill>
              </a:rPr>
              <a:t>của</a:t>
            </a:r>
            <a:r>
              <a:rPr lang="en-US" altLang="en-US" b="1" dirty="0">
                <a:solidFill>
                  <a:srgbClr val="0033CC"/>
                </a:solidFill>
              </a:rPr>
              <a:t> </a:t>
            </a:r>
            <a:r>
              <a:rPr lang="en-US" altLang="en-US" b="1" dirty="0" err="1">
                <a:solidFill>
                  <a:srgbClr val="0033CC"/>
                </a:solidFill>
              </a:rPr>
              <a:t>một</a:t>
            </a:r>
            <a:r>
              <a:rPr lang="en-US" altLang="en-US" b="1" dirty="0">
                <a:solidFill>
                  <a:srgbClr val="0033CC"/>
                </a:solidFill>
              </a:rPr>
              <a:t> </a:t>
            </a:r>
            <a:r>
              <a:rPr lang="en-US" altLang="en-US" b="1" dirty="0" err="1" smtClean="0">
                <a:solidFill>
                  <a:srgbClr val="0033CC"/>
                </a:solidFill>
              </a:rPr>
              <a:t>đơn</a:t>
            </a:r>
            <a:r>
              <a:rPr lang="en-US" altLang="en-US" b="1" dirty="0" smtClean="0">
                <a:solidFill>
                  <a:srgbClr val="0033CC"/>
                </a:solidFill>
              </a:rPr>
              <a:t> </a:t>
            </a:r>
            <a:r>
              <a:rPr lang="en-US" altLang="en-US" b="1" dirty="0" err="1" smtClean="0">
                <a:solidFill>
                  <a:srgbClr val="0033CC"/>
                </a:solidFill>
              </a:rPr>
              <a:t>vị</a:t>
            </a:r>
            <a:r>
              <a:rPr lang="en-US" altLang="en-US" b="1" dirty="0" smtClean="0">
                <a:solidFill>
                  <a:srgbClr val="0033CC"/>
                </a:solidFill>
              </a:rPr>
              <a:t> </a:t>
            </a:r>
            <a:r>
              <a:rPr lang="en-US" altLang="en-US" b="1" dirty="0" err="1">
                <a:solidFill>
                  <a:srgbClr val="0033CC"/>
                </a:solidFill>
              </a:rPr>
              <a:t>giải</a:t>
            </a:r>
            <a:r>
              <a:rPr lang="en-US" altLang="en-US" b="1" dirty="0">
                <a:solidFill>
                  <a:srgbClr val="0033CC"/>
                </a:solidFill>
              </a:rPr>
              <a:t> </a:t>
            </a:r>
            <a:r>
              <a:rPr lang="en-US" altLang="en-US" b="1" dirty="0" err="1">
                <a:solidFill>
                  <a:srgbClr val="0033CC"/>
                </a:solidFill>
              </a:rPr>
              <a:t>phóng</a:t>
            </a:r>
            <a:r>
              <a:rPr lang="en-US" altLang="en-US" b="1" dirty="0">
                <a:solidFill>
                  <a:srgbClr val="0033CC"/>
                </a:solidFill>
              </a:rPr>
              <a:t> </a:t>
            </a:r>
            <a:r>
              <a:rPr lang="en-US" altLang="en-US" b="1" dirty="0" err="1">
                <a:solidFill>
                  <a:srgbClr val="0033CC"/>
                </a:solidFill>
              </a:rPr>
              <a:t>quân</a:t>
            </a:r>
            <a:r>
              <a:rPr lang="en-US" altLang="en-US" b="1" dirty="0">
                <a:solidFill>
                  <a:srgbClr val="0033CC"/>
                </a:solidFill>
              </a:rPr>
              <a:t> </a:t>
            </a:r>
            <a:r>
              <a:rPr lang="en-US" altLang="en-US" b="1" dirty="0" err="1">
                <a:solidFill>
                  <a:srgbClr val="0033CC"/>
                </a:solidFill>
              </a:rPr>
              <a:t>tiến</a:t>
            </a:r>
            <a:r>
              <a:rPr lang="en-US" altLang="en-US" b="1" dirty="0">
                <a:solidFill>
                  <a:srgbClr val="0033CC"/>
                </a:solidFill>
              </a:rPr>
              <a:t> </a:t>
            </a:r>
            <a:r>
              <a:rPr lang="en-US" altLang="en-US" b="1" dirty="0" err="1">
                <a:solidFill>
                  <a:srgbClr val="0033CC"/>
                </a:solidFill>
              </a:rPr>
              <a:t>về</a:t>
            </a:r>
            <a:r>
              <a:rPr lang="en-US" altLang="en-US" b="1" dirty="0">
                <a:solidFill>
                  <a:srgbClr val="0033CC"/>
                </a:solidFill>
              </a:rPr>
              <a:t> </a:t>
            </a:r>
            <a:r>
              <a:rPr lang="en-US" altLang="en-US" b="1" dirty="0" err="1">
                <a:solidFill>
                  <a:srgbClr val="0033CC"/>
                </a:solidFill>
              </a:rPr>
              <a:t>giải</a:t>
            </a:r>
            <a:r>
              <a:rPr lang="en-US" altLang="en-US" b="1" dirty="0">
                <a:solidFill>
                  <a:srgbClr val="0033CC"/>
                </a:solidFill>
              </a:rPr>
              <a:t> </a:t>
            </a:r>
            <a:r>
              <a:rPr lang="en-US" altLang="en-US" b="1" dirty="0" err="1">
                <a:solidFill>
                  <a:srgbClr val="0033CC"/>
                </a:solidFill>
              </a:rPr>
              <a:t>phóng</a:t>
            </a:r>
            <a:r>
              <a:rPr lang="en-US" altLang="en-US" b="1" dirty="0">
                <a:solidFill>
                  <a:srgbClr val="0033CC"/>
                </a:solidFill>
              </a:rPr>
              <a:t> </a:t>
            </a:r>
            <a:r>
              <a:rPr lang="en-US" altLang="en-US" b="1" dirty="0" err="1">
                <a:solidFill>
                  <a:srgbClr val="0033CC"/>
                </a:solidFill>
              </a:rPr>
              <a:t>Thái</a:t>
            </a:r>
            <a:r>
              <a:rPr lang="en-US" altLang="en-US" b="1" dirty="0">
                <a:solidFill>
                  <a:srgbClr val="0033CC"/>
                </a:solidFill>
              </a:rPr>
              <a:t> </a:t>
            </a:r>
            <a:r>
              <a:rPr lang="en-US" altLang="en-US" b="1" dirty="0" err="1">
                <a:solidFill>
                  <a:srgbClr val="0033CC"/>
                </a:solidFill>
              </a:rPr>
              <a:t>Nguyên</a:t>
            </a:r>
            <a:r>
              <a:rPr lang="en-US" altLang="en-US" b="1" dirty="0">
                <a:solidFill>
                  <a:srgbClr val="0033CC"/>
                </a:solidFill>
              </a:rPr>
              <a:t> </a:t>
            </a:r>
            <a:r>
              <a:rPr lang="en-US" altLang="en-US" b="1" dirty="0" err="1">
                <a:solidFill>
                  <a:srgbClr val="0033CC"/>
                </a:solidFill>
              </a:rPr>
              <a:t>ngày</a:t>
            </a:r>
            <a:r>
              <a:rPr lang="en-US" altLang="en-US" b="1" dirty="0">
                <a:solidFill>
                  <a:srgbClr val="0033CC"/>
                </a:solidFill>
              </a:rPr>
              <a:t> 16 </a:t>
            </a:r>
            <a:r>
              <a:rPr lang="en-US" altLang="en-US" b="1" dirty="0" err="1">
                <a:solidFill>
                  <a:srgbClr val="0033CC"/>
                </a:solidFill>
              </a:rPr>
              <a:t>tháng</a:t>
            </a:r>
            <a:r>
              <a:rPr lang="en-US" altLang="en-US" b="1" dirty="0">
                <a:solidFill>
                  <a:srgbClr val="0033CC"/>
                </a:solidFill>
              </a:rPr>
              <a:t> 8 </a:t>
            </a:r>
            <a:r>
              <a:rPr lang="en-US" altLang="en-US" b="1" dirty="0" err="1">
                <a:solidFill>
                  <a:srgbClr val="0033CC"/>
                </a:solidFill>
              </a:rPr>
              <a:t>năm</a:t>
            </a:r>
            <a:r>
              <a:rPr lang="en-US" altLang="en-US" b="1" dirty="0">
                <a:solidFill>
                  <a:srgbClr val="0033CC"/>
                </a:solidFill>
              </a:rPr>
              <a:t> 1945.</a:t>
            </a:r>
          </a:p>
        </p:txBody>
      </p:sp>
      <p:pic>
        <p:nvPicPr>
          <p:cNvPr id="2151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990601"/>
            <a:ext cx="51816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ight Arrow 5">
            <a:hlinkClick r:id="rId3" action="ppaction://hlinksldjump"/>
          </p:cNvPr>
          <p:cNvSpPr/>
          <p:nvPr/>
        </p:nvSpPr>
        <p:spPr>
          <a:xfrm>
            <a:off x="2362200" y="5943600"/>
            <a:ext cx="1066800" cy="5333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532799"/>
      </p:ext>
    </p:extLst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ownloads\Các loại lớp 5B\BÀI GIẢNG POI\BÀI GIẢNG POI - NGA\Tuần 23\KSĐ\download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079043" cy="6477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\Downloads\Các loại lớp 5B\BÀI GIẢNG POI\BÀI GIẢNG POI - NGA\Tuần 23\KSĐ\imag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3319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\Downloads\Các loại lớp 5B\BÀI GIẢNG POI\BÀI GIẢNG POI - NGA\Tuần 23\KSĐ\download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9908071" cy="6629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087"/>
            <a:ext cx="9252520" cy="6858000"/>
          </a:xfrm>
          <a:prstGeom prst="rect">
            <a:avLst/>
          </a:prstGeom>
        </p:spPr>
      </p:pic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457200" y="1916832"/>
            <a:ext cx="83058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just" eaLnBrk="1" hangingPunct="1"/>
            <a:r>
              <a:rPr lang="vi-VN" altLang="en-US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Tahoma" pitchFamily="34" charset="0"/>
                <a:cs typeface="Tahoma" pitchFamily="34" charset="0"/>
              </a:rPr>
              <a:t>Kể tên Ủy ban nhân dân phường (xã) nơi em sinh sống .</a:t>
            </a:r>
            <a:endParaRPr lang="en-US" altLang="en-US" sz="40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Left Arrow 2">
            <a:hlinkClick r:id="rId4" action="ppaction://hlinksldjump"/>
          </p:cNvPr>
          <p:cNvSpPr/>
          <p:nvPr/>
        </p:nvSpPr>
        <p:spPr>
          <a:xfrm>
            <a:off x="7812360" y="4511983"/>
            <a:ext cx="648072" cy="648072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73332737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ownloads\Các loại lớp 5B\BÀI GIẢNG POI\BÀI GIẢNG POI - NGA\Tuần 23\Hoa đẹp chào xuân\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38113"/>
            <a:ext cx="9525000" cy="71342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ownloads\Các loại lớp 5B\BÀI GIẢNG POI\BÀI GIẢNG POI - NGA\Tuần 23\Hoa đẹp chào xuân\79997701_2754632454593326_3179129642833412096_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038600" y="-10210800"/>
            <a:ext cx="19050000" cy="1905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ownloads\Các loại lớp 5B\BÀI GIẢNG POI\BÀI GIẢNG POI - NGA\Tuần 23\KSĐ\downloa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57200"/>
            <a:ext cx="9046148" cy="6400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\Downloads\Các loại lớp 5B\BÀI GIẢNG POI\BÀI GIẢNG POI - NGA\Tuần 23\KSĐ\download (3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504180" cy="7162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4" y="0"/>
            <a:ext cx="9144000" cy="6858000"/>
          </a:xfrm>
          <a:prstGeom prst="rect">
            <a:avLst/>
          </a:prstGeom>
        </p:spPr>
      </p:pic>
      <p:sp>
        <p:nvSpPr>
          <p:cNvPr id="59397" name="Text Box 5"/>
          <p:cNvSpPr txBox="1">
            <a:spLocks noChangeArrowheads="1"/>
          </p:cNvSpPr>
          <p:nvPr/>
        </p:nvSpPr>
        <p:spPr bwMode="auto">
          <a:xfrm>
            <a:off x="685800" y="1557056"/>
            <a:ext cx="7391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just" eaLnBrk="1" hangingPunct="1"/>
            <a:r>
              <a:rPr lang="vi-VN" altLang="en-US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Tahoma" pitchFamily="34" charset="0"/>
                <a:cs typeface="Tahoma" pitchFamily="34" charset="0"/>
              </a:rPr>
              <a:t>Em hãy nhắc lại ghi nhớ của bài học trước</a:t>
            </a:r>
            <a:endParaRPr lang="en-US" altLang="en-US" sz="40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Left Arrow 2"/>
          <p:cNvSpPr/>
          <p:nvPr/>
        </p:nvSpPr>
        <p:spPr>
          <a:xfrm>
            <a:off x="6918288" y="5334000"/>
            <a:ext cx="360040" cy="4571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sp>
        <p:nvSpPr>
          <p:cNvPr id="4" name="Left Arrow 3">
            <a:hlinkClick r:id="rId3" action="ppaction://hlinksldjump"/>
          </p:cNvPr>
          <p:cNvSpPr/>
          <p:nvPr/>
        </p:nvSpPr>
        <p:spPr>
          <a:xfrm>
            <a:off x="8223501" y="5801919"/>
            <a:ext cx="864096" cy="792088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163507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200" y="979635"/>
            <a:ext cx="8915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BÀI 11: EM YÊU TỔ QUỐC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NAM</a:t>
            </a:r>
          </a:p>
          <a:p>
            <a:pPr algn="ctr"/>
            <a:r>
              <a:rPr lang="en-US" sz="3200" b="1" u="sng" dirty="0" err="1" smtClean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u="sng" dirty="0" smtClean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1</a:t>
            </a:r>
            <a:endParaRPr lang="en-US" sz="32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79634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3294" y="2057400"/>
            <a:ext cx="78713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TÌM HIỂU VỀ TỔ QUỐC VIỆT NAM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5168900"/>
            <a:ext cx="2079625" cy="168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5357812"/>
            <a:ext cx="2206625" cy="150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5" y="5168900"/>
            <a:ext cx="2079625" cy="168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175" y="5181600"/>
            <a:ext cx="2079625" cy="168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5334000"/>
            <a:ext cx="2206625" cy="150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Cloud Callout 15"/>
          <p:cNvSpPr/>
          <p:nvPr/>
        </p:nvSpPr>
        <p:spPr>
          <a:xfrm>
            <a:off x="1349665" y="3429000"/>
            <a:ext cx="6629400" cy="1831357"/>
          </a:xfrm>
          <a:prstGeom prst="cloudCallout">
            <a:avLst>
              <a:gd name="adj1" fmla="val -34750"/>
              <a:gd name="adj2" fmla="val 998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ta?</a:t>
            </a:r>
            <a:endParaRPr lang="en-US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Hình chữ nhật 13"/>
          <p:cNvSpPr/>
          <p:nvPr/>
        </p:nvSpPr>
        <p:spPr>
          <a:xfrm>
            <a:off x="1314450" y="-95231"/>
            <a:ext cx="634810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b="1" i="1" dirty="0">
                <a:latin typeface="Times New Roman" panose="02020603050405020304" pitchFamily="18" charset="0"/>
              </a:rPr>
              <a:t/>
            </a:r>
            <a:br>
              <a:rPr lang="en-US" altLang="en-US" sz="3200" b="1" i="1" dirty="0">
                <a:latin typeface="Times New Roman" panose="02020603050405020304" pitchFamily="18" charset="0"/>
              </a:rPr>
            </a:br>
            <a:r>
              <a:rPr lang="en-US" altLang="en-US" sz="3200" b="1" i="1" dirty="0" err="1">
                <a:latin typeface="Times New Roman" panose="02020603050405020304" pitchFamily="18" charset="0"/>
              </a:rPr>
              <a:t>Đạo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đức</a:t>
            </a:r>
            <a:endParaRPr lang="en-US" altLang="en-US" sz="3200" b="1" i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733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pc\Desktop\ban do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480715"/>
            <a:ext cx="4343400" cy="6117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314826" y="984973"/>
            <a:ext cx="4648199" cy="510909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342900" indent="-342900" algn="just">
              <a:buFont typeface="Wingdings" pitchFamily="2" charset="2"/>
              <a:buChar char="Ø"/>
              <a:defRPr/>
            </a:pPr>
            <a:r>
              <a:rPr lang="en-US" sz="2200" dirty="0" err="1" smtClean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Việt</a:t>
            </a:r>
            <a:r>
              <a:rPr lang="en-US" sz="2200" dirty="0" smtClean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Nam </a:t>
            </a:r>
            <a:r>
              <a:rPr lang="en-US" sz="2200" dirty="0" err="1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nằm</a:t>
            </a:r>
            <a:r>
              <a:rPr lang="en-US" sz="2200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trên</a:t>
            </a:r>
            <a:r>
              <a:rPr lang="en-US" sz="2200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bán</a:t>
            </a:r>
            <a:r>
              <a:rPr lang="en-US" sz="2200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đảo</a:t>
            </a:r>
            <a:r>
              <a:rPr lang="en-US" sz="2200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Đông</a:t>
            </a:r>
            <a:r>
              <a:rPr lang="en-US" sz="2200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Dương</a:t>
            </a:r>
            <a:r>
              <a:rPr lang="en-US" sz="2200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thuộc</a:t>
            </a:r>
            <a:r>
              <a:rPr lang="en-US" sz="2200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khu</a:t>
            </a:r>
            <a:r>
              <a:rPr lang="en-US" sz="2200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vực</a:t>
            </a:r>
            <a:r>
              <a:rPr lang="en-US" sz="2200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Đông</a:t>
            </a:r>
            <a:r>
              <a:rPr lang="en-US" sz="2200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Nam Á.</a:t>
            </a:r>
          </a:p>
          <a:p>
            <a:pPr marL="342900" indent="-342900" algn="just">
              <a:buFont typeface="Wingdings" pitchFamily="2" charset="2"/>
              <a:buChar char="Ø"/>
              <a:defRPr/>
            </a:pPr>
            <a:r>
              <a:rPr lang="en-US" sz="2200" dirty="0" err="1" smtClean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Đất</a:t>
            </a:r>
            <a:r>
              <a:rPr lang="en-US" sz="2200" dirty="0" smtClean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nước</a:t>
            </a:r>
            <a:r>
              <a:rPr lang="en-US" sz="2200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ta </a:t>
            </a:r>
            <a:r>
              <a:rPr lang="en-US" sz="2200" dirty="0" err="1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dạng</a:t>
            </a:r>
            <a:r>
              <a:rPr lang="en-US" sz="2200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chữ</a:t>
            </a:r>
            <a:r>
              <a:rPr lang="en-US" sz="2200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S. </a:t>
            </a:r>
          </a:p>
          <a:p>
            <a:pPr marL="342900" indent="-342900" algn="just">
              <a:buFont typeface="Wingdings" pitchFamily="2" charset="2"/>
              <a:buChar char="Ø"/>
              <a:defRPr/>
            </a:pPr>
            <a:r>
              <a:rPr lang="en-US" sz="2200" dirty="0" err="1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Diện</a:t>
            </a:r>
            <a:r>
              <a:rPr lang="en-US" sz="2200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tích</a:t>
            </a:r>
            <a:r>
              <a:rPr lang="en-US" sz="2200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lãnh</a:t>
            </a:r>
            <a:r>
              <a:rPr lang="en-US" sz="2200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thổ</a:t>
            </a:r>
            <a:r>
              <a:rPr lang="en-US" sz="2200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nước</a:t>
            </a:r>
            <a:r>
              <a:rPr lang="en-US" sz="2200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ta:</a:t>
            </a:r>
          </a:p>
          <a:p>
            <a:pPr algn="just">
              <a:defRPr/>
            </a:pPr>
            <a:r>
              <a:rPr lang="en-US" sz="2200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330 000 </a:t>
            </a:r>
            <a:r>
              <a:rPr lang="en-US" sz="2200" dirty="0" err="1" smtClean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km</a:t>
            </a:r>
            <a:r>
              <a:rPr lang="en-US" sz="2200" baseline="30000" dirty="0" err="1" smtClean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2</a:t>
            </a:r>
            <a:r>
              <a:rPr lang="en-US" sz="2200" dirty="0" smtClean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.</a:t>
            </a:r>
            <a:endParaRPr lang="en-US" sz="2200" dirty="0"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itchFamily="2" charset="2"/>
              <a:buChar char="Ø"/>
              <a:defRPr/>
            </a:pPr>
            <a:r>
              <a:rPr lang="en-US" sz="2200" dirty="0" err="1" smtClean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Vùng</a:t>
            </a:r>
            <a:r>
              <a:rPr lang="en-US" sz="2200" dirty="0" smtClean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biển</a:t>
            </a:r>
            <a:r>
              <a:rPr lang="en-US" sz="2200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Việt</a:t>
            </a:r>
            <a:r>
              <a:rPr lang="en-US" sz="2200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Nam </a:t>
            </a:r>
            <a:r>
              <a:rPr lang="en-US" sz="2200" dirty="0" err="1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rộng</a:t>
            </a:r>
            <a:r>
              <a:rPr lang="en-US" sz="2200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lớn</a:t>
            </a:r>
            <a:r>
              <a:rPr lang="en-US" sz="2200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thuộc</a:t>
            </a:r>
            <a:r>
              <a:rPr lang="en-US" sz="2200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Biển</a:t>
            </a:r>
            <a:r>
              <a:rPr lang="en-US" sz="2200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Đông</a:t>
            </a:r>
            <a:r>
              <a:rPr lang="en-US" sz="2200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với</a:t>
            </a:r>
            <a:r>
              <a:rPr lang="en-US" sz="2200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nhiều</a:t>
            </a:r>
            <a:r>
              <a:rPr lang="en-US" sz="2200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đảo</a:t>
            </a:r>
            <a:r>
              <a:rPr lang="en-US" sz="2200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quần</a:t>
            </a:r>
            <a:r>
              <a:rPr lang="en-US" sz="2200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đảo</a:t>
            </a:r>
            <a:r>
              <a:rPr lang="en-US" sz="2200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 typeface="Wingdings" pitchFamily="2" charset="2"/>
              <a:buChar char="Ø"/>
              <a:defRPr/>
            </a:pPr>
            <a:r>
              <a:rPr lang="en-US" sz="2200" dirty="0" err="1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Phía</a:t>
            </a:r>
            <a:r>
              <a:rPr lang="en-US" sz="2200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Bắc</a:t>
            </a:r>
            <a:r>
              <a:rPr lang="en-US" sz="2200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giáp</a:t>
            </a:r>
            <a:r>
              <a:rPr lang="en-US" sz="2200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Trung</a:t>
            </a:r>
            <a:r>
              <a:rPr lang="en-US" sz="2200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Quốc</a:t>
            </a:r>
            <a:endParaRPr lang="en-US" sz="2200" dirty="0"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itchFamily="2" charset="2"/>
              <a:buChar char="Ø"/>
              <a:defRPr/>
            </a:pPr>
            <a:r>
              <a:rPr lang="en-US" sz="2200" dirty="0" err="1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Phía</a:t>
            </a:r>
            <a:r>
              <a:rPr lang="en-US" sz="2200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Tây</a:t>
            </a:r>
            <a:r>
              <a:rPr lang="en-US" sz="2200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giáp</a:t>
            </a:r>
            <a:r>
              <a:rPr lang="en-US" sz="2200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Lào</a:t>
            </a:r>
            <a:r>
              <a:rPr lang="en-US" sz="2200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Campuchia</a:t>
            </a:r>
            <a:endParaRPr lang="en-US" sz="2200" dirty="0"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itchFamily="2" charset="2"/>
              <a:buChar char="Ø"/>
              <a:defRPr/>
            </a:pPr>
            <a:r>
              <a:rPr lang="en-US" sz="2200" dirty="0" err="1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Phía</a:t>
            </a:r>
            <a:r>
              <a:rPr lang="en-US" sz="2200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Nam </a:t>
            </a:r>
            <a:r>
              <a:rPr lang="en-US" sz="2200" dirty="0" err="1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giáp</a:t>
            </a:r>
            <a:r>
              <a:rPr lang="en-US" sz="2200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vịnh</a:t>
            </a:r>
            <a:r>
              <a:rPr lang="en-US" sz="2200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Thái</a:t>
            </a:r>
            <a:r>
              <a:rPr lang="en-US" sz="2200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Lan</a:t>
            </a:r>
            <a:endParaRPr lang="en-US" sz="2200" dirty="0"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itchFamily="2" charset="2"/>
              <a:buChar char="Ø"/>
              <a:defRPr/>
            </a:pPr>
            <a:r>
              <a:rPr lang="en-US" sz="2200" dirty="0" err="1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Phía</a:t>
            </a:r>
            <a:r>
              <a:rPr lang="en-US" sz="2200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Đông</a:t>
            </a:r>
            <a:r>
              <a:rPr lang="en-US" sz="2200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giáp</a:t>
            </a:r>
            <a:r>
              <a:rPr lang="en-US" sz="2200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vịnh</a:t>
            </a:r>
            <a:r>
              <a:rPr lang="en-US" sz="2200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Bắc</a:t>
            </a:r>
            <a:r>
              <a:rPr lang="en-US" sz="2200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Bộ</a:t>
            </a:r>
            <a:r>
              <a:rPr lang="en-US" sz="2200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biển</a:t>
            </a:r>
            <a:r>
              <a:rPr lang="en-US" sz="2200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Đông</a:t>
            </a:r>
            <a:endParaRPr lang="en-US" sz="2200" dirty="0"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0"/>
            <a:ext cx="32079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>
                <a:latin typeface="Times New Roman" panose="02020603050405020304" pitchFamily="18" charset="0"/>
                <a:cs typeface="Times New Roman" pitchFamily="18" charset="0"/>
              </a:rPr>
              <a:t>1. </a:t>
            </a:r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lí</a:t>
            </a:r>
            <a:endParaRPr lang="en-US" sz="2400" b="1" u="sng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53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81000" y="1752600"/>
            <a:ext cx="8534400" cy="477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just"/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Nam?</a:t>
            </a:r>
            <a:endParaRPr lang="vi-VN" sz="32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Font typeface="Wingdings" pitchFamily="2" charset="2"/>
              <a:buChar char="Ø"/>
            </a:pP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Danh lam thắng cảnh nổi tiếng, các lễ hội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Font typeface="Wingdings" pitchFamily="2" charset="2"/>
              <a:buChar char="Ø"/>
            </a:pP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mặc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 algn="just">
              <a:buFont typeface="Wingdings" pitchFamily="2" charset="2"/>
              <a:buChar char="Ø"/>
            </a:pP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ta.</a:t>
            </a:r>
            <a:endParaRPr lang="vi-VN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Font typeface="Wingdings" pitchFamily="2" charset="2"/>
              <a:buChar char="Ø"/>
            </a:pP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Truyền thống dựng nước và giữ nước</a:t>
            </a:r>
          </a:p>
          <a:p>
            <a:pPr marL="457200" indent="-457200" algn="just">
              <a:buFont typeface="Wingdings" pitchFamily="2" charset="2"/>
              <a:buChar char="Ø"/>
            </a:pP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Thành tựu khoa học – kĩ thuật</a:t>
            </a:r>
          </a:p>
          <a:p>
            <a:pPr marL="457200" indent="-457200" algn="just">
              <a:buFont typeface="Wingdings" pitchFamily="2" charset="2"/>
              <a:buChar char="Ø"/>
            </a:pPr>
            <a:endParaRPr lang="vi-VN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Font typeface="Wingdings" pitchFamily="2" charset="2"/>
              <a:buChar char="Ø"/>
            </a:pPr>
            <a:endParaRPr lang="vi-VN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1447800" y="685800"/>
            <a:ext cx="5715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CanUp">
              <a:avLst/>
            </a:prstTxWarp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 eaLnBrk="1" hangingPunct="1"/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THẢO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95861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/>
        </p:nvSpPr>
        <p:spPr bwMode="auto">
          <a:xfrm>
            <a:off x="4819650" y="8316038"/>
            <a:ext cx="6515100" cy="364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80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Dù ai đi ngược về xuôi</a:t>
            </a:r>
            <a:br>
              <a:rPr lang="en-US" sz="280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Nhớ ngày giỗ tổ mùng 10 tháng 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200" y="76200"/>
            <a:ext cx="47933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 lam </a:t>
            </a:r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47997" y="2971800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Vịnh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Long</a:t>
            </a:r>
            <a:endParaRPr lang="en-US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83" y="548416"/>
            <a:ext cx="4640167" cy="25026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3260541"/>
            <a:ext cx="4519204" cy="291165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573104" y="6243935"/>
            <a:ext cx="2656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Thánh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Mỹ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Sơn</a:t>
            </a:r>
            <a:endParaRPr lang="en-US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39" y="3521915"/>
            <a:ext cx="3609661" cy="249788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204" y="214609"/>
            <a:ext cx="3657600" cy="244792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185106" y="2662535"/>
            <a:ext cx="15872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Huế</a:t>
            </a:r>
            <a:endParaRPr lang="en-US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95400" y="6091535"/>
            <a:ext cx="1997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Chùa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Cột</a:t>
            </a:r>
            <a:endParaRPr lang="en-US" sz="24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3497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1" grpId="0"/>
      <p:bldP spid="14" grpId="0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1790</TotalTime>
  <Words>1292</Words>
  <Application>Microsoft Office PowerPoint</Application>
  <PresentationFormat>On-screen Show (4:3)</PresentationFormat>
  <Paragraphs>153</Paragraphs>
  <Slides>43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0" baseType="lpstr">
      <vt:lpstr>.VnTime</vt:lpstr>
      <vt:lpstr>Arial</vt:lpstr>
      <vt:lpstr>Calibri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THUY</dc:creator>
  <cp:lastModifiedBy>KHANHDUONG</cp:lastModifiedBy>
  <cp:revision>99</cp:revision>
  <cp:lastPrinted>2023-02-19T13:46:27Z</cp:lastPrinted>
  <dcterms:created xsi:type="dcterms:W3CDTF">2015-06-20T14:58:30Z</dcterms:created>
  <dcterms:modified xsi:type="dcterms:W3CDTF">2023-02-20T03:52:28Z</dcterms:modified>
</cp:coreProperties>
</file>