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sldIdLst>
    <p:sldId id="256" r:id="rId3"/>
    <p:sldId id="282" r:id="rId4"/>
    <p:sldId id="283" r:id="rId5"/>
    <p:sldId id="280" r:id="rId6"/>
    <p:sldId id="262" r:id="rId7"/>
    <p:sldId id="261" r:id="rId8"/>
    <p:sldId id="265" r:id="rId9"/>
    <p:sldId id="277" r:id="rId10"/>
    <p:sldId id="284" r:id="rId11"/>
    <p:sldId id="285" r:id="rId12"/>
    <p:sldId id="275" r:id="rId13"/>
    <p:sldId id="276" r:id="rId14"/>
    <p:sldId id="263" r:id="rId15"/>
    <p:sldId id="278" r:id="rId16"/>
    <p:sldId id="279"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660"/>
  </p:normalViewPr>
  <p:slideViewPr>
    <p:cSldViewPr snapToGrid="0">
      <p:cViewPr varScale="1">
        <p:scale>
          <a:sx n="79" d="100"/>
          <a:sy n="79" d="100"/>
        </p:scale>
        <p:origin x="96"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791481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04106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78520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7783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5827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091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731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6611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2269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73214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6761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7137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80853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576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00262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326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28128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29466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194131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297837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552216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31865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129566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7.xml"/><Relationship Id="rId16"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0641120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 id="2147483662" r:id="rId13"/>
    <p:sldLayoutId id="2147483665" r:id="rId14"/>
    <p:sldLayoutId id="2147483666" r:id="rId15"/>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11/3/2024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19968326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596900"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41D6321-DCC6-BA48-60D9-7719411D9EA5}"/>
              </a:ext>
            </a:extLst>
          </p:cNvPr>
          <p:cNvPicPr>
            <a:picLocks noChangeAspect="1"/>
          </p:cNvPicPr>
          <p:nvPr/>
        </p:nvPicPr>
        <p:blipFill>
          <a:blip r:embed="rId9"/>
          <a:stretch>
            <a:fillRect/>
          </a:stretch>
        </p:blipFill>
        <p:spPr>
          <a:xfrm>
            <a:off x="2455694" y="1368419"/>
            <a:ext cx="9571550" cy="3054361"/>
          </a:xfrm>
          <a:prstGeom prst="rect">
            <a:avLst/>
          </a:prstGeom>
        </p:spPr>
      </p:pic>
      <p:pic>
        <p:nvPicPr>
          <p:cNvPr id="10" name="Picture 9">
            <a:extLst>
              <a:ext uri="{FF2B5EF4-FFF2-40B4-BE49-F238E27FC236}">
                <a16:creationId xmlns:a16="http://schemas.microsoft.com/office/drawing/2014/main" id="{477ED114-99A5-BAC8-881D-D80778CE2C4B}"/>
              </a:ext>
            </a:extLst>
          </p:cNvPr>
          <p:cNvPicPr>
            <a:picLocks noChangeAspect="1"/>
          </p:cNvPicPr>
          <p:nvPr/>
        </p:nvPicPr>
        <p:blipFill>
          <a:blip r:embed="rId10"/>
          <a:stretch>
            <a:fillRect/>
          </a:stretch>
        </p:blipFill>
        <p:spPr>
          <a:xfrm>
            <a:off x="6861181" y="4701179"/>
            <a:ext cx="2359356" cy="493819"/>
          </a:xfrm>
          <a:prstGeom prst="rect">
            <a:avLst/>
          </a:prstGeom>
        </p:spPr>
      </p:pic>
      <p:pic>
        <p:nvPicPr>
          <p:cNvPr id="15" name="Picture 14">
            <a:extLst>
              <a:ext uri="{FF2B5EF4-FFF2-40B4-BE49-F238E27FC236}">
                <a16:creationId xmlns:a16="http://schemas.microsoft.com/office/drawing/2014/main" id="{65282EBF-4CD2-746F-DD6E-F36BA0D24C79}"/>
              </a:ext>
            </a:extLst>
          </p:cNvPr>
          <p:cNvPicPr>
            <a:picLocks noChangeAspect="1"/>
          </p:cNvPicPr>
          <p:nvPr/>
        </p:nvPicPr>
        <p:blipFill>
          <a:blip r:embed="rId11"/>
          <a:stretch>
            <a:fillRect/>
          </a:stretch>
        </p:blipFill>
        <p:spPr>
          <a:xfrm>
            <a:off x="4003675" y="474738"/>
            <a:ext cx="2362242" cy="1230563"/>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F13F-8B96-DCB2-9B17-DDF2515199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F94F87-1535-6FDD-A00E-D6861FB6ED43}"/>
              </a:ext>
            </a:extLst>
          </p:cNvPr>
          <p:cNvSpPr/>
          <p:nvPr/>
        </p:nvSpPr>
        <p:spPr>
          <a:xfrm>
            <a:off x="127001" y="93617"/>
            <a:ext cx="11978640" cy="6688183"/>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3859750-E977-48BA-A162-E26B696AE180}"/>
              </a:ext>
            </a:extLst>
          </p:cNvPr>
          <p:cNvSpPr txBox="1"/>
          <p:nvPr/>
        </p:nvSpPr>
        <p:spPr>
          <a:xfrm>
            <a:off x="4161042" y="76200"/>
            <a:ext cx="47981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VÍ DỤ THAM KHẢO 3</a:t>
            </a:r>
            <a:endParaRPr kumimoji="0" lang="en-US" sz="3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752B0DC-CAA4-793A-7B3A-3C4E29D3CB22}"/>
              </a:ext>
            </a:extLst>
          </p:cNvPr>
          <p:cNvSpPr txBox="1"/>
          <p:nvPr/>
        </p:nvSpPr>
        <p:spPr>
          <a:xfrm>
            <a:off x="283778" y="530600"/>
            <a:ext cx="11571891" cy="609397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lang="vi-VN" sz="3000" b="0" i="0" dirty="0">
                <a:solidFill>
                  <a:srgbClr val="333333"/>
                </a:solidFill>
                <a:effectLst/>
                <a:latin typeface="Cambria" panose="02040503050406030204" pitchFamily="18" charset="0"/>
                <a:ea typeface="Cambria" panose="02040503050406030204" pitchFamily="18" charset="0"/>
              </a:rPr>
              <a:t>Bài thơ "Tuổi Ngựa" của Xuân Quỳnh là một bức tranh sinh động về tuổi thơ hồn nhiên, tươi sáng và khát vọng khám phá thế giới rộng lớn của một đứa trẻ. Qua hình ảnh chú ngựa con, tác giả đã thể hiện niềm tự hào về tuổi thơ của mình và gửi gắm thông điệp về tình yêu thương mẹ tha thiết. Hình ảnh chú ngựa con tượng trưng cho tuổi thơ đầy sức sống, hăng hái, không ngừng khám phá thế giới xung quanh. Khát vọng này thể hiện sự tò mò, ham học hỏi và mong muốn được trải nghiệm những điều mới mẻ của tuổi thơ. Thế nhưng, dù đi đến đâu, ngựa con vẫn luôn nhớ về mẹ. Bài thơ "Tuổi Ngựa" đã khơi gợi trong lòng người đọc những cảm xúc đẹp đẽ về tuổi thơ và tình cảm gia đình. Tuổi thơ là khoảng thời gian quý giá mà mỗi người cần trân trọng. Dù đi đâu, về đâu, ta cũng luôn hướng về gia đình, quê hương và nhớ về những kỷ niệm đẹp đẽ của tuổi thơ.</a:t>
            </a:r>
            <a:endParaRPr kumimoji="0" lang="en-SG"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6667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05FD72-0AC4-B353-B84C-C0AD52348F79}"/>
              </a:ext>
            </a:extLst>
          </p:cNvPr>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743020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924FB5-FF1E-CF3D-1842-17EA4E4538E2}"/>
              </a:ext>
            </a:extLst>
          </p:cNvPr>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888565" y="2084600"/>
            <a:ext cx="6414869" cy="4176080"/>
          </a:xfrm>
          <a:prstGeom prst="rect">
            <a:avLst/>
          </a:prstGeom>
        </p:spPr>
      </p:pic>
    </p:spTree>
    <p:extLst>
      <p:ext uri="{BB962C8B-B14F-4D97-AF65-F5344CB8AC3E}">
        <p14:creationId xmlns:p14="http://schemas.microsoft.com/office/powerpoint/2010/main" val="39836518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1">
            <a:extLst>
              <a:ext uri="{FF2B5EF4-FFF2-40B4-BE49-F238E27FC236}">
                <a16:creationId xmlns:a16="http://schemas.microsoft.com/office/drawing/2014/main" id="{505999D7-5EC9-0CE2-F2CE-8A97823D96FE}"/>
              </a:ext>
            </a:extLst>
          </p:cNvPr>
          <p:cNvGrpSpPr/>
          <p:nvPr/>
        </p:nvGrpSpPr>
        <p:grpSpPr>
          <a:xfrm>
            <a:off x="2171853" y="256442"/>
            <a:ext cx="6901967" cy="1109105"/>
            <a:chOff x="0" y="0"/>
            <a:chExt cx="2947041" cy="1570608"/>
          </a:xfrm>
        </p:grpSpPr>
        <p:sp>
          <p:nvSpPr>
            <p:cNvPr id="11" name="Freeform 12">
              <a:extLst>
                <a:ext uri="{FF2B5EF4-FFF2-40B4-BE49-F238E27FC236}">
                  <a16:creationId xmlns:a16="http://schemas.microsoft.com/office/drawing/2014/main" id="{7E6A3F19-502F-679E-21BC-4AE66CE0C34E}"/>
                </a:ext>
              </a:extLst>
            </p:cNvPr>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a:solidFill>
                <a:srgbClr val="CF746D"/>
              </a:solidFill>
            </a:ln>
          </p:spPr>
          <p:txBody>
            <a:bodyPr/>
            <a:lstStyle/>
            <a:p>
              <a:endParaRPr lang="en-SG"/>
            </a:p>
          </p:txBody>
        </p:sp>
        <p:sp>
          <p:nvSpPr>
            <p:cNvPr id="12" name="TextBox 13">
              <a:extLst>
                <a:ext uri="{FF2B5EF4-FFF2-40B4-BE49-F238E27FC236}">
                  <a16:creationId xmlns:a16="http://schemas.microsoft.com/office/drawing/2014/main" id="{509863E9-0183-A70A-8E2A-9ED73A69EA7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 name="组合 9">
            <a:extLst>
              <a:ext uri="{FF2B5EF4-FFF2-40B4-BE49-F238E27FC236}">
                <a16:creationId xmlns:a16="http://schemas.microsoft.com/office/drawing/2014/main" id="{0A69F128-A246-4980-B72E-6A1C7DDACF09}"/>
              </a:ext>
            </a:extLst>
          </p:cNvPr>
          <p:cNvGrpSpPr/>
          <p:nvPr/>
        </p:nvGrpSpPr>
        <p:grpSpPr>
          <a:xfrm>
            <a:off x="2097569" y="125194"/>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3"/>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dirty="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3521986" y="519643"/>
            <a:ext cx="13310483"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soát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chỉnh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sửa</a:t>
            </a:r>
            <a:r>
              <a:rPr lang="en-US" sz="4000" b="1" dirty="0">
                <a:solidFill>
                  <a:srgbClr val="002060"/>
                </a:solidFill>
                <a:latin typeface="Cambria" panose="02040503050406030204" pitchFamily="18" charset="0"/>
                <a:ea typeface="Cambria" panose="02040503050406030204" pitchFamily="18" charset="0"/>
              </a:rPr>
              <a:t>.</a:t>
            </a:r>
          </a:p>
        </p:txBody>
      </p:sp>
      <p:sp>
        <p:nvSpPr>
          <p:cNvPr id="13" name="Cloud 12">
            <a:extLst>
              <a:ext uri="{FF2B5EF4-FFF2-40B4-BE49-F238E27FC236}">
                <a16:creationId xmlns:a16="http://schemas.microsoft.com/office/drawing/2014/main" id="{7DB4B7F0-0994-7240-642B-190359EC5FCF}"/>
              </a:ext>
            </a:extLst>
          </p:cNvPr>
          <p:cNvSpPr/>
          <p:nvPr/>
        </p:nvSpPr>
        <p:spPr>
          <a:xfrm>
            <a:off x="2097569" y="1915373"/>
            <a:ext cx="3436128" cy="1371599"/>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srgbClr val="C0504D">
                    <a:lumMod val="75000"/>
                  </a:srgbClr>
                </a:solidFill>
                <a:latin typeface="Cambria" panose="02040503050406030204" pitchFamily="18" charset="0"/>
                <a:ea typeface="Cambria" panose="02040503050406030204" pitchFamily="18" charset="0"/>
              </a:rPr>
              <a:t>Cách</a:t>
            </a:r>
            <a:r>
              <a:rPr lang="en-US" sz="3000" b="1" dirty="0">
                <a:solidFill>
                  <a:srgbClr val="C0504D">
                    <a:lumMod val="75000"/>
                  </a:srgbClr>
                </a:solidFill>
                <a:latin typeface="Cambria" panose="02040503050406030204" pitchFamily="18" charset="0"/>
                <a:ea typeface="Cambria" panose="02040503050406030204" pitchFamily="18" charset="0"/>
              </a:rPr>
              <a:t> </a:t>
            </a:r>
            <a:r>
              <a:rPr lang="en-US" sz="3000" b="1" dirty="0" err="1">
                <a:solidFill>
                  <a:srgbClr val="C0504D">
                    <a:lumMod val="75000"/>
                  </a:srgbClr>
                </a:solidFill>
                <a:latin typeface="Cambria" panose="02040503050406030204" pitchFamily="18" charset="0"/>
                <a:ea typeface="Cambria" panose="02040503050406030204" pitchFamily="18" charset="0"/>
              </a:rPr>
              <a:t>sắp</a:t>
            </a:r>
            <a:r>
              <a:rPr lang="en-US" sz="3000" b="1" dirty="0">
                <a:solidFill>
                  <a:srgbClr val="C0504D">
                    <a:lumMod val="75000"/>
                  </a:srgbClr>
                </a:solidFill>
                <a:latin typeface="Cambria" panose="02040503050406030204" pitchFamily="18" charset="0"/>
                <a:ea typeface="Cambria" panose="02040503050406030204" pitchFamily="18" charset="0"/>
              </a:rPr>
              <a:t> </a:t>
            </a:r>
            <a:r>
              <a:rPr lang="en-US" sz="3000" b="1" dirty="0" err="1">
                <a:solidFill>
                  <a:srgbClr val="C0504D">
                    <a:lumMod val="75000"/>
                  </a:srgbClr>
                </a:solidFill>
                <a:latin typeface="Cambria" panose="02040503050406030204" pitchFamily="18" charset="0"/>
                <a:ea typeface="Cambria" panose="02040503050406030204" pitchFamily="18" charset="0"/>
              </a:rPr>
              <a:t>xếp</a:t>
            </a:r>
            <a:r>
              <a:rPr lang="vi-VN" sz="3000" b="1" dirty="0">
                <a:solidFill>
                  <a:srgbClr val="C0504D">
                    <a:lumMod val="75000"/>
                  </a:srgbClr>
                </a:solidFill>
                <a:latin typeface="Cambria" panose="02040503050406030204" pitchFamily="18" charset="0"/>
                <a:ea typeface="Cambria" panose="02040503050406030204" pitchFamily="18" charset="0"/>
              </a:rPr>
              <a:t> ý.</a:t>
            </a:r>
            <a:endParaRPr kumimoji="0" lang="en-US" sz="3000" b="1"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8440FDC8-5576-3BBA-C184-F2172973290A}"/>
              </a:ext>
            </a:extLst>
          </p:cNvPr>
          <p:cNvSpPr/>
          <p:nvPr/>
        </p:nvSpPr>
        <p:spPr>
          <a:xfrm>
            <a:off x="5886547" y="1783993"/>
            <a:ext cx="4103535" cy="1371599"/>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srgbClr val="C0504D">
                    <a:lumMod val="75000"/>
                  </a:srgbClr>
                </a:solidFill>
                <a:latin typeface="Cambria" panose="02040503050406030204" pitchFamily="18" charset="0"/>
                <a:ea typeface="Cambria" panose="02040503050406030204" pitchFamily="18" charset="0"/>
              </a:rPr>
              <a:t>Cách</a:t>
            </a:r>
            <a:r>
              <a:rPr lang="vi-VN" sz="3000" b="1" dirty="0">
                <a:solidFill>
                  <a:srgbClr val="C0504D">
                    <a:lumMod val="75000"/>
                  </a:srgbClr>
                </a:solidFill>
                <a:latin typeface="Cambria" panose="02040503050406030204" pitchFamily="18" charset="0"/>
                <a:ea typeface="Cambria" panose="02040503050406030204" pitchFamily="18" charset="0"/>
              </a:rPr>
              <a:t> thể hiện cảm xúc.</a:t>
            </a:r>
            <a:endParaRPr kumimoji="0" lang="en-US" sz="3000" b="1"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52F764E5-105F-E54B-08BF-7C7F460EACC6}"/>
              </a:ext>
            </a:extLst>
          </p:cNvPr>
          <p:cNvSpPr/>
          <p:nvPr/>
        </p:nvSpPr>
        <p:spPr>
          <a:xfrm>
            <a:off x="2097569" y="3861369"/>
            <a:ext cx="4103535" cy="1371599"/>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srgbClr val="C0504D">
                    <a:lumMod val="75000"/>
                  </a:srgbClr>
                </a:solidFill>
                <a:latin typeface="Cambria" panose="02040503050406030204" pitchFamily="18" charset="0"/>
                <a:ea typeface="Cambria" panose="02040503050406030204" pitchFamily="18" charset="0"/>
              </a:rPr>
              <a:t>Cách</a:t>
            </a:r>
            <a:r>
              <a:rPr lang="vi-VN" sz="3000" b="1" dirty="0">
                <a:solidFill>
                  <a:srgbClr val="C0504D">
                    <a:lumMod val="75000"/>
                  </a:srgbClr>
                </a:solidFill>
                <a:latin typeface="Cambria" panose="02040503050406030204" pitchFamily="18" charset="0"/>
                <a:ea typeface="Cambria" panose="02040503050406030204" pitchFamily="18" charset="0"/>
              </a:rPr>
              <a:t> dùng từ viết câu.</a:t>
            </a:r>
            <a:endParaRPr kumimoji="0" lang="en-US" sz="3000" b="1"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endParaRPr>
          </a:p>
        </p:txBody>
      </p:sp>
      <p:sp>
        <p:nvSpPr>
          <p:cNvPr id="16" name="Cloud 15">
            <a:extLst>
              <a:ext uri="{FF2B5EF4-FFF2-40B4-BE49-F238E27FC236}">
                <a16:creationId xmlns:a16="http://schemas.microsoft.com/office/drawing/2014/main" id="{1B84630A-4B93-8407-97A6-36C83BD92407}"/>
              </a:ext>
            </a:extLst>
          </p:cNvPr>
          <p:cNvSpPr/>
          <p:nvPr/>
        </p:nvSpPr>
        <p:spPr>
          <a:xfrm>
            <a:off x="6664314" y="3342777"/>
            <a:ext cx="4103535" cy="1371599"/>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000" b="1"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rPr>
              <a:t>Dẫn chứng</a:t>
            </a:r>
          </a:p>
          <a:p>
            <a:pPr lvl="0" algn="ctr">
              <a:defRPr/>
            </a:pPr>
            <a:r>
              <a:rPr lang="vi-VN" sz="3000" b="1" dirty="0">
                <a:solidFill>
                  <a:srgbClr val="C0504D">
                    <a:lumMod val="75000"/>
                  </a:srgbClr>
                </a:solidFill>
                <a:latin typeface="Cambria" panose="02040503050406030204" pitchFamily="18" charset="0"/>
                <a:ea typeface="Cambria" panose="02040503050406030204" pitchFamily="18" charset="0"/>
              </a:rPr>
              <a:t>minh họa.</a:t>
            </a:r>
            <a:endParaRPr kumimoji="0" lang="en-US" sz="3000" b="1"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90"/>
                                          </p:val>
                                        </p:tav>
                                        <p:tav tm="100000">
                                          <p:val>
                                            <p:fltVal val="0"/>
                                          </p:val>
                                        </p:tav>
                                      </p:tavLst>
                                    </p:anim>
                                    <p:animEffect transition="in" filter="fade">
                                      <p:cBhvr>
                                        <p:cTn id="27"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style.rotation</p:attrName>
                                        </p:attrNameLst>
                                      </p:cBhvr>
                                      <p:tavLst>
                                        <p:tav tm="0">
                                          <p:val>
                                            <p:fltVal val="90"/>
                                          </p:val>
                                        </p:tav>
                                        <p:tav tm="100000">
                                          <p:val>
                                            <p:fltVal val="0"/>
                                          </p:val>
                                        </p:tav>
                                      </p:tavLst>
                                    </p:anim>
                                    <p:animEffect transition="in" filter="fade">
                                      <p:cBhvr>
                                        <p:cTn id="35"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 calcmode="lin" valueType="num">
                                      <p:cBhvr>
                                        <p:cTn id="42" dur="500" fill="hold"/>
                                        <p:tgtEl>
                                          <p:spTgt spid="15"/>
                                        </p:tgtEl>
                                        <p:attrNameLst>
                                          <p:attrName>style.rotation</p:attrName>
                                        </p:attrNameLst>
                                      </p:cBhvr>
                                      <p:tavLst>
                                        <p:tav tm="0">
                                          <p:val>
                                            <p:fltVal val="90"/>
                                          </p:val>
                                        </p:tav>
                                        <p:tav tm="100000">
                                          <p:val>
                                            <p:fltVal val="0"/>
                                          </p:val>
                                        </p:tav>
                                      </p:tavLst>
                                    </p:anim>
                                    <p:animEffect transition="in" filter="fade">
                                      <p:cBhvr>
                                        <p:cTn id="43"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 calcmode="lin" valueType="num">
                                      <p:cBhvr>
                                        <p:cTn id="50" dur="500" fill="hold"/>
                                        <p:tgtEl>
                                          <p:spTgt spid="16"/>
                                        </p:tgtEl>
                                        <p:attrNameLst>
                                          <p:attrName>style.rotation</p:attrName>
                                        </p:attrNameLst>
                                      </p:cBhvr>
                                      <p:tavLst>
                                        <p:tav tm="0">
                                          <p:val>
                                            <p:fltVal val="90"/>
                                          </p:val>
                                        </p:tav>
                                        <p:tav tm="100000">
                                          <p:val>
                                            <p:fltVal val="0"/>
                                          </p:val>
                                        </p:tav>
                                      </p:tavLst>
                                    </p:anim>
                                    <p:animEffect transition="in" filter="fade">
                                      <p:cBhvr>
                                        <p:cTn id="51"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0BB625-6473-79F3-3CB6-FDD37A342B7B}"/>
              </a:ext>
            </a:extLst>
          </p:cNvPr>
          <p:cNvSpPr/>
          <p:nvPr/>
        </p:nvSpPr>
        <p:spPr>
          <a:xfrm>
            <a:off x="3731173" y="2472266"/>
            <a:ext cx="7851227" cy="3360975"/>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8">
            <a:extLst>
              <a:ext uri="{FF2B5EF4-FFF2-40B4-BE49-F238E27FC236}">
                <a16:creationId xmlns:a16="http://schemas.microsoft.com/office/drawing/2014/main" id="{344C0287-0295-9961-DAC6-9544535C40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63" r="65568"/>
          <a:stretch/>
        </p:blipFill>
        <p:spPr>
          <a:xfrm>
            <a:off x="-733087" y="1116829"/>
            <a:ext cx="4600575" cy="5741171"/>
          </a:xfrm>
          <a:prstGeom prst="rect">
            <a:avLst/>
          </a:prstGeom>
        </p:spPr>
      </p:pic>
      <p:pic>
        <p:nvPicPr>
          <p:cNvPr id="6" name="Picture 5">
            <a:extLst>
              <a:ext uri="{FF2B5EF4-FFF2-40B4-BE49-F238E27FC236}">
                <a16:creationId xmlns:a16="http://schemas.microsoft.com/office/drawing/2014/main" id="{730F4329-567A-34EB-5B7D-E20BC7131E7A}"/>
              </a:ext>
            </a:extLst>
          </p:cNvPr>
          <p:cNvPicPr>
            <a:picLocks noChangeAspect="1"/>
          </p:cNvPicPr>
          <p:nvPr/>
        </p:nvPicPr>
        <p:blipFill>
          <a:blip r:embed="rId3"/>
          <a:stretch>
            <a:fillRect/>
          </a:stretch>
        </p:blipFill>
        <p:spPr>
          <a:xfrm>
            <a:off x="2201415" y="617296"/>
            <a:ext cx="10471871" cy="2354504"/>
          </a:xfrm>
          <a:prstGeom prst="rect">
            <a:avLst/>
          </a:prstGeom>
        </p:spPr>
      </p:pic>
      <p:sp>
        <p:nvSpPr>
          <p:cNvPr id="8" name="TextBox 7">
            <a:extLst>
              <a:ext uri="{FF2B5EF4-FFF2-40B4-BE49-F238E27FC236}">
                <a16:creationId xmlns:a16="http://schemas.microsoft.com/office/drawing/2014/main" id="{86139A1C-F4B8-3806-E50D-9850F2572F02}"/>
              </a:ext>
            </a:extLst>
          </p:cNvPr>
          <p:cNvSpPr txBox="1"/>
          <p:nvPr/>
        </p:nvSpPr>
        <p:spPr>
          <a:xfrm>
            <a:off x="3867488" y="3017918"/>
            <a:ext cx="7714912" cy="1938992"/>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rPr>
              <a:t>a. </a:t>
            </a:r>
            <a:r>
              <a:rPr lang="en-SG" sz="3000" dirty="0" err="1">
                <a:latin typeface="Cambria" panose="02040503050406030204" pitchFamily="18" charset="0"/>
                <a:ea typeface="Cambria" panose="02040503050406030204" pitchFamily="18" charset="0"/>
              </a:rPr>
              <a:t>Đọc</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đoạn</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văn</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của</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em</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cho</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người</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thân</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nghe</a:t>
            </a:r>
            <a:r>
              <a:rPr lang="en-SG" sz="3000" dirty="0">
                <a:latin typeface="Cambria" panose="02040503050406030204" pitchFamily="18" charset="0"/>
                <a:ea typeface="Cambria" panose="02040503050406030204" pitchFamily="18" charset="0"/>
              </a:rPr>
              <a:t>. Chia </a:t>
            </a:r>
            <a:r>
              <a:rPr lang="en-SG" sz="3000" dirty="0" err="1">
                <a:latin typeface="Cambria" panose="02040503050406030204" pitchFamily="18" charset="0"/>
                <a:ea typeface="Cambria" panose="02040503050406030204" pitchFamily="18" charset="0"/>
              </a:rPr>
              <a:t>sẻ</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cảm</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xúc</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của</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em</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khi</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viết</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đoạn</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văn</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đó</a:t>
            </a:r>
            <a:r>
              <a:rPr lang="en-SG"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a:p>
            <a:pPr algn="just"/>
            <a:r>
              <a:rPr lang="en-SG" sz="3000" dirty="0">
                <a:latin typeface="Cambria" panose="02040503050406030204" pitchFamily="18" charset="0"/>
                <a:ea typeface="Cambria" panose="02040503050406030204" pitchFamily="18" charset="0"/>
              </a:rPr>
              <a:t>b. </a:t>
            </a:r>
            <a:r>
              <a:rPr lang="en-SG" sz="3000" dirty="0" err="1">
                <a:latin typeface="Cambria" panose="02040503050406030204" pitchFamily="18" charset="0"/>
                <a:ea typeface="Cambria" panose="02040503050406030204" pitchFamily="18" charset="0"/>
              </a:rPr>
              <a:t>Đọc</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lại</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một</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bài</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thơ</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em</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yêu</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thích</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và</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ghi</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vào</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phiếu</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đọc</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sách</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những</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điều</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em</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thấy</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thú</a:t>
            </a:r>
            <a:r>
              <a:rPr lang="en-SG" sz="3000" dirty="0">
                <a:latin typeface="Cambria" panose="02040503050406030204" pitchFamily="18" charset="0"/>
                <a:ea typeface="Cambria" panose="02040503050406030204" pitchFamily="18" charset="0"/>
              </a:rPr>
              <a:t> </a:t>
            </a:r>
            <a:r>
              <a:rPr lang="en-SG" sz="3000" dirty="0" err="1">
                <a:latin typeface="Cambria" panose="02040503050406030204" pitchFamily="18" charset="0"/>
                <a:ea typeface="Cambria" panose="02040503050406030204" pitchFamily="18" charset="0"/>
              </a:rPr>
              <a:t>vị</a:t>
            </a:r>
            <a:r>
              <a:rPr lang="en-SG" sz="3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31818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0D0F59-81DD-CA77-4099-1C41129ED928}"/>
              </a:ext>
            </a:extLst>
          </p:cNvPr>
          <p:cNvPicPr>
            <a:picLocks noChangeAspect="1"/>
          </p:cNvPicPr>
          <p:nvPr/>
        </p:nvPicPr>
        <p:blipFill>
          <a:blip r:embed="rId2"/>
          <a:stretch>
            <a:fillRect/>
          </a:stretch>
        </p:blipFill>
        <p:spPr>
          <a:xfrm>
            <a:off x="1734715" y="1116829"/>
            <a:ext cx="10683760" cy="3565790"/>
          </a:xfrm>
          <a:prstGeom prst="rect">
            <a:avLst/>
          </a:prstGeom>
        </p:spPr>
      </p:pic>
      <p:pic>
        <p:nvPicPr>
          <p:cNvPr id="9" name="图片 8">
            <a:extLst>
              <a:ext uri="{FF2B5EF4-FFF2-40B4-BE49-F238E27FC236}">
                <a16:creationId xmlns:a16="http://schemas.microsoft.com/office/drawing/2014/main" id="{2EBCA91B-7CD3-4F9B-6367-51A6E7683E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733087" y="1116829"/>
            <a:ext cx="4600575" cy="5741171"/>
          </a:xfrm>
          <a:prstGeom prst="rect">
            <a:avLst/>
          </a:prstGeom>
        </p:spPr>
      </p:pic>
    </p:spTree>
    <p:extLst>
      <p:ext uri="{BB962C8B-B14F-4D97-AF65-F5344CB8AC3E}">
        <p14:creationId xmlns:p14="http://schemas.microsoft.com/office/powerpoint/2010/main" val="38133472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D66A-BD92-4BB5-08E2-78A0102009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2EEA58-2F3D-497A-6DEB-1E4A98658511}"/>
              </a:ext>
            </a:extLst>
          </p:cNvPr>
          <p:cNvPicPr>
            <a:picLocks noChangeAspect="1"/>
          </p:cNvPicPr>
          <p:nvPr/>
        </p:nvPicPr>
        <p:blipFill>
          <a:blip r:embed="rId2"/>
          <a:stretch>
            <a:fillRect/>
          </a:stretch>
        </p:blipFill>
        <p:spPr>
          <a:xfrm>
            <a:off x="-739146" y="298854"/>
            <a:ext cx="10770021" cy="5371291"/>
          </a:xfrm>
          <a:prstGeom prst="rect">
            <a:avLst/>
          </a:prstGeom>
        </p:spPr>
      </p:pic>
      <p:pic>
        <p:nvPicPr>
          <p:cNvPr id="3" name="图片 8">
            <a:extLst>
              <a:ext uri="{FF2B5EF4-FFF2-40B4-BE49-F238E27FC236}">
                <a16:creationId xmlns:a16="http://schemas.microsoft.com/office/drawing/2014/main" id="{3FE5CB55-1493-D94C-73DD-E732C02C85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8420099" y="1116829"/>
            <a:ext cx="4292601" cy="5741171"/>
          </a:xfrm>
          <a:prstGeom prst="rect">
            <a:avLst/>
          </a:prstGeom>
        </p:spPr>
      </p:pic>
    </p:spTree>
    <p:extLst>
      <p:ext uri="{BB962C8B-B14F-4D97-AF65-F5344CB8AC3E}">
        <p14:creationId xmlns:p14="http://schemas.microsoft.com/office/powerpoint/2010/main" val="13078522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4DC5F8C-8E56-789C-D214-9B2CAFE3F84D}"/>
              </a:ext>
            </a:extLst>
          </p:cNvPr>
          <p:cNvSpPr/>
          <p:nvPr/>
        </p:nvSpPr>
        <p:spPr>
          <a:xfrm>
            <a:off x="1524000" y="762652"/>
            <a:ext cx="9423400" cy="4228447"/>
          </a:xfrm>
          <a:prstGeom prst="cloud">
            <a:avLst/>
          </a:prstGeom>
          <a:solidFill>
            <a:schemeClr val="bg1"/>
          </a:solidFill>
          <a:ln w="57150">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i="1" dirty="0">
                <a:solidFill>
                  <a:schemeClr val="accent2">
                    <a:lumMod val="75000"/>
                  </a:schemeClr>
                </a:solidFill>
                <a:latin typeface="Cambria" panose="02040503050406030204" pitchFamily="18" charset="0"/>
                <a:ea typeface="Cambria" panose="02040503050406030204" pitchFamily="18" charset="0"/>
              </a:rPr>
              <a:t>Hãy đọc một bài thơ trong chủ điểm </a:t>
            </a:r>
          </a:p>
          <a:p>
            <a:pPr algn="ctr"/>
            <a:r>
              <a:rPr lang="vi-VN" sz="5000" b="1" i="1" dirty="0">
                <a:solidFill>
                  <a:schemeClr val="accent2">
                    <a:lumMod val="75000"/>
                  </a:schemeClr>
                </a:solidFill>
                <a:latin typeface="Cambria" panose="02040503050406030204" pitchFamily="18" charset="0"/>
                <a:ea typeface="Cambria" panose="02040503050406030204" pitchFamily="18" charset="0"/>
              </a:rPr>
              <a:t>Thế giới tuổi thơ</a:t>
            </a:r>
            <a:endParaRPr lang="en-US" sz="5000" b="1" i="1" dirty="0">
              <a:solidFill>
                <a:schemeClr val="accent2">
                  <a:lumMod val="75000"/>
                </a:schemeClr>
              </a:solidFill>
              <a:latin typeface="Cambria" panose="02040503050406030204" pitchFamily="18" charset="0"/>
              <a:ea typeface="Cambria" panose="02040503050406030204" pitchFamily="18" charset="0"/>
            </a:endParaRPr>
          </a:p>
        </p:txBody>
      </p:sp>
      <p:pic>
        <p:nvPicPr>
          <p:cNvPr id="3" name="图片 8">
            <a:extLst>
              <a:ext uri="{FF2B5EF4-FFF2-40B4-BE49-F238E27FC236}">
                <a16:creationId xmlns:a16="http://schemas.microsoft.com/office/drawing/2014/main" id="{AE7A00EB-1FDA-A336-B6DA-9F8115E55C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8420099" y="1116829"/>
            <a:ext cx="4292601" cy="5741171"/>
          </a:xfrm>
          <a:prstGeom prst="rect">
            <a:avLst/>
          </a:prstGeom>
        </p:spPr>
      </p:pic>
    </p:spTree>
    <p:extLst>
      <p:ext uri="{BB962C8B-B14F-4D97-AF65-F5344CB8AC3E}">
        <p14:creationId xmlns:p14="http://schemas.microsoft.com/office/powerpoint/2010/main" val="40481532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5493-D361-0417-F4BD-DA7548ED29A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5116620-925D-194E-9B7E-5D4BC970A4A0}"/>
              </a:ext>
            </a:extLst>
          </p:cNvPr>
          <p:cNvPicPr>
            <a:picLocks noChangeAspect="1"/>
          </p:cNvPicPr>
          <p:nvPr/>
        </p:nvPicPr>
        <p:blipFill>
          <a:blip r:embed="rId2"/>
          <a:stretch>
            <a:fillRect/>
          </a:stretch>
        </p:blipFill>
        <p:spPr>
          <a:xfrm>
            <a:off x="838200" y="799683"/>
            <a:ext cx="13294775" cy="5258634"/>
          </a:xfrm>
          <a:prstGeom prst="rect">
            <a:avLst/>
          </a:prstGeom>
        </p:spPr>
      </p:pic>
      <p:pic>
        <p:nvPicPr>
          <p:cNvPr id="8" name="图片 8">
            <a:extLst>
              <a:ext uri="{FF2B5EF4-FFF2-40B4-BE49-F238E27FC236}">
                <a16:creationId xmlns:a16="http://schemas.microsoft.com/office/drawing/2014/main" id="{121AB2F8-735C-1B5B-5912-6F96D667C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533400" y="1116829"/>
            <a:ext cx="4600575" cy="5741171"/>
          </a:xfrm>
          <a:prstGeom prst="rect">
            <a:avLst/>
          </a:prstGeom>
        </p:spPr>
      </p:pic>
    </p:spTree>
    <p:extLst>
      <p:ext uri="{BB962C8B-B14F-4D97-AF65-F5344CB8AC3E}">
        <p14:creationId xmlns:p14="http://schemas.microsoft.com/office/powerpoint/2010/main" val="41421813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4255" y="1329968"/>
            <a:ext cx="11498560" cy="4964619"/>
            <a:chOff x="815431" y="1851841"/>
            <a:chExt cx="10633167" cy="4401205"/>
          </a:xfrm>
        </p:grpSpPr>
        <p:sp>
          <p:nvSpPr>
            <p:cNvPr id="6" name="Rounded Rectangle 5"/>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42516" y="2018714"/>
              <a:ext cx="10000980" cy="3901731"/>
            </a:xfrm>
            <a:prstGeom prst="rect">
              <a:avLst/>
            </a:prstGeom>
            <a:noFill/>
          </p:spPr>
          <p:txBody>
            <a:bodyPr wrap="square" rtlCol="0">
              <a:spAutoFit/>
            </a:bodyPr>
            <a:lstStyle/>
            <a:p>
              <a:pPr algn="just"/>
              <a:r>
                <a:rPr lang="en-US" sz="4000" b="1" dirty="0">
                  <a:solidFill>
                    <a:schemeClr val="accent2">
                      <a:lumMod val="75000"/>
                    </a:schemeClr>
                  </a:solidFill>
                  <a:latin typeface="Cambria" panose="02040503050406030204" pitchFamily="18" charset="0"/>
                  <a:ea typeface="Cambria" panose="02040503050406030204" pitchFamily="18" charset="0"/>
                </a:rPr>
                <a:t>  </a:t>
              </a:r>
              <a:r>
                <a:rPr lang="vi-VN" sz="4000" b="1" dirty="0">
                  <a:solidFill>
                    <a:schemeClr val="accent2">
                      <a:lumMod val="75000"/>
                    </a:schemeClr>
                  </a:solidFill>
                  <a:latin typeface="Cambria" panose="02040503050406030204" pitchFamily="18" charset="0"/>
                  <a:ea typeface="Cambria" panose="02040503050406030204" pitchFamily="18" charset="0"/>
                </a:rPr>
                <a:t>Chọn 1 trong 2 đề dưới đây:</a:t>
              </a:r>
            </a:p>
            <a:p>
              <a:pPr algn="just"/>
              <a:r>
                <a:rPr lang="vi-VN" sz="4000" b="1" dirty="0">
                  <a:solidFill>
                    <a:schemeClr val="accent2">
                      <a:lumMod val="75000"/>
                    </a:schemeClr>
                  </a:solidFill>
                  <a:latin typeface="Cambria" panose="02040503050406030204" pitchFamily="18" charset="0"/>
                  <a:ea typeface="Cambria" panose="02040503050406030204" pitchFamily="18" charset="0"/>
                </a:rPr>
                <a:t>Đề 1:</a:t>
              </a:r>
              <a:r>
                <a:rPr lang="vi-VN" sz="4000" b="1" dirty="0">
                  <a:solidFill>
                    <a:srgbClr val="002060"/>
                  </a:solidFill>
                  <a:latin typeface="Cambria" panose="02040503050406030204" pitchFamily="18" charset="0"/>
                  <a:ea typeface="Cambria" panose="02040503050406030204" pitchFamily="18" charset="0"/>
                </a:rPr>
                <a:t> Viết đoạn văn thể hiện tình cảm, cảm xúc của em về một bài thơ thuộc chủ điểm </a:t>
              </a:r>
              <a:r>
                <a:rPr lang="vi-VN" sz="4000" b="1" i="1" dirty="0">
                  <a:solidFill>
                    <a:srgbClr val="002060"/>
                  </a:solidFill>
                  <a:latin typeface="Cambria" panose="02040503050406030204" pitchFamily="18" charset="0"/>
                  <a:ea typeface="Cambria" panose="02040503050406030204" pitchFamily="18" charset="0"/>
                </a:rPr>
                <a:t>Thế giới tuổi thơ. </a:t>
              </a:r>
            </a:p>
            <a:p>
              <a:pPr algn="just"/>
              <a:r>
                <a:rPr lang="vi-VN" sz="4000" b="1" dirty="0">
                  <a:solidFill>
                    <a:schemeClr val="accent2">
                      <a:lumMod val="75000"/>
                    </a:schemeClr>
                  </a:solidFill>
                  <a:latin typeface="Cambria" panose="02040503050406030204" pitchFamily="18" charset="0"/>
                  <a:ea typeface="Cambria" panose="02040503050406030204" pitchFamily="18" charset="0"/>
                </a:rPr>
                <a:t>Đề 2:</a:t>
              </a:r>
              <a:r>
                <a:rPr lang="vi-VN" sz="4000" b="1" dirty="0">
                  <a:solidFill>
                    <a:srgbClr val="002060"/>
                  </a:solidFill>
                  <a:latin typeface="Cambria" panose="02040503050406030204" pitchFamily="18" charset="0"/>
                  <a:ea typeface="Cambria" panose="02040503050406030204" pitchFamily="18" charset="0"/>
                </a:rPr>
                <a:t> Viết đoạn văn thể hiện tình cảm, cảm xúc của em về một bài thơ ca ngợi vẻ đẹp của thiên nhiên.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3863403" y="-360952"/>
            <a:ext cx="3603048" cy="1999661"/>
          </a:xfrm>
          <a:prstGeom prst="rect">
            <a:avLst/>
          </a:prstGeom>
        </p:spPr>
      </p:pic>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96571BC-E2DA-E735-A8A1-1D30B81F5BF1}"/>
              </a:ext>
            </a:extLst>
          </p:cNvPr>
          <p:cNvGrpSpPr/>
          <p:nvPr/>
        </p:nvGrpSpPr>
        <p:grpSpPr>
          <a:xfrm>
            <a:off x="693440" y="2036089"/>
            <a:ext cx="11310492" cy="4821911"/>
            <a:chOff x="815431" y="1851841"/>
            <a:chExt cx="10633167" cy="4401205"/>
          </a:xfrm>
        </p:grpSpPr>
        <p:sp>
          <p:nvSpPr>
            <p:cNvPr id="16" name="Rounded Rectangle 5">
              <a:extLst>
                <a:ext uri="{FF2B5EF4-FFF2-40B4-BE49-F238E27FC236}">
                  <a16:creationId xmlns:a16="http://schemas.microsoft.com/office/drawing/2014/main" id="{A57EFFC7-0DBC-5393-8A4E-FF3EF8D7609E}"/>
                </a:ext>
              </a:extLst>
            </p:cNvPr>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97A40A-3B31-A530-A144-3476892BC92E}"/>
                </a:ext>
              </a:extLst>
            </p:cNvPr>
            <p:cNvSpPr txBox="1"/>
            <p:nvPr/>
          </p:nvSpPr>
          <p:spPr>
            <a:xfrm>
              <a:off x="1042516" y="2018714"/>
              <a:ext cx="10000980" cy="627551"/>
            </a:xfrm>
            <a:prstGeom prst="rect">
              <a:avLst/>
            </a:prstGeom>
            <a:noFill/>
          </p:spPr>
          <p:txBody>
            <a:bodyPr wrap="square" rtlCol="0">
              <a:spAutoFit/>
            </a:bodyPr>
            <a:lstStyle/>
            <a:p>
              <a:pPr algn="just"/>
              <a:r>
                <a:rPr lang="en-US" sz="4000" b="1" dirty="0">
                  <a:solidFill>
                    <a:schemeClr val="accent2">
                      <a:lumMod val="75000"/>
                    </a:schemeClr>
                  </a:solidFill>
                  <a:latin typeface="Cambria" panose="02040503050406030204" pitchFamily="18" charset="0"/>
                  <a:ea typeface="Cambria" panose="02040503050406030204" pitchFamily="18" charset="0"/>
                </a:rPr>
                <a:t>  </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557612" y="411687"/>
            <a:ext cx="11076776" cy="1461897"/>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a:solidFill>
                <a:srgbClr val="CF746D"/>
              </a:solidFill>
            </a:ln>
          </p:spPr>
          <p:txBody>
            <a:bodyPr/>
            <a:lstStyle/>
            <a:p>
              <a:endParaRPr lang="en-SG"/>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 name="组合 9">
            <a:extLst>
              <a:ext uri="{FF2B5EF4-FFF2-40B4-BE49-F238E27FC236}">
                <a16:creationId xmlns:a16="http://schemas.microsoft.com/office/drawing/2014/main" id="{0A69F128-A246-4980-B72E-6A1C7DDACF09}"/>
              </a:ext>
            </a:extLst>
          </p:cNvPr>
          <p:cNvGrpSpPr/>
          <p:nvPr/>
        </p:nvGrpSpPr>
        <p:grpSpPr>
          <a:xfrm>
            <a:off x="-170227" y="436028"/>
            <a:ext cx="1783320" cy="1371599"/>
            <a:chOff x="1643183" y="1389078"/>
            <a:chExt cx="147305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1643183" y="1389078"/>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1700783" y="1582131"/>
              <a:ext cx="1415450" cy="792882"/>
              <a:chOff x="980279" y="1975953"/>
              <a:chExt cx="1415450" cy="79288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980279" y="2065045"/>
                <a:ext cx="967396" cy="703790"/>
              </a:xfrm>
              <a:prstGeom prst="rect">
                <a:avLst/>
              </a:prstGeom>
              <a:grpFill/>
            </p:spPr>
            <p:txBody>
              <a:bodyPr wrap="square" rtlCol="0">
                <a:spAutoFit/>
              </a:bodyPr>
              <a:lstStyle/>
              <a:p>
                <a:pPr algn="ctr"/>
                <a:r>
                  <a:rPr lang="en-US" altLang="zh-CN" sz="4800" b="1" dirty="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239504" y="583452"/>
            <a:ext cx="10324107" cy="1169551"/>
          </a:xfrm>
          <a:prstGeom prst="rect">
            <a:avLst/>
          </a:prstGeom>
          <a:noFill/>
        </p:spPr>
        <p:txBody>
          <a:bodyPr wrap="square" rtlCol="0">
            <a:spAutoFit/>
          </a:bodyPr>
          <a:lstStyle/>
          <a:p>
            <a:pPr algn="just"/>
            <a:r>
              <a:rPr lang="en-US" sz="3500" b="1" dirty="0" err="1">
                <a:solidFill>
                  <a:srgbClr val="002060"/>
                </a:solidFill>
                <a:latin typeface="Cambria" panose="02040503050406030204" pitchFamily="18" charset="0"/>
                <a:ea typeface="Cambria" panose="02040503050406030204" pitchFamily="18" charset="0"/>
              </a:rPr>
              <a:t>Dựa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quả</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tìm</a:t>
            </a:r>
            <a:r>
              <a:rPr lang="en-US" sz="3500" b="1" dirty="0">
                <a:solidFill>
                  <a:srgbClr val="002060"/>
                </a:solidFill>
                <a:latin typeface="Cambria" panose="02040503050406030204" pitchFamily="18" charset="0"/>
                <a:ea typeface="Cambria" panose="02040503050406030204" pitchFamily="18" charset="0"/>
              </a:rPr>
              <a:t> ý </a:t>
            </a:r>
            <a:r>
              <a:rPr lang="en-US" sz="3500" b="1" dirty="0" err="1">
                <a:solidFill>
                  <a:srgbClr val="002060"/>
                </a:solidFill>
                <a:latin typeface="Cambria" panose="02040503050406030204" pitchFamily="18" charset="0"/>
                <a:ea typeface="Cambria" panose="02040503050406030204" pitchFamily="18" charset="0"/>
              </a:rPr>
              <a:t>trong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hoạt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động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Viết</a:t>
            </a:r>
            <a:r>
              <a:rPr lang="en-US" sz="3500" b="1" dirty="0">
                <a:solidFill>
                  <a:srgbClr val="002060"/>
                </a:solidFill>
                <a:latin typeface="Cambria" panose="02040503050406030204" pitchFamily="18" charset="0"/>
                <a:ea typeface="Cambria" panose="02040503050406030204" pitchFamily="18" charset="0"/>
              </a:rPr>
              <a:t> ở </a:t>
            </a:r>
            <a:r>
              <a:rPr lang="en-US" sz="3500" b="1" dirty="0" err="1">
                <a:solidFill>
                  <a:srgbClr val="002060"/>
                </a:solidFill>
                <a:latin typeface="Cambria" panose="02040503050406030204" pitchFamily="18" charset="0"/>
                <a:ea typeface="Cambria" panose="02040503050406030204" pitchFamily="18" charset="0"/>
              </a:rPr>
              <a:t>Bài</a:t>
            </a:r>
            <a:r>
              <a:rPr lang="en-US" sz="3500" b="1" dirty="0">
                <a:solidFill>
                  <a:srgbClr val="002060"/>
                </a:solidFill>
                <a:latin typeface="Cambria" panose="02040503050406030204" pitchFamily="18" charset="0"/>
                <a:ea typeface="Cambria" panose="02040503050406030204" pitchFamily="18" charset="0"/>
              </a:rPr>
              <a:t> 26, </a:t>
            </a:r>
            <a:r>
              <a:rPr lang="en-US" sz="3500" b="1" dirty="0" err="1">
                <a:solidFill>
                  <a:srgbClr val="002060"/>
                </a:solidFill>
                <a:latin typeface="Cambria" panose="02040503050406030204" pitchFamily="18" charset="0"/>
                <a:ea typeface="Cambria" panose="02040503050406030204" pitchFamily="18" charset="0"/>
              </a:rPr>
              <a:t>viết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đoạn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theo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yêu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cầu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của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đề</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bài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đã</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chọn</a:t>
            </a:r>
            <a:r>
              <a:rPr lang="en-US" sz="35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B8E1D54C-21F4-BB28-01FB-E4CA00D92D17}"/>
              </a:ext>
            </a:extLst>
          </p:cNvPr>
          <p:cNvSpPr txBox="1"/>
          <p:nvPr/>
        </p:nvSpPr>
        <p:spPr>
          <a:xfrm>
            <a:off x="878212" y="2417533"/>
            <a:ext cx="10940948" cy="3554819"/>
          </a:xfrm>
          <a:prstGeom prst="rect">
            <a:avLst/>
          </a:prstGeom>
          <a:noFill/>
        </p:spPr>
        <p:txBody>
          <a:bodyPr wrap="square" rtlCol="0">
            <a:spAutoFit/>
          </a:bodyPr>
          <a:lstStyle/>
          <a:p>
            <a:pPr algn="ctr"/>
            <a:r>
              <a:rPr lang="vi-VN" sz="4500" i="1" u="sng" dirty="0">
                <a:solidFill>
                  <a:schemeClr val="accent2">
                    <a:lumMod val="75000"/>
                  </a:schemeClr>
                </a:solidFill>
                <a:latin typeface="Cambria" panose="02040503050406030204" pitchFamily="18" charset="0"/>
                <a:ea typeface="Cambria" panose="02040503050406030204" pitchFamily="18" charset="0"/>
              </a:rPr>
              <a:t>Lưu ý:</a:t>
            </a:r>
          </a:p>
          <a:p>
            <a:pPr marL="285750" indent="-285750" algn="just">
              <a:buFontTx/>
              <a:buChar char="-"/>
            </a:pPr>
            <a:r>
              <a:rPr lang="vi-VN" sz="4500" dirty="0">
                <a:solidFill>
                  <a:srgbClr val="002060"/>
                </a:solidFill>
                <a:latin typeface="Cambria" panose="02040503050406030204" pitchFamily="18" charset="0"/>
                <a:ea typeface="Cambria" panose="02040503050406030204" pitchFamily="18" charset="0"/>
              </a:rPr>
              <a:t>Các ý trong đoạn văn cần sắp xếp hợp lí.</a:t>
            </a:r>
          </a:p>
          <a:p>
            <a:pPr algn="just"/>
            <a:r>
              <a:rPr lang="vi-VN" sz="4500" dirty="0">
                <a:solidFill>
                  <a:srgbClr val="002060"/>
                </a:solidFill>
                <a:latin typeface="Cambria" panose="02040503050406030204" pitchFamily="18" charset="0"/>
                <a:ea typeface="Cambria" panose="02040503050406030204" pitchFamily="18" charset="0"/>
              </a:rPr>
              <a:t>- Diễn đạt rõ ý; nêu được tình cảm, cảm xúc của em với bài thơ qua những từ ngữ và câu văn giàu sức biểu cảm.</a:t>
            </a:r>
            <a:endParaRPr lang="en-SG" sz="45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9389" y="1028078"/>
            <a:ext cx="11179445" cy="5452262"/>
          </a:xfrm>
          <a:prstGeom prst="rect">
            <a:avLst/>
          </a:prstGeom>
        </p:spPr>
        <p:txBody>
          <a:bodyPr wrap="square">
            <a:spAutoFit/>
          </a:bodyPr>
          <a:lstStyle/>
          <a:p>
            <a:pPr algn="just">
              <a:lnSpc>
                <a:spcPct val="90000"/>
              </a:lnSpc>
            </a:pPr>
            <a:r>
              <a:rPr lang="vi-VN" sz="4200" dirty="0">
                <a:latin typeface="Cambria" panose="02040503050406030204" pitchFamily="18" charset="0"/>
                <a:ea typeface="Cambria" panose="02040503050406030204" pitchFamily="18" charset="0"/>
              </a:rPr>
              <a:t>          </a:t>
            </a:r>
            <a:r>
              <a:rPr lang="vi-VN" sz="4300" dirty="0">
                <a:latin typeface="Cambria" panose="02040503050406030204" pitchFamily="18" charset="0"/>
                <a:ea typeface="Cambria" panose="02040503050406030204" pitchFamily="18" charset="0"/>
              </a:rPr>
              <a:t>Tôi đã thực sự xúc động khi đọc bài thơ “Ngưỡng cửa”. Lời thơ giản dị nhưng thật sâu sắc. Nhà thơ Vũ Quần Phương đã giúp tôi hiểu ý nghĩa của tình cảm gia đình. Bước qua ngưỡng cửa là được về với nơi đầy ắp tình yêu thương của người thân. Hình ảnh ngưỡng cửa đã tượng trưng cho căn nhà gần gũi, thân thiết với mỗi người qua bao tháng ăm. Ấm áp và bình yên biết mấy! </a:t>
            </a:r>
            <a:endParaRPr lang="en-US" sz="4300" dirty="0">
              <a:latin typeface="Cambria" panose="02040503050406030204" pitchFamily="18" charset="0"/>
              <a:ea typeface="Cambria" panose="02040503050406030204" pitchFamily="18" charset="0"/>
            </a:endParaRPr>
          </a:p>
        </p:txBody>
      </p:sp>
      <p:grpSp>
        <p:nvGrpSpPr>
          <p:cNvPr id="6" name="Group 5"/>
          <p:cNvGrpSpPr/>
          <p:nvPr/>
        </p:nvGrpSpPr>
        <p:grpSpPr>
          <a:xfrm>
            <a:off x="4058456" y="-2711"/>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310189" y="263418"/>
              <a:ext cx="1763485" cy="646331"/>
            </a:xfrm>
            <a:prstGeom prst="rect">
              <a:avLst/>
            </a:prstGeom>
            <a:noFill/>
          </p:spPr>
          <p:txBody>
            <a:bodyPr wrap="square" rtlCol="0">
              <a:spAutoFit/>
            </a:bodyPr>
            <a:lstStyle/>
            <a:p>
              <a:r>
                <a:rPr lang="vi-VN" sz="3600" b="1" dirty="0">
                  <a:solidFill>
                    <a:srgbClr val="FF6600"/>
                  </a:solidFill>
                  <a:latin typeface="Cambria" panose="02040503050406030204" pitchFamily="18" charset="0"/>
                  <a:ea typeface="Cambria" panose="02040503050406030204" pitchFamily="18" charset="0"/>
                </a:rPr>
                <a:t>VÍ DỤ</a:t>
              </a:r>
              <a:endParaRPr lang="en-US" sz="3600" b="1" dirty="0">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C76B0-1635-23FD-0943-EAF67C2F738B}"/>
              </a:ext>
            </a:extLst>
          </p:cNvPr>
          <p:cNvSpPr/>
          <p:nvPr/>
        </p:nvSpPr>
        <p:spPr>
          <a:xfrm>
            <a:off x="127001" y="93617"/>
            <a:ext cx="11978640" cy="6688183"/>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91D6C4-15C3-19A7-9A9A-76563796AB99}"/>
              </a:ext>
            </a:extLst>
          </p:cNvPr>
          <p:cNvSpPr txBox="1"/>
          <p:nvPr/>
        </p:nvSpPr>
        <p:spPr>
          <a:xfrm>
            <a:off x="340886" y="516519"/>
            <a:ext cx="11550869" cy="6247864"/>
          </a:xfrm>
          <a:prstGeom prst="rect">
            <a:avLst/>
          </a:prstGeom>
          <a:noFill/>
        </p:spPr>
        <p:txBody>
          <a:bodyPr wrap="square">
            <a:spAutoFit/>
          </a:bodyPr>
          <a:lstStyle/>
          <a:p>
            <a:pPr algn="just"/>
            <a:r>
              <a:rPr lang="vi-VN"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quê</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hương</a:t>
            </a:r>
            <a:r>
              <a:rPr lang="en-SG" sz="2500" dirty="0">
                <a:latin typeface="Cambria" panose="02040503050406030204" pitchFamily="18" charset="0"/>
                <a:ea typeface="Cambria" panose="02040503050406030204" pitchFamily="18" charset="0"/>
              </a:rPr>
              <a:t> ta” </a:t>
            </a:r>
            <a:r>
              <a:rPr lang="en-SG" sz="2500" dirty="0" err="1">
                <a:latin typeface="Cambria" panose="02040503050406030204" pitchFamily="18" charset="0"/>
                <a:ea typeface="Cambria" panose="02040503050406030204" pitchFamily="18" charset="0"/>
              </a:rPr>
              <a:t>của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tác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giả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Nguyễn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Đình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để</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lại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tôi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ấn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tượng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sâu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sắc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Nhà</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vẽ</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bức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tranh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hòa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màu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sắc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vật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của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làng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quê</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Những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hình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quen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thuộc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của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làng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quê</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xưa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vào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cách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thật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sinh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động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Cánh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đồng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lúa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mênh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mông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với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những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cánh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cò</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trắng</a:t>
            </a:r>
            <a:r>
              <a:rPr lang="en-SG" sz="2500" dirty="0">
                <a:latin typeface="Cambria" panose="02040503050406030204" pitchFamily="18" charset="0"/>
                <a:ea typeface="Cambria" panose="02040503050406030204" pitchFamily="18" charset="0"/>
              </a:rPr>
              <a:t> bay </a:t>
            </a:r>
            <a:r>
              <a:rPr lang="en-SG" sz="2500" dirty="0" err="1">
                <a:latin typeface="Cambria" panose="02040503050406030204" pitchFamily="18" charset="0"/>
                <a:ea typeface="Cambria" panose="02040503050406030204" pitchFamily="18" charset="0"/>
              </a:rPr>
              <a:t>lả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rập</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rờn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Cùng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với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đó</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là</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đỉnh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núi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Trường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Sơn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hùng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vĩ</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hiện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trong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sương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mờ</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vật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thiên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nhiên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hiện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lên</a:t>
            </a:r>
            <a:r>
              <a:rPr lang="en-SG" sz="2500" dirty="0">
                <a:latin typeface="Cambria" panose="02040503050406030204" pitchFamily="18" charset="0"/>
                <a:ea typeface="Cambria" panose="02040503050406030204" pitchFamily="18" charset="0"/>
              </a:rPr>
              <a:t> mang </a:t>
            </a:r>
            <a:r>
              <a:rPr lang="en-SG" sz="2500" dirty="0" err="1">
                <a:latin typeface="Cambria" panose="02040503050406030204" pitchFamily="18" charset="0"/>
                <a:ea typeface="Cambria" panose="02040503050406030204" pitchFamily="18" charset="0"/>
              </a:rPr>
              <a:t>vẻ</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thanh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bình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Nhưng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để</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có</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được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điều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đó</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biết</a:t>
            </a:r>
            <a:r>
              <a:rPr lang="en-SG" sz="2500" dirty="0">
                <a:latin typeface="Cambria" panose="02040503050406030204" pitchFamily="18" charset="0"/>
                <a:ea typeface="Cambria" panose="02040503050406030204" pitchFamily="18" charset="0"/>
              </a:rPr>
              <a:t> bao </a:t>
            </a:r>
            <a:r>
              <a:rPr lang="en-SG" sz="2500" dirty="0" err="1">
                <a:latin typeface="Cambria" panose="02040503050406030204" pitchFamily="18" charset="0"/>
                <a:ea typeface="Cambria" panose="02040503050406030204" pitchFamily="18" charset="0"/>
              </a:rPr>
              <a:t>thế</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hệ</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phải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chịu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những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đau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thương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mất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mát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từ</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chiến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tranh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đất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quê</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hương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nuôi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dưỡng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những</a:t>
            </a:r>
            <a:r>
              <a:rPr lang="en-SG" sz="2500" dirty="0">
                <a:latin typeface="Cambria" panose="02040503050406030204" pitchFamily="18" charset="0"/>
                <a:ea typeface="Cambria" panose="02040503050406030204" pitchFamily="18" charset="0"/>
              </a:rPr>
              <a:t> con </a:t>
            </a:r>
            <a:r>
              <a:rPr lang="en-SG" sz="2500" dirty="0" err="1">
                <a:latin typeface="Cambria" panose="02040503050406030204" pitchFamily="18" charset="0"/>
                <a:ea typeface="Cambria" panose="02040503050406030204" pitchFamily="18" charset="0"/>
              </a:rPr>
              <a:t>người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anh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hùng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dám</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quyết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tử</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tổ</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quốc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quyết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sinh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Dù</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chìm</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trong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máu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lửa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đau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thương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nhưng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dân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tộc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vẫn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kiên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cường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đứng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đấu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tranh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để</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giành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lại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độc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lập</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tự</a:t>
            </a:r>
            <a:r>
              <a:rPr lang="en-SG" sz="2500" dirty="0">
                <a:latin typeface="Cambria" panose="02040503050406030204" pitchFamily="18" charset="0"/>
                <a:ea typeface="Cambria" panose="02040503050406030204" pitchFamily="18" charset="0"/>
              </a:rPr>
              <a:t> do </a:t>
            </a:r>
            <a:r>
              <a:rPr lang="en-SG" sz="2500" dirty="0" err="1">
                <a:latin typeface="Cambria" panose="02040503050406030204" pitchFamily="18" charset="0"/>
                <a:ea typeface="Cambria" panose="02040503050406030204" pitchFamily="18" charset="0"/>
              </a:rPr>
              <a:t>cho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đất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nước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Không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chỉ</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có</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vậy</a:t>
            </a:r>
            <a:r>
              <a:rPr lang="en-SG" sz="2500" dirty="0">
                <a:latin typeface="Cambria" panose="02040503050406030204" pitchFamily="18" charset="0"/>
                <a:ea typeface="Cambria" panose="02040503050406030204" pitchFamily="18" charset="0"/>
              </a:rPr>
              <a:t>, con </a:t>
            </a:r>
            <a:r>
              <a:rPr lang="en-SG" sz="2500" dirty="0" err="1">
                <a:latin typeface="Cambria" panose="02040503050406030204" pitchFamily="18" charset="0"/>
                <a:ea typeface="Cambria" panose="02040503050406030204" pitchFamily="18" charset="0"/>
              </a:rPr>
              <a:t>người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trọn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vẹn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tình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nghĩa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thủy</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chung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thật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ngưỡng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Ngoài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ra</a:t>
            </a:r>
            <a:r>
              <a:rPr lang="en-SG" sz="2500" dirty="0">
                <a:latin typeface="Cambria" panose="02040503050406030204" pitchFamily="18" charset="0"/>
                <a:ea typeface="Cambria" panose="02040503050406030204" pitchFamily="18" charset="0"/>
              </a:rPr>
              <a:t>, con </a:t>
            </a:r>
            <a:r>
              <a:rPr lang="en-SG" sz="2500" dirty="0" err="1">
                <a:latin typeface="Cambria" panose="02040503050406030204" pitchFamily="18" charset="0"/>
                <a:ea typeface="Cambria" panose="02040503050406030204" pitchFamily="18" charset="0"/>
              </a:rPr>
              <a:t>người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cũng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thật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năng</a:t>
            </a:r>
            <a:r>
              <a:rPr lang="en-SG" sz="2500" dirty="0">
                <a:latin typeface="Cambria" panose="02040503050406030204" pitchFamily="18" charset="0"/>
                <a:ea typeface="Cambria" panose="02040503050406030204" pitchFamily="18" charset="0"/>
              </a:rPr>
              <a:t> - “</a:t>
            </a:r>
            <a:r>
              <a:rPr lang="en-SG" sz="2500" dirty="0" err="1">
                <a:latin typeface="Cambria" panose="02040503050406030204" pitchFamily="18" charset="0"/>
                <a:ea typeface="Cambria" panose="02040503050406030204" pitchFamily="18" charset="0"/>
              </a:rPr>
              <a:t>trăm</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nghề</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của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trăm</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vùng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Mỗi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đất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đều</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nổi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tiếng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với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nghề</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truyền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thống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được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truyền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từ</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ông</a:t>
            </a:r>
            <a:r>
              <a:rPr lang="en-SG" sz="2500" dirty="0">
                <a:latin typeface="Cambria" panose="02040503050406030204" pitchFamily="18" charset="0"/>
                <a:ea typeface="Cambria" panose="02040503050406030204" pitchFamily="18" charset="0"/>
              </a:rPr>
              <a:t> cha </a:t>
            </a:r>
            <a:r>
              <a:rPr lang="en-SG" sz="2500" dirty="0" err="1">
                <a:latin typeface="Cambria" panose="02040503050406030204" pitchFamily="18" charset="0"/>
                <a:ea typeface="Cambria" panose="02040503050406030204" pitchFamily="18" charset="0"/>
              </a:rPr>
              <a:t>để</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lại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Hình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ảnh</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cuối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 “</a:t>
            </a:r>
            <a:r>
              <a:rPr lang="en-SG" sz="2500" dirty="0" err="1">
                <a:latin typeface="Cambria" panose="02040503050406030204" pitchFamily="18" charset="0"/>
                <a:ea typeface="Cambria" panose="02040503050406030204" pitchFamily="18" charset="0"/>
              </a:rPr>
              <a:t>tay</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người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như</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có</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phép</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tiên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cho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thấy</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sự</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khéo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léo</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năng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của</a:t>
            </a:r>
            <a:r>
              <a:rPr lang="en-SG" sz="2500" dirty="0">
                <a:latin typeface="Cambria" panose="02040503050406030204" pitchFamily="18" charset="0"/>
                <a:ea typeface="Cambria" panose="02040503050406030204" pitchFamily="18" charset="0"/>
              </a:rPr>
              <a:t> con </a:t>
            </a:r>
            <a:r>
              <a:rPr lang="en-SG" sz="2500" dirty="0" err="1">
                <a:latin typeface="Cambria" panose="02040503050406030204" pitchFamily="18" charset="0"/>
                <a:ea typeface="Cambria" panose="02040503050406030204" pitchFamily="18" charset="0"/>
              </a:rPr>
              <a:t>người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Như</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vậy</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bài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đã</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gợi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ra</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đất</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nước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Việt</a:t>
            </a:r>
            <a:r>
              <a:rPr lang="en-SG" sz="2500" dirty="0">
                <a:latin typeface="Cambria" panose="02040503050406030204" pitchFamily="18" charset="0"/>
                <a:ea typeface="Cambria" panose="02040503050406030204" pitchFamily="18" charset="0"/>
              </a:rPr>
              <a:t> Nam </a:t>
            </a:r>
            <a:r>
              <a:rPr lang="en-SG" sz="2500" dirty="0" err="1">
                <a:latin typeface="Cambria" panose="02040503050406030204" pitchFamily="18" charset="0"/>
                <a:ea typeface="Cambria" panose="02040503050406030204" pitchFamily="18" charset="0"/>
              </a:rPr>
              <a:t>luôn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tươi</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đẹp</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thơ</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mộng</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và</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tràn</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đầy</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sức</a:t>
            </a:r>
            <a:r>
              <a:rPr lang="en-SG" sz="2500" dirty="0">
                <a:latin typeface="Cambria" panose="02040503050406030204" pitchFamily="18" charset="0"/>
                <a:ea typeface="Cambria" panose="02040503050406030204" pitchFamily="18" charset="0"/>
              </a:rPr>
              <a:t> </a:t>
            </a:r>
            <a:r>
              <a:rPr lang="en-SG" sz="2500" dirty="0" err="1">
                <a:latin typeface="Cambria" panose="02040503050406030204" pitchFamily="18" charset="0"/>
                <a:ea typeface="Cambria" panose="02040503050406030204" pitchFamily="18" charset="0"/>
              </a:rPr>
              <a:t>sống</a:t>
            </a:r>
            <a:r>
              <a:rPr lang="en-SG" sz="25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FD4D58C-33BC-F9E7-BE17-71B1CBBF9442}"/>
              </a:ext>
            </a:extLst>
          </p:cNvPr>
          <p:cNvSpPr txBox="1"/>
          <p:nvPr/>
        </p:nvSpPr>
        <p:spPr>
          <a:xfrm>
            <a:off x="4161042" y="76200"/>
            <a:ext cx="4798196" cy="553998"/>
          </a:xfrm>
          <a:prstGeom prst="rect">
            <a:avLst/>
          </a:prstGeom>
          <a:noFill/>
        </p:spPr>
        <p:txBody>
          <a:bodyPr wrap="square" rtlCol="0">
            <a:spAutoFit/>
          </a:bodyPr>
          <a:lstStyle/>
          <a:p>
            <a:r>
              <a:rPr lang="vi-VN" sz="3000" b="1" dirty="0">
                <a:solidFill>
                  <a:srgbClr val="FF6600"/>
                </a:solidFill>
                <a:latin typeface="Cambria" panose="02040503050406030204" pitchFamily="18" charset="0"/>
                <a:ea typeface="Cambria" panose="02040503050406030204" pitchFamily="18" charset="0"/>
              </a:rPr>
              <a:t>VÍ DỤ THAM KHẢO 1</a:t>
            </a:r>
            <a:endParaRPr lang="en-US" sz="3000" b="1" dirty="0">
              <a:solidFill>
                <a:srgbClr val="FF66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9377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895DB1-FF12-8090-AE6B-99E7983EA983}"/>
              </a:ext>
            </a:extLst>
          </p:cNvPr>
          <p:cNvSpPr/>
          <p:nvPr/>
        </p:nvSpPr>
        <p:spPr>
          <a:xfrm>
            <a:off x="127001" y="93617"/>
            <a:ext cx="11978640" cy="6688183"/>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C71501-71C9-63D5-016B-F161DD66A50C}"/>
              </a:ext>
            </a:extLst>
          </p:cNvPr>
          <p:cNvSpPr txBox="1"/>
          <p:nvPr/>
        </p:nvSpPr>
        <p:spPr>
          <a:xfrm>
            <a:off x="4161042" y="76200"/>
            <a:ext cx="4798196" cy="553998"/>
          </a:xfrm>
          <a:prstGeom prst="rect">
            <a:avLst/>
          </a:prstGeom>
          <a:noFill/>
        </p:spPr>
        <p:txBody>
          <a:bodyPr wrap="square" rtlCol="0">
            <a:spAutoFit/>
          </a:bodyPr>
          <a:lstStyle/>
          <a:p>
            <a:r>
              <a:rPr lang="vi-VN" sz="3000" b="1" dirty="0">
                <a:solidFill>
                  <a:srgbClr val="FF6600"/>
                </a:solidFill>
                <a:latin typeface="Cambria" panose="02040503050406030204" pitchFamily="18" charset="0"/>
                <a:ea typeface="Cambria" panose="02040503050406030204" pitchFamily="18" charset="0"/>
              </a:rPr>
              <a:t>VÍ DỤ THAM KHẢO 2</a:t>
            </a:r>
            <a:endParaRPr lang="en-US" sz="3000" b="1" dirty="0">
              <a:solidFill>
                <a:srgbClr val="FF66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47E1A21-A498-2035-E12F-7F6CAE971DD9}"/>
              </a:ext>
            </a:extLst>
          </p:cNvPr>
          <p:cNvSpPr txBox="1"/>
          <p:nvPr/>
        </p:nvSpPr>
        <p:spPr>
          <a:xfrm>
            <a:off x="283778" y="530600"/>
            <a:ext cx="11571891" cy="6001643"/>
          </a:xfrm>
          <a:prstGeom prst="rect">
            <a:avLst/>
          </a:prstGeom>
          <a:noFill/>
        </p:spPr>
        <p:txBody>
          <a:bodyPr wrap="square">
            <a:spAutoFit/>
          </a:bodyPr>
          <a:lstStyle/>
          <a:p>
            <a:pPr algn="just"/>
            <a:r>
              <a:rPr lang="vi-VN" sz="2400" b="0" i="0" dirty="0">
                <a:solidFill>
                  <a:srgbClr val="333333"/>
                </a:solidFill>
                <a:effectLst/>
                <a:latin typeface="Cambria" panose="02040503050406030204" pitchFamily="18" charset="0"/>
                <a:ea typeface="Cambria" panose="02040503050406030204" pitchFamily="18" charset="0"/>
              </a:rPr>
              <a:t>     "Tiếng hạt nảy mầm" của nhà thơ Tô Hà là một bài thơ vô cùng ý nghĩa, khơi gợi trong lòng người đọc những cảm xúc thiêng liêng về sự sống và lòng yêu thương trẻ thơ. Bài thơ vẽ nên một bức tranh sinh động về giờ học đầy lý thú của các em học sinh khiếm thính, đồng thời thể hiện tình cảm yêu mến, trân trọng của tác giả đối với những em bé đặc biệt này. Bài thơ mở đầu bằng hình ảnh các em học sinh "mắt sáng, nhìn lên bảng", "lớp mươi nụ môi hồng" cùng với "đôi tay cô cụp mở" tạo nên một bầu không khí học tập sôi nổi, háo hức. Hình ảnh "bảo tưng bừng thanh âm" như khơi gợi sự tò mò, thích thú của các em khi được khám phá thế giới âm thanh đầy màu sắc. Tiếng chim sẻ "vút qua song", "hót nắng vàng ánh ỏi", tiếng lá "động trong vườn", tiếng "sớm mai mẹ gọi", tiếng "cuộc đời sâu vợi", tiếng "tàu biển buông neo", tiếng "ngôi sao mọc rừng chiều", tiếng "vó ngựa ran vách đá" - tất cả những âm thanh ấy được cô giáo truyền tải một cách sinh động, giúp các em học sinh hình dung và cảm nhận được thế giới xung quanh. Bài thơ "Tiếng hạt nảy mầm" không chỉ là một bài ca về thế giới âm thanh diệu kì mà còn là bài ca về lòng yêu thương trẻ thơ và hy vọng vào tương lai tươi sáng của các em học sinh khiếm thính. Hình ảnh "tiếng hạt nảy mầm" tượng trưng cho sự phát triển mạnh mẽ của những tâm hồn trẻ thơ, cho niềm tin vào cuộc sống tươi đẹp phía trước.</a:t>
            </a:r>
            <a:endParaRPr lang="en-SG"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5699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TotalTime>
  <Words>1181</Words>
  <Application>Microsoft Office PowerPoint</Application>
  <PresentationFormat>Widescreen</PresentationFormat>
  <Paragraphs>28</Paragraphs>
  <Slides>16</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微软雅黑</vt:lpstr>
      <vt:lpstr>#9Slide07 HoneyCream</vt:lpstr>
      <vt:lpstr>Arial</vt:lpstr>
      <vt:lpstr>Calibri</vt:lpstr>
      <vt:lpstr>Cambria</vt:lpstr>
      <vt:lpstr>SVN-Newton</vt:lpstr>
      <vt:lpstr>Times New Roman</vt:lpstr>
      <vt:lpstr>思源黑体 CN Medium</vt:lpstr>
      <vt:lpstr>阿里巴巴普惠体 Medium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34</cp:revision>
  <dcterms:created xsi:type="dcterms:W3CDTF">2023-10-06T13:49:57Z</dcterms:created>
  <dcterms:modified xsi:type="dcterms:W3CDTF">2024-11-03T11:31:30Z</dcterms:modified>
</cp:coreProperties>
</file>