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708" r:id="rId4"/>
    <p:sldMasterId id="2147483696" r:id="rId5"/>
    <p:sldMasterId id="2147483720" r:id="rId6"/>
  </p:sldMasterIdLst>
  <p:sldIdLst>
    <p:sldId id="258" r:id="rId7"/>
    <p:sldId id="266" r:id="rId8"/>
    <p:sldId id="261" r:id="rId9"/>
    <p:sldId id="262" r:id="rId10"/>
    <p:sldId id="264" r:id="rId11"/>
    <p:sldId id="286" r:id="rId12"/>
    <p:sldId id="267" r:id="rId13"/>
    <p:sldId id="270" r:id="rId14"/>
    <p:sldId id="273" r:id="rId15"/>
    <p:sldId id="274" r:id="rId16"/>
    <p:sldId id="271" r:id="rId17"/>
    <p:sldId id="272" r:id="rId18"/>
    <p:sldId id="276" r:id="rId19"/>
    <p:sldId id="269" r:id="rId20"/>
    <p:sldId id="278" r:id="rId21"/>
    <p:sldId id="287" r:id="rId22"/>
    <p:sldId id="277" r:id="rId23"/>
    <p:sldId id="281" r:id="rId24"/>
    <p:sldId id="282" r:id="rId25"/>
    <p:sldId id="275" r:id="rId26"/>
    <p:sldId id="283" r:id="rId27"/>
    <p:sldId id="284" r:id="rId28"/>
    <p:sldId id="28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5C7E"/>
    <a:srgbClr val="FF5332"/>
    <a:srgbClr val="D9ECCD"/>
    <a:srgbClr val="FCEAC6"/>
    <a:srgbClr val="FCEAC1"/>
    <a:srgbClr val="E06786"/>
    <a:srgbClr val="D7EBC7"/>
    <a:srgbClr val="B6DAE0"/>
    <a:srgbClr val="E5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" y="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facebook.com/groups/629898828017053" TargetMode="Externa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38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55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76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719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65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40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842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1150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3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4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69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90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494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05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46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98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46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69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586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7200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54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53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72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3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38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10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562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9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0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61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2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7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7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267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1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79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982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099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4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820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28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407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9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33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14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36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5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4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11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05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45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14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3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229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1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2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3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814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7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5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82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23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3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hyperlink" Target="https://www.facebook.com/groups/629898828017053" TargetMode="Externa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hyperlink" Target="https://www.facebook.com/groups/629898828017053" TargetMode="Externa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hyperlink" Target="https://www.facebook.com/groups/629898828017053" TargetMode="Externa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0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1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577515" y="449179"/>
            <a:ext cx="11069053" cy="55505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586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304800" y="368969"/>
            <a:ext cx="11566357" cy="5919536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58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633090" y="945092"/>
            <a:ext cx="9320463" cy="3787329"/>
          </a:xfrm>
          <a:prstGeom prst="roundRect">
            <a:avLst>
              <a:gd name="adj" fmla="val 828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045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5F2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1896446" y="-1442489"/>
            <a:ext cx="17332430" cy="10705504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60421" y="183092"/>
            <a:ext cx="11823031" cy="6522508"/>
          </a:xfrm>
          <a:prstGeom prst="roundRect">
            <a:avLst>
              <a:gd name="adj" fmla="val 5846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11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323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9/3/2024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7DAF728-7D94-E33E-7F87-8FAE4669A949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 smtClean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Hình ảnh 31">
            <a:extLst>
              <a:ext uri="{FF2B5EF4-FFF2-40B4-BE49-F238E27FC236}">
                <a16:creationId xmlns:a16="http://schemas.microsoft.com/office/drawing/2014/main" id="{B4CF70CF-4EA6-3E04-12FD-D1D1E8B7C051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009726" y="-243220"/>
            <a:ext cx="1804572" cy="2542252"/>
          </a:xfrm>
          <a:prstGeom prst="rect">
            <a:avLst/>
          </a:prstGeom>
        </p:spPr>
      </p:pic>
      <p:pic>
        <p:nvPicPr>
          <p:cNvPr id="9" name="Hình ảnh 32">
            <a:extLst>
              <a:ext uri="{FF2B5EF4-FFF2-40B4-BE49-F238E27FC236}">
                <a16:creationId xmlns:a16="http://schemas.microsoft.com/office/drawing/2014/main" id="{AC26FD7C-0CBD-D5A8-9737-4E92AA2FEEE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365348" y="7879793"/>
            <a:ext cx="1804572" cy="254225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4648200" y="7935437"/>
            <a:ext cx="8636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133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Măng</a:t>
            </a:r>
            <a:r>
              <a:rPr kumimoji="0" lang="en-GB" sz="2133" b="0" i="0" u="none" strike="noStrike" kern="1200" cap="none" spc="0" normalizeH="0" baseline="0" noProof="0" dirty="0" smtClean="0">
                <a:ln>
                  <a:noFill/>
                </a:ln>
                <a:solidFill>
                  <a:srgbClr val="F79646"/>
                </a:solidFill>
                <a:effectLst/>
                <a:uLnTx/>
                <a:uFillTx/>
                <a:latin typeface="#9Slide06 SVNDope Script" pitchFamily="2" charset="0"/>
                <a:ea typeface="+mn-ea"/>
                <a:cs typeface="+mn-cs"/>
              </a:rPr>
              <a:t> non</a:t>
            </a:r>
            <a:endParaRPr kumimoji="0" lang="en-GB" sz="2133" b="0" i="0" u="none" strike="noStrike" kern="1200" cap="none" spc="0" normalizeH="0" baseline="0" noProof="0" dirty="0">
              <a:ln>
                <a:noFill/>
              </a:ln>
              <a:solidFill>
                <a:srgbClr val="F79646"/>
              </a:solidFill>
              <a:effectLst/>
              <a:uLnTx/>
              <a:uFillTx/>
              <a:latin typeface="#9Slide06 SVNDope Script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184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28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14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34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35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31.svg"/><Relationship Id="rId18" Type="http://schemas.openxmlformats.org/officeDocument/2006/relationships/image" Target="../media/image19.png"/><Relationship Id="rId3" Type="http://schemas.openxmlformats.org/officeDocument/2006/relationships/image" Target="../media/image6.png"/><Relationship Id="rId7" Type="http://schemas.openxmlformats.org/officeDocument/2006/relationships/image" Target="../media/image25.sv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9.sv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27.svg"/><Relationship Id="rId1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84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641" y="609174"/>
            <a:ext cx="2641087" cy="548751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79778" y="576003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901963" y="3527315"/>
              <a:ext cx="834661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ớn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265248" y="3399187"/>
            <a:ext cx="777562" cy="749869"/>
            <a:chOff x="1851239" y="3429000"/>
            <a:chExt cx="1116550" cy="1074821"/>
          </a:xfrm>
          <a:solidFill>
            <a:srgbClr val="E06786"/>
          </a:solidFill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851239" y="3506588"/>
              <a:ext cx="1004969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279778" y="4352055"/>
            <a:ext cx="748502" cy="749869"/>
            <a:chOff x="1939252" y="3424575"/>
            <a:chExt cx="1074821" cy="1074821"/>
          </a:xfrm>
          <a:solidFill>
            <a:srgbClr val="E06786"/>
          </a:solidFill>
        </p:grpSpPr>
        <p:sp>
          <p:nvSpPr>
            <p:cNvPr id="10" name="Oval 9"/>
            <p:cNvSpPr/>
            <p:nvPr/>
          </p:nvSpPr>
          <p:spPr>
            <a:xfrm>
              <a:off x="1939252" y="3424575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78081" cy="624853"/>
            </a:xfrm>
            <a:prstGeom prst="rect">
              <a:avLst/>
            </a:prstGeom>
            <a:noFill/>
            <a:ln>
              <a:noFill/>
            </a:ln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265118" y="5304921"/>
            <a:ext cx="777823" cy="749869"/>
            <a:chOff x="1954125" y="3472810"/>
            <a:chExt cx="1116926" cy="1074821"/>
          </a:xfrm>
          <a:solidFill>
            <a:srgbClr val="E06786"/>
          </a:solidFill>
        </p:grpSpPr>
        <p:sp>
          <p:nvSpPr>
            <p:cNvPr id="13" name="Oval 12"/>
            <p:cNvSpPr/>
            <p:nvPr/>
          </p:nvSpPr>
          <p:spPr>
            <a:xfrm>
              <a:off x="1996229" y="3472810"/>
              <a:ext cx="1074822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1024530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279778" y="1493451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37682" y="3536317"/>
              <a:ext cx="836578" cy="62485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279778" y="2446319"/>
            <a:ext cx="748502" cy="749869"/>
            <a:chOff x="1892968" y="3429000"/>
            <a:chExt cx="1074821" cy="1074821"/>
          </a:xfrm>
          <a:solidFill>
            <a:srgbClr val="E06786"/>
          </a:solidFill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938073" y="3595050"/>
              <a:ext cx="927867" cy="62485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lvl="0" algn="ctr"/>
              <a:r>
                <a:rPr lang="en-GB" sz="28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6115826" y="701791"/>
            <a:ext cx="5071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15826" y="1631735"/>
            <a:ext cx="41473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15827" y="2560021"/>
            <a:ext cx="498115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115826" y="3491771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115827" y="4403025"/>
            <a:ext cx="47616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115826" y="5304921"/>
            <a:ext cx="53423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822869" y="5203973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6" y="3422060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496637" y="4295839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715463" y="657606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8925356" y="1549733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515742" y="2460983"/>
            <a:ext cx="673768" cy="63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838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35156 0.549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27454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7037E-6 L 0.2901 0.54399 " pathEditMode="relative" rAng="0" ptsTypes="AA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27199"/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59259E-6 L 0.34245 0.1328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22" y="6644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48148E-6 L 0.3793 -0.26389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958" y="-13194"/>
                                    </p:animMotion>
                                  </p:childTnLst>
                                </p:cTn>
                              </p:par>
                              <p:par>
                                <p:cTn id="1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8 -0.00278 L 0.27018 -0.2787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-13796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7.40741E-7 L 0.2793 -0.68333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958" y="-34167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0.09856 -0.00695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22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/>
          <p:cNvSpPr/>
          <p:nvPr/>
        </p:nvSpPr>
        <p:spPr>
          <a:xfrm>
            <a:off x="960234" y="681579"/>
            <a:ext cx="100125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321318" y="1869077"/>
            <a:ext cx="8136444" cy="3176505"/>
            <a:chOff x="358526" y="2087066"/>
            <a:chExt cx="8136444" cy="3176505"/>
          </a:xfrm>
        </p:grpSpPr>
        <p:sp>
          <p:nvSpPr>
            <p:cNvPr id="43" name="Rectangle 42"/>
            <p:cNvSpPr/>
            <p:nvPr/>
          </p:nvSpPr>
          <p:spPr>
            <a:xfrm>
              <a:off x="556315" y="2087066"/>
              <a:ext cx="7938655" cy="3176505"/>
            </a:xfrm>
            <a:prstGeom prst="rect">
              <a:avLst/>
            </a:prstGeom>
            <a:solidFill>
              <a:srgbClr val="FCEAC6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58526" y="2475318"/>
              <a:ext cx="7638211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Góc sân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nho nhỏ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mới 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xây</a:t>
              </a:r>
              <a:endParaRPr lang="en-GB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Chiều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chiều em đứng nơi này em </a:t>
              </a:r>
              <a:r>
                <a:rPr lang="vi-VN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trông</a:t>
              </a:r>
              <a:endPara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Thầy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trời xanh biếc </a:t>
              </a:r>
              <a:r>
                <a:rPr lang="vi-VN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mênh </a:t>
              </a:r>
              <a:r>
                <a:rPr lang="vi-VN" sz="2800" b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mông</a:t>
              </a:r>
              <a:endParaRPr lang="en-GB" sz="2800" b="1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ct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Cánh 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cò chớp trắng trên sông Kinh Thầy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...</a:t>
              </a:r>
              <a:endParaRPr lang="en-GB" sz="2800" dirty="0" smtClean="0"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lvl="0" algn="r"/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vi-VN" sz="2800" dirty="0">
                  <a:latin typeface="Cambria" panose="02040503050406030204" pitchFamily="18" charset="0"/>
                  <a:ea typeface="Cambria" panose="02040503050406030204" pitchFamily="18" charset="0"/>
                </a:rPr>
                <a:t>Trần Đăng Khoa</a:t>
              </a:r>
              <a:r>
                <a:rPr lang="vi-VN" sz="28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28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7959529" y="1491109"/>
            <a:ext cx="3415053" cy="4046896"/>
            <a:chOff x="11879826" y="1511089"/>
            <a:chExt cx="5922702" cy="7366211"/>
          </a:xfrm>
        </p:grpSpPr>
        <p:sp>
          <p:nvSpPr>
            <p:cNvPr id="49" name="Freeform 12"/>
            <p:cNvSpPr/>
            <p:nvPr/>
          </p:nvSpPr>
          <p:spPr>
            <a:xfrm>
              <a:off x="12617263" y="1511089"/>
              <a:ext cx="4460960" cy="6662672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</p:sp>
        <p:sp>
          <p:nvSpPr>
            <p:cNvPr id="50" name="Rounded Rectangle 49"/>
            <p:cNvSpPr/>
            <p:nvPr/>
          </p:nvSpPr>
          <p:spPr>
            <a:xfrm>
              <a:off x="12049746" y="5676900"/>
              <a:ext cx="5595996" cy="3200400"/>
            </a:xfrm>
            <a:prstGeom prst="roundRect">
              <a:avLst>
                <a:gd name="adj" fmla="val 7373"/>
              </a:avLst>
            </a:prstGeom>
            <a:solidFill>
              <a:schemeClr val="bg1"/>
            </a:solidFill>
            <a:ln w="57150">
              <a:solidFill>
                <a:srgbClr val="FF808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ln w="69850">
                  <a:gradFill>
                    <a:gsLst>
                      <a:gs pos="75000">
                        <a:srgbClr val="62220C"/>
                      </a:gs>
                      <a:gs pos="43000">
                        <a:srgbClr val="8E461E"/>
                      </a:gs>
                    </a:gsLst>
                    <a:lin ang="5400000" scaled="1"/>
                  </a:gradFill>
                </a:ln>
              </a:endParaRPr>
            </a:p>
          </p:txBody>
        </p:sp>
        <p:sp>
          <p:nvSpPr>
            <p:cNvPr id="51" name="Freeform 12"/>
            <p:cNvSpPr/>
            <p:nvPr/>
          </p:nvSpPr>
          <p:spPr>
            <a:xfrm>
              <a:off x="11879826" y="6438900"/>
              <a:ext cx="1129043" cy="1538049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815" b="96972" l="0" r="18081">
                            <a14:backgroundMark x1="2828" y1="87749" x2="2828" y2="87749"/>
                          </a14:backgroundRemoval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1" t="-373836" r="-396564" b="-61232"/>
              </a:stretch>
            </a:blipFill>
          </p:spPr>
        </p:sp>
        <p:sp>
          <p:nvSpPr>
            <p:cNvPr id="52" name="Freeform 12"/>
            <p:cNvSpPr/>
            <p:nvPr/>
          </p:nvSpPr>
          <p:spPr>
            <a:xfrm>
              <a:off x="16797231" y="6612467"/>
              <a:ext cx="1005297" cy="1524000"/>
            </a:xfrm>
            <a:custGeom>
              <a:avLst/>
              <a:gdLst/>
              <a:ahLst/>
              <a:cxnLst/>
              <a:rect l="l" t="t" r="r" b="b"/>
              <a:pathLst>
                <a:path w="5606415" h="8229600">
                  <a:moveTo>
                    <a:pt x="0" y="0"/>
                  </a:moveTo>
                  <a:lnTo>
                    <a:pt x="5606416" y="0"/>
                  </a:lnTo>
                  <a:lnTo>
                    <a:pt x="5606416" y="8229600"/>
                  </a:lnTo>
                  <a:lnTo>
                    <a:pt x="0" y="8229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4054" b="88851" l="83838" r="100000"/>
                        </a14:imgEffect>
                      </a14:imgLayer>
                    </a14:imgProps>
                  </a:ext>
                </a:extLst>
              </a:blip>
              <a:srcRect/>
              <a:stretch>
                <a:fillRect l="-457685" t="-390000" r="-3" b="-50000"/>
              </a:stretch>
            </a:blipFill>
          </p:spPr>
        </p:sp>
      </p:grpSp>
      <p:sp>
        <p:nvSpPr>
          <p:cNvPr id="54" name="Rectangle 53"/>
          <p:cNvSpPr/>
          <p:nvPr/>
        </p:nvSpPr>
        <p:spPr>
          <a:xfrm>
            <a:off x="3360860" y="2268642"/>
            <a:ext cx="16145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nho nhỏ </a:t>
            </a:r>
            <a:endParaRPr lang="en-GB" dirty="0"/>
          </a:p>
        </p:txBody>
      </p:sp>
      <p:sp>
        <p:nvSpPr>
          <p:cNvPr id="55" name="Rectangle 54"/>
          <p:cNvSpPr/>
          <p:nvPr/>
        </p:nvSpPr>
        <p:spPr>
          <a:xfrm>
            <a:off x="6116851" y="2698134"/>
            <a:ext cx="10835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trông</a:t>
            </a:r>
            <a:endParaRPr lang="en-GB" dirty="0"/>
          </a:p>
        </p:txBody>
      </p:sp>
      <p:sp>
        <p:nvSpPr>
          <p:cNvPr id="56" name="Rectangle 55"/>
          <p:cNvSpPr/>
          <p:nvPr/>
        </p:nvSpPr>
        <p:spPr>
          <a:xfrm>
            <a:off x="4594285" y="3124694"/>
            <a:ext cx="21307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ênh</a:t>
            </a:r>
            <a:r>
              <a:rPr lang="en-GB" sz="2800" b="1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800" b="1" dirty="0" err="1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mông</a:t>
            </a:r>
            <a:endParaRPr lang="en-GB" dirty="0"/>
          </a:p>
        </p:txBody>
      </p:sp>
      <p:grpSp>
        <p:nvGrpSpPr>
          <p:cNvPr id="58" name="Group 57"/>
          <p:cNvGrpSpPr/>
          <p:nvPr/>
        </p:nvGrpSpPr>
        <p:grpSpPr>
          <a:xfrm>
            <a:off x="8359787" y="3880341"/>
            <a:ext cx="2548129" cy="1419426"/>
            <a:chOff x="8359787" y="3880341"/>
            <a:chExt cx="2548129" cy="1419426"/>
          </a:xfrm>
        </p:grpSpPr>
        <p:sp>
          <p:nvSpPr>
            <p:cNvPr id="53" name="Rectangle 52"/>
            <p:cNvSpPr/>
            <p:nvPr/>
          </p:nvSpPr>
          <p:spPr>
            <a:xfrm>
              <a:off x="8359787" y="3880341"/>
              <a:ext cx="2508161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hiểu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thế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800" b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10279184" y="4776547"/>
              <a:ext cx="628732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sz="2800" b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en-GB" sz="28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9691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0.44922 0.36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61" y="1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0.25612 0.3039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99" y="15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31602 0.2416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94" y="12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54" grpId="0"/>
      <p:bldP spid="54" grpId="1"/>
      <p:bldP spid="54" grpId="2"/>
      <p:bldP spid="55" grpId="0"/>
      <p:bldP spid="55" grpId="1"/>
      <p:bldP spid="55" grpId="2"/>
      <p:bldP spid="56" grpId="0"/>
      <p:bldP spid="56" grpId="1"/>
      <p:bldP spid="5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693" y="577517"/>
            <a:ext cx="2565469" cy="533039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85709" y="577517"/>
            <a:ext cx="75558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4;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5193231"/>
              </p:ext>
            </p:extLst>
          </p:nvPr>
        </p:nvGraphicFramePr>
        <p:xfrm>
          <a:off x="3863625" y="1972497"/>
          <a:ext cx="720000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21632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4178368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………………………………..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447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2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5021873"/>
              </p:ext>
            </p:extLst>
          </p:nvPr>
        </p:nvGraphicFramePr>
        <p:xfrm>
          <a:off x="1982027" y="1876245"/>
          <a:ext cx="8653130" cy="370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3739">
                  <a:extLst>
                    <a:ext uri="{9D8B030D-6E8A-4147-A177-3AD203B41FA5}">
                      <a16:colId xmlns:a16="http://schemas.microsoft.com/office/drawing/2014/main" val="107020470"/>
                    </a:ext>
                  </a:extLst>
                </a:gridCol>
                <a:gridCol w="5859391">
                  <a:extLst>
                    <a:ext uri="{9D8B030D-6E8A-4147-A177-3AD203B41FA5}">
                      <a16:colId xmlns:a16="http://schemas.microsoft.com/office/drawing/2014/main" val="2785905697"/>
                    </a:ext>
                  </a:extLst>
                </a:gridCol>
              </a:tblGrid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Từ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GB" sz="3200" baseline="0" dirty="0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baseline="0" dirty="0" err="1" smtClean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nghĩa</a:t>
                      </a:r>
                      <a:endParaRPr lang="en-GB" sz="320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A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929756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nhỏ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be bé, nhỏ xíu, bé xíu, nhỏ</a:t>
                      </a:r>
                      <a:r>
                        <a:rPr lang="en-GB" sz="3200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bé,…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290170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nhìn, nom, xem, coi,…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493062"/>
                  </a:ext>
                </a:extLst>
              </a:tr>
              <a:tr h="927000">
                <a:tc>
                  <a:txBody>
                    <a:bodyPr/>
                    <a:lstStyle/>
                    <a:p>
                      <a:pPr algn="ctr"/>
                      <a:r>
                        <a:rPr lang="en-GB" sz="320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mênh</a:t>
                      </a:r>
                      <a:r>
                        <a:rPr lang="en-GB" sz="3200" baseline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mông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bao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la,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bát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ngát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rộng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GB" sz="3200" dirty="0" err="1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GB" sz="32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,…</a:t>
                      </a:r>
                      <a:endParaRPr lang="en-GB" sz="32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332537"/>
                  </a:ext>
                </a:extLst>
              </a:tr>
            </a:tbl>
          </a:graphicData>
        </a:graphic>
      </p:graphicFrame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1500" y="636510"/>
            <a:ext cx="5121084" cy="93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6580" y="308637"/>
            <a:ext cx="110862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 từ thích hợp trong ngoặc đơn để hoàn thành đoạn văn. 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52925" y="836709"/>
            <a:ext cx="11197390" cy="5731978"/>
            <a:chOff x="368968" y="941538"/>
            <a:chExt cx="11197390" cy="5731978"/>
          </a:xfrm>
        </p:grpSpPr>
        <p:grpSp>
          <p:nvGrpSpPr>
            <p:cNvPr id="6" name="Group 5"/>
            <p:cNvGrpSpPr/>
            <p:nvPr/>
          </p:nvGrpSpPr>
          <p:grpSpPr>
            <a:xfrm>
              <a:off x="368968" y="941538"/>
              <a:ext cx="11197390" cy="5731978"/>
              <a:chOff x="368968" y="941538"/>
              <a:chExt cx="11197390" cy="5731978"/>
            </a:xfrm>
          </p:grpSpPr>
          <p:sp>
            <p:nvSpPr>
              <p:cNvPr id="2" name="Rectangle 1"/>
              <p:cNvSpPr/>
              <p:nvPr/>
            </p:nvSpPr>
            <p:spPr>
              <a:xfrm>
                <a:off x="368968" y="941538"/>
                <a:ext cx="9063790" cy="5731978"/>
              </a:xfrm>
              <a:prstGeom prst="rect">
                <a:avLst/>
              </a:prstGeom>
              <a:solidFill>
                <a:srgbClr val="D9ECCD"/>
              </a:solidFill>
              <a:ln>
                <a:noFill/>
              </a:ln>
              <a:effectLst>
                <a:softEdge rad="2794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/>
              </a:p>
            </p:txBody>
          </p:sp>
          <p:pic>
            <p:nvPicPr>
              <p:cNvPr id="5" name="Picture 2" descr="https://img.loigiaihay.com/picture/2024/0421/2024-04-07-222648_2.PNG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"/>
              <a:stretch/>
            </p:blipFill>
            <p:spPr bwMode="auto">
              <a:xfrm>
                <a:off x="8229600" y="1058779"/>
                <a:ext cx="3336758" cy="54061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" name="Rectangle 3"/>
            <p:cNvSpPr/>
            <p:nvPr/>
          </p:nvSpPr>
          <p:spPr>
            <a:xfrm>
              <a:off x="833044" y="1346974"/>
              <a:ext cx="7171967" cy="48936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26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(1)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mọn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con,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(2)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khan,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khốc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(3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xanh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(4)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nhẹ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(5) 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lực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vóc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)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26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26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26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26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26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7133" y="745402"/>
            <a:ext cx="2826474" cy="509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66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8459" y="506380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769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61265" y="1187851"/>
            <a:ext cx="11233430" cy="5011039"/>
            <a:chOff x="8733" y="690462"/>
            <a:chExt cx="9704721" cy="5212799"/>
          </a:xfrm>
        </p:grpSpPr>
        <p:sp>
          <p:nvSpPr>
            <p:cNvPr id="9" name="Rectangle 8"/>
            <p:cNvSpPr/>
            <p:nvPr/>
          </p:nvSpPr>
          <p:spPr>
            <a:xfrm>
              <a:off x="8733" y="690462"/>
              <a:ext cx="9704721" cy="5212799"/>
            </a:xfrm>
            <a:prstGeom prst="rect">
              <a:avLst/>
            </a:prstGeom>
            <a:solidFill>
              <a:srgbClr val="D9ECCD"/>
            </a:solidFill>
            <a:ln>
              <a:noFill/>
            </a:ln>
            <a:effectLst>
              <a:softEdge rad="2794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6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89555" y="1126808"/>
              <a:ext cx="8894268" cy="4194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352425" algn="just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xôn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xao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phới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bé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GB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rơi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như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nhảy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nọ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hạt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kia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đan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cằn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bỗng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dậy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âu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yếm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đón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lấy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giọt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ấm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áp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r>
                <a:rPr lang="en-GB" sz="3200" i="1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đất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dịu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mềm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cần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mẫn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nhựa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cỏ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xuân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mang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b="1" i="1" dirty="0" err="1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sống</a:t>
              </a:r>
              <a:r>
                <a:rPr lang="en-GB" sz="3200" b="1" i="1" dirty="0" smtClean="0">
                  <a:solidFill>
                    <a:srgbClr val="FF533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tràn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đầy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cây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nghĩa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thơm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trái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ngọt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algn="r"/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GB" sz="3200" i="1" dirty="0">
                  <a:latin typeface="Cambria" panose="02040503050406030204" pitchFamily="18" charset="0"/>
                  <a:ea typeface="Cambria" panose="02040503050406030204" pitchFamily="18" charset="0"/>
                </a:rPr>
                <a:t>Theo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Nguyễn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Thị</a:t>
              </a:r>
              <a:r>
                <a:rPr lang="en-GB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 Thu </a:t>
              </a:r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GB" sz="3200" dirty="0" smtClean="0">
                  <a:latin typeface="Cambria" panose="02040503050406030204" pitchFamily="18" charset="0"/>
                  <a:ea typeface="Cambria" panose="02040503050406030204" pitchFamily="18" charset="0"/>
                </a:rPr>
                <a:t>)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90" y="519680"/>
            <a:ext cx="5127180" cy="8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63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603183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(4 – 5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– 3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5748" y="1627072"/>
            <a:ext cx="6434023" cy="314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21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1076246" y="2840163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963927" y="4239108"/>
            <a:ext cx="2116968" cy="1750197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34957" y="57891"/>
            <a:ext cx="10065368" cy="4529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4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6067639" y="807932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99709" y="569896"/>
            <a:ext cx="11461632" cy="5255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44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56294" y="891726"/>
            <a:ext cx="10022693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44842" y="1146801"/>
            <a:ext cx="87910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GB" sz="36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i="1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600" i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GB" sz="36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36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81727" y="2347130"/>
            <a:ext cx="845418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4000" dirty="0">
                <a:solidFill>
                  <a:srgbClr val="FF533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Cánh đồng làng em rộng bát ngát, trải dài bao la vô tận, gợi một cảm giác xanh ngợp tới chân trời.</a:t>
            </a:r>
            <a:endParaRPr lang="en-GB" sz="4000" dirty="0">
              <a:solidFill>
                <a:srgbClr val="FF533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748337" y="2967789"/>
            <a:ext cx="1780673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120190" y="3569368"/>
            <a:ext cx="1532020" cy="0"/>
          </a:xfrm>
          <a:prstGeom prst="line">
            <a:avLst/>
          </a:prstGeom>
          <a:ln w="50800">
            <a:solidFill>
              <a:srgbClr val="2E5C7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39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83160" y="662659"/>
            <a:ext cx="10034886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32000" y="-1346200"/>
            <a:ext cx="15200677" cy="962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22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48463" y="2055898"/>
            <a:ext cx="25988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40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40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4000" b="1" u="sng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152" y="2941349"/>
            <a:ext cx="1033944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bên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nhất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giành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40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thắng</a:t>
            </a:r>
            <a:r>
              <a:rPr lang="en-GB" sz="40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GB" sz="40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0" y="576965"/>
            <a:ext cx="1225402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46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007259" y="1764631"/>
            <a:ext cx="10331116" cy="3834064"/>
          </a:xfrm>
          <a:prstGeom prst="roundRect">
            <a:avLst>
              <a:gd name="adj" fmla="val 639"/>
            </a:avLst>
          </a:prstGeom>
          <a:solidFill>
            <a:schemeClr val="bg1"/>
          </a:solidFill>
          <a:ln>
            <a:solidFill>
              <a:srgbClr val="2E5C7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1101815" y="1834519"/>
            <a:ext cx="101563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i="1" dirty="0" smtClean="0">
                <a:latin typeface="Cambria" panose="02040503050406030204" pitchFamily="18" charset="0"/>
                <a:ea typeface="Cambria" panose="02040503050406030204" pitchFamily="18" charset="0"/>
              </a:rPr>
              <a:t>Tìm và nối các từ có ý nghĩa tương đồng ở cột A với các từ ở cột B? </a:t>
            </a:r>
            <a:endParaRPr lang="en-GB" sz="3200" i="1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8083417"/>
              </p:ext>
            </p:extLst>
          </p:nvPr>
        </p:nvGraphicFramePr>
        <p:xfrm>
          <a:off x="3150836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15733"/>
              </p:ext>
            </p:extLst>
          </p:nvPr>
        </p:nvGraphicFramePr>
        <p:xfrm>
          <a:off x="6798459" y="2743200"/>
          <a:ext cx="2475832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5832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28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 err="1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28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0836" y="653080"/>
            <a:ext cx="5749026" cy="1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81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3604" y="-117281"/>
            <a:ext cx="2046954" cy="2477476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9094499"/>
              </p:ext>
            </p:extLst>
          </p:nvPr>
        </p:nvGraphicFramePr>
        <p:xfrm>
          <a:off x="2431425" y="790074"/>
          <a:ext cx="3391860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91860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488375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má, u, bầm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cha, thầy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xe lửa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hùm, cọp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31414138"/>
              </p:ext>
            </p:extLst>
          </p:nvPr>
        </p:nvGraphicFramePr>
        <p:xfrm>
          <a:off x="7520355" y="790074"/>
          <a:ext cx="3356194" cy="3505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56194">
                  <a:extLst>
                    <a:ext uri="{9D8B030D-6E8A-4147-A177-3AD203B41FA5}">
                      <a16:colId xmlns:a16="http://schemas.microsoft.com/office/drawing/2014/main" val="353937987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smtClean="0">
                          <a:solidFill>
                            <a:schemeClr val="tx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6DAE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98531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tàu hoả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797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mẹ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22182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hổ 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6585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4000" dirty="0" err="1" smtClean="0">
                          <a:solidFill>
                            <a:prstClr val="black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bố</a:t>
                      </a:r>
                      <a:endParaRPr lang="en-GB" sz="4000" dirty="0">
                        <a:solidFill>
                          <a:schemeClr val="tx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E5C7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958200"/>
                  </a:ext>
                </a:extLst>
              </a:tr>
            </a:tbl>
          </a:graphicData>
        </a:graphic>
      </p:graphicFrame>
      <p:cxnSp>
        <p:nvCxnSpPr>
          <p:cNvPr id="5" name="Straight Arrow Connector 4"/>
          <p:cNvCxnSpPr>
            <a:endCxn id="4" idx="1"/>
          </p:cNvCxnSpPr>
          <p:nvPr/>
        </p:nvCxnSpPr>
        <p:spPr>
          <a:xfrm>
            <a:off x="5823285" y="1864896"/>
            <a:ext cx="1697070" cy="6777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>
            <a:stCxn id="3" idx="3"/>
          </p:cNvCxnSpPr>
          <p:nvPr/>
        </p:nvCxnSpPr>
        <p:spPr>
          <a:xfrm>
            <a:off x="5823285" y="2542674"/>
            <a:ext cx="1697070" cy="144259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 flipV="1">
            <a:off x="5823285" y="1864896"/>
            <a:ext cx="1697070" cy="15921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5823285" y="3306083"/>
            <a:ext cx="1697070" cy="6791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336842" y="4748674"/>
            <a:ext cx="10229516" cy="1229895"/>
            <a:chOff x="1080168" y="4729697"/>
            <a:chExt cx="10229516" cy="1229895"/>
          </a:xfrm>
        </p:grpSpPr>
        <p:sp>
          <p:nvSpPr>
            <p:cNvPr id="15" name="Rounded Rectangle 14"/>
            <p:cNvSpPr/>
            <p:nvPr/>
          </p:nvSpPr>
          <p:spPr>
            <a:xfrm>
              <a:off x="1080168" y="4729697"/>
              <a:ext cx="9972844" cy="1229895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75873" y="4823465"/>
              <a:ext cx="983381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3200" i="1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</a:t>
              </a:r>
              <a:r>
                <a:rPr lang="vi-VN" sz="3200" i="1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eo em, các từ có nghĩa tương đồng (giống nhau) như vậy được gọi là từ gì?</a:t>
              </a:r>
              <a:endParaRPr lang="en-GB" sz="3200" i="1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4" name="Freeform 23"/>
          <p:cNvSpPr/>
          <p:nvPr/>
        </p:nvSpPr>
        <p:spPr>
          <a:xfrm rot="5400000">
            <a:off x="683442" y="3645674"/>
            <a:ext cx="1584861" cy="1513974"/>
          </a:xfrm>
          <a:custGeom>
            <a:avLst/>
            <a:gdLst/>
            <a:ahLst/>
            <a:cxnLst/>
            <a:rect l="l" t="t" r="r" b="b"/>
            <a:pathLst>
              <a:path w="9169471" h="8229600">
                <a:moveTo>
                  <a:pt x="0" y="0"/>
                </a:moveTo>
                <a:lnTo>
                  <a:pt x="9169470" y="0"/>
                </a:lnTo>
                <a:lnTo>
                  <a:pt x="916947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161327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-64814"/>
            <a:ext cx="1245937" cy="124593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9975" y="123726"/>
            <a:ext cx="15082811" cy="6450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45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/>
          <p:cNvSpPr/>
          <p:nvPr/>
        </p:nvSpPr>
        <p:spPr>
          <a:xfrm rot="20248997">
            <a:off x="5894763" y="4720473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sp>
        <p:nvSpPr>
          <p:cNvPr id="17" name="Freeform 3"/>
          <p:cNvSpPr/>
          <p:nvPr/>
        </p:nvSpPr>
        <p:spPr>
          <a:xfrm rot="862905">
            <a:off x="-1620832" y="4881059"/>
            <a:ext cx="9436383" cy="2798893"/>
          </a:xfrm>
          <a:custGeom>
            <a:avLst/>
            <a:gdLst/>
            <a:ahLst/>
            <a:cxnLst/>
            <a:rect l="l" t="t" r="r" b="b"/>
            <a:pathLst>
              <a:path w="23034964" h="12496468">
                <a:moveTo>
                  <a:pt x="0" y="0"/>
                </a:moveTo>
                <a:lnTo>
                  <a:pt x="23034964" y="0"/>
                </a:lnTo>
                <a:lnTo>
                  <a:pt x="23034964" y="12496468"/>
                </a:lnTo>
                <a:lnTo>
                  <a:pt x="0" y="124964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rcRect/>
            <a:stretch>
              <a:fillRect b="-105066"/>
            </a:stretch>
          </a:blipFill>
        </p:spPr>
      </p:sp>
      <p:grpSp>
        <p:nvGrpSpPr>
          <p:cNvPr id="19" name="Group 18"/>
          <p:cNvGrpSpPr/>
          <p:nvPr/>
        </p:nvGrpSpPr>
        <p:grpSpPr>
          <a:xfrm>
            <a:off x="-1425074" y="3155225"/>
            <a:ext cx="13879137" cy="3702775"/>
            <a:chOff x="-1853056" y="4907151"/>
            <a:chExt cx="20818705" cy="5554162"/>
          </a:xfrm>
        </p:grpSpPr>
        <p:sp>
          <p:nvSpPr>
            <p:cNvPr id="10" name="Freeform 10"/>
            <p:cNvSpPr/>
            <p:nvPr/>
          </p:nvSpPr>
          <p:spPr>
            <a:xfrm>
              <a:off x="-1853056" y="4907151"/>
              <a:ext cx="7829496" cy="5554162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12271908" y="5127951"/>
              <a:ext cx="6693741" cy="5292903"/>
            </a:xfrm>
            <a:custGeom>
              <a:avLst/>
              <a:gdLst/>
              <a:ahLst/>
              <a:cxnLst/>
              <a:rect l="l" t="t" r="r" b="b"/>
              <a:pathLst>
                <a:path w="12246596" h="9889126">
                  <a:moveTo>
                    <a:pt x="0" y="0"/>
                  </a:moveTo>
                  <a:lnTo>
                    <a:pt x="12246596" y="0"/>
                  </a:lnTo>
                  <a:lnTo>
                    <a:pt x="12246596" y="9889126"/>
                  </a:lnTo>
                  <a:lnTo>
                    <a:pt x="0" y="988912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5717154" y="8615526"/>
              <a:ext cx="1267251" cy="1667962"/>
            </a:xfrm>
            <a:custGeom>
              <a:avLst/>
              <a:gdLst/>
              <a:ahLst/>
              <a:cxnLst/>
              <a:rect l="l" t="t" r="r" b="b"/>
              <a:pathLst>
                <a:path w="2237122" h="3608261">
                  <a:moveTo>
                    <a:pt x="0" y="0"/>
                  </a:moveTo>
                  <a:lnTo>
                    <a:pt x="2237122" y="0"/>
                  </a:lnTo>
                  <a:lnTo>
                    <a:pt x="2237122" y="3608261"/>
                  </a:lnTo>
                  <a:lnTo>
                    <a:pt x="0" y="36082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xmlns="" r:embed="rId9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6965415" y="8720587"/>
              <a:ext cx="1041016" cy="1478736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0" y="0"/>
                  </a:moveTo>
                  <a:lnTo>
                    <a:pt x="1272734" y="0"/>
                  </a:lnTo>
                  <a:lnTo>
                    <a:pt x="1272734" y="2095819"/>
                  </a:lnTo>
                  <a:lnTo>
                    <a:pt x="0" y="20958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 flipH="1">
              <a:off x="10982249" y="8176798"/>
              <a:ext cx="1272734" cy="2095819"/>
            </a:xfrm>
            <a:custGeom>
              <a:avLst/>
              <a:gdLst/>
              <a:ahLst/>
              <a:cxnLst/>
              <a:rect l="l" t="t" r="r" b="b"/>
              <a:pathLst>
                <a:path w="1272734" h="2095819">
                  <a:moveTo>
                    <a:pt x="1272734" y="0"/>
                  </a:moveTo>
                  <a:lnTo>
                    <a:pt x="0" y="0"/>
                  </a:lnTo>
                  <a:lnTo>
                    <a:pt x="0" y="2095819"/>
                  </a:lnTo>
                  <a:lnTo>
                    <a:pt x="1272734" y="2095819"/>
                  </a:lnTo>
                  <a:lnTo>
                    <a:pt x="1272734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xmlns="" r:embed="rId11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15" name="Freeform 15"/>
            <p:cNvSpPr/>
            <p:nvPr/>
          </p:nvSpPr>
          <p:spPr>
            <a:xfrm>
              <a:off x="8285074" y="9631248"/>
              <a:ext cx="2783867" cy="789606"/>
            </a:xfrm>
            <a:custGeom>
              <a:avLst/>
              <a:gdLst/>
              <a:ahLst/>
              <a:cxnLst/>
              <a:rect l="l" t="t" r="r" b="b"/>
              <a:pathLst>
                <a:path w="2783867" h="789606">
                  <a:moveTo>
                    <a:pt x="0" y="0"/>
                  </a:moveTo>
                  <a:lnTo>
                    <a:pt x="2783866" y="0"/>
                  </a:lnTo>
                  <a:lnTo>
                    <a:pt x="2783866" y="789606"/>
                  </a:lnTo>
                  <a:lnTo>
                    <a:pt x="0" y="7896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xmlns="" r:embed="rId13"/>
                  </a:ext>
                </a:extLst>
              </a:blip>
              <a:stretch>
                <a:fillRect/>
              </a:stretch>
            </a:blipFill>
          </p:spPr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" t="22593" r="65653" b="53826"/>
          <a:stretch/>
        </p:blipFill>
        <p:spPr>
          <a:xfrm>
            <a:off x="5408620" y="1083409"/>
            <a:ext cx="619795" cy="449787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74" t="1851" r="7778" b="70741"/>
          <a:stretch/>
        </p:blipFill>
        <p:spPr>
          <a:xfrm>
            <a:off x="10625782" y="3280228"/>
            <a:ext cx="659771" cy="64240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23" t="12222" r="48518" b="67037"/>
          <a:stretch/>
        </p:blipFill>
        <p:spPr>
          <a:xfrm rot="20739637">
            <a:off x="1357756" y="3709928"/>
            <a:ext cx="502393" cy="541038"/>
          </a:xfrm>
          <a:prstGeom prst="rect">
            <a:avLst/>
          </a:prstGeom>
        </p:spPr>
      </p:pic>
      <p:sp>
        <p:nvSpPr>
          <p:cNvPr id="22" name="Freeform 8"/>
          <p:cNvSpPr/>
          <p:nvPr/>
        </p:nvSpPr>
        <p:spPr>
          <a:xfrm rot="660939" flipH="1">
            <a:off x="4297278" y="3617663"/>
            <a:ext cx="2753153" cy="2184520"/>
          </a:xfrm>
          <a:custGeom>
            <a:avLst/>
            <a:gdLst/>
            <a:ahLst/>
            <a:cxnLst/>
            <a:rect l="l" t="t" r="r" b="b"/>
            <a:pathLst>
              <a:path w="6111381" h="4929847">
                <a:moveTo>
                  <a:pt x="0" y="0"/>
                </a:moveTo>
                <a:lnTo>
                  <a:pt x="6111381" y="0"/>
                </a:lnTo>
                <a:lnTo>
                  <a:pt x="6111381" y="4929847"/>
                </a:lnTo>
                <a:lnTo>
                  <a:pt x="0" y="492984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10016" y="740631"/>
            <a:ext cx="10841407" cy="265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3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33664" y="655453"/>
            <a:ext cx="871854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3200" b="1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r>
              <a:rPr lang="en-GB" sz="3200" dirty="0" smtClean="0">
                <a:solidFill>
                  <a:srgbClr val="E06786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in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GB" sz="3200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GB" sz="3200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562779" y="2815172"/>
            <a:ext cx="898359" cy="900000"/>
            <a:chOff x="1892968" y="3429000"/>
            <a:chExt cx="1074821" cy="1074821"/>
          </a:xfrm>
        </p:grpSpPr>
        <p:sp>
          <p:nvSpPr>
            <p:cNvPr id="4" name="Oval 3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003610" y="3618024"/>
              <a:ext cx="77136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>
                  <a:latin typeface="Cambria" panose="02040503050406030204" pitchFamily="18" charset="0"/>
                  <a:ea typeface="Cambria" panose="02040503050406030204" pitchFamily="18" charset="0"/>
                </a:rPr>
                <a:t>l</a:t>
              </a:r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ớn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5032181" y="2815172"/>
            <a:ext cx="898359" cy="900000"/>
            <a:chOff x="1892968" y="3429000"/>
            <a:chExt cx="1074821" cy="1074821"/>
          </a:xfrm>
        </p:grpSpPr>
        <p:sp>
          <p:nvSpPr>
            <p:cNvPr id="7" name="Oval 6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921822" y="3577853"/>
              <a:ext cx="93403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187226" y="2815172"/>
            <a:ext cx="898359" cy="900000"/>
            <a:chOff x="1892968" y="3429000"/>
            <a:chExt cx="1074821" cy="1074821"/>
          </a:xfrm>
        </p:grpSpPr>
        <p:sp>
          <p:nvSpPr>
            <p:cNvPr id="10" name="Oval 9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970449" y="3577853"/>
              <a:ext cx="813043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342270" y="2815172"/>
            <a:ext cx="898359" cy="900000"/>
            <a:chOff x="1892968" y="3429000"/>
            <a:chExt cx="1074821" cy="1074821"/>
          </a:xfrm>
        </p:grpSpPr>
        <p:sp>
          <p:nvSpPr>
            <p:cNvPr id="13" name="Oval 12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954125" y="3577853"/>
              <a:ext cx="95250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lành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717824" y="2815172"/>
            <a:ext cx="898359" cy="900000"/>
            <a:chOff x="1892968" y="3429000"/>
            <a:chExt cx="1074821" cy="1074821"/>
          </a:xfrm>
        </p:grpSpPr>
        <p:sp>
          <p:nvSpPr>
            <p:cNvPr id="16" name="Oval 15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986314" y="3536318"/>
              <a:ext cx="7729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872869" y="2815172"/>
            <a:ext cx="902626" cy="900000"/>
            <a:chOff x="1887863" y="3429000"/>
            <a:chExt cx="1079926" cy="1074821"/>
          </a:xfrm>
        </p:grpSpPr>
        <p:sp>
          <p:nvSpPr>
            <p:cNvPr id="19" name="Oval 18"/>
            <p:cNvSpPr/>
            <p:nvPr/>
          </p:nvSpPr>
          <p:spPr>
            <a:xfrm>
              <a:off x="1892968" y="3429000"/>
              <a:ext cx="1074821" cy="1074821"/>
            </a:xfrm>
            <a:prstGeom prst="ellipse">
              <a:avLst/>
            </a:prstGeom>
            <a:solidFill>
              <a:srgbClr val="D7EB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887863" y="3595050"/>
              <a:ext cx="1028289" cy="6996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GB" sz="3200" dirty="0" err="1" smtClean="0">
                  <a:latin typeface="Cambria" panose="02040503050406030204" pitchFamily="18" charset="0"/>
                  <a:ea typeface="Cambria" panose="02040503050406030204" pitchFamily="18" charset="0"/>
                </a:rPr>
                <a:t>ước</a:t>
              </a:r>
              <a:endParaRPr lang="en-GB" sz="32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440422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0422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bảy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40422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Sóng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lặng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732336" y="405667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732336" y="4641446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búa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endParaRPr lang="en-GB" sz="3200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32336" y="5226221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g.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GB" sz="3200" dirty="0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 smtClean="0">
                <a:solidFill>
                  <a:srgbClr val="1F497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chốn</a:t>
            </a:r>
            <a:endParaRPr lang="en-GB" sz="3200" b="1" dirty="0">
              <a:solidFill>
                <a:srgbClr val="1F497D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780135" y="3951830"/>
            <a:ext cx="673768" cy="63830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3070800" y="4619448"/>
            <a:ext cx="673768" cy="638307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1699252" y="5155948"/>
            <a:ext cx="673768" cy="63830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918143" y="3943358"/>
            <a:ext cx="673768" cy="63830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7062690" y="4529191"/>
            <a:ext cx="673768" cy="638307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34074" r="66667" b="39259"/>
          <a:stretch/>
        </p:blipFill>
        <p:spPr>
          <a:xfrm>
            <a:off x="6244375" y="5116294"/>
            <a:ext cx="673768" cy="63830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7341" y="655453"/>
            <a:ext cx="3167397" cy="6091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71039" y="2056199"/>
            <a:ext cx="25988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lang="en-GB" sz="36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600" b="1" u="sng" dirty="0" err="1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GB" sz="3600" b="1" u="sng" dirty="0" smtClean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GB" sz="3600" b="1" u="sng" dirty="0">
              <a:solidFill>
                <a:schemeClr val="tx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91774" y="2839421"/>
            <a:ext cx="11159959" cy="3301736"/>
            <a:chOff x="591774" y="2839421"/>
            <a:chExt cx="11159959" cy="3301736"/>
          </a:xfrm>
        </p:grpSpPr>
        <p:sp>
          <p:nvSpPr>
            <p:cNvPr id="10" name="Rounded Rectangle 14"/>
            <p:cNvSpPr/>
            <p:nvPr/>
          </p:nvSpPr>
          <p:spPr>
            <a:xfrm>
              <a:off x="591774" y="2839421"/>
              <a:ext cx="11159959" cy="3301736"/>
            </a:xfrm>
            <a:custGeom>
              <a:avLst/>
              <a:gdLst>
                <a:gd name="connsiteX0" fmla="*/ 0 w 10363200"/>
                <a:gd name="connsiteY0" fmla="*/ 187162 h 1122948"/>
                <a:gd name="connsiteX1" fmla="*/ 187162 w 10363200"/>
                <a:gd name="connsiteY1" fmla="*/ 0 h 1122948"/>
                <a:gd name="connsiteX2" fmla="*/ 10176038 w 10363200"/>
                <a:gd name="connsiteY2" fmla="*/ 0 h 1122948"/>
                <a:gd name="connsiteX3" fmla="*/ 10363200 w 10363200"/>
                <a:gd name="connsiteY3" fmla="*/ 187162 h 1122948"/>
                <a:gd name="connsiteX4" fmla="*/ 10363200 w 10363200"/>
                <a:gd name="connsiteY4" fmla="*/ 935786 h 1122948"/>
                <a:gd name="connsiteX5" fmla="*/ 10176038 w 10363200"/>
                <a:gd name="connsiteY5" fmla="*/ 1122948 h 1122948"/>
                <a:gd name="connsiteX6" fmla="*/ 187162 w 10363200"/>
                <a:gd name="connsiteY6" fmla="*/ 1122948 h 1122948"/>
                <a:gd name="connsiteX7" fmla="*/ 0 w 10363200"/>
                <a:gd name="connsiteY7" fmla="*/ 935786 h 1122948"/>
                <a:gd name="connsiteX8" fmla="*/ 0 w 10363200"/>
                <a:gd name="connsiteY8" fmla="*/ 187162 h 1122948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0 w 10363200"/>
                <a:gd name="connsiteY0" fmla="*/ 294109 h 1229895"/>
                <a:gd name="connsiteX1" fmla="*/ 187162 w 10363200"/>
                <a:gd name="connsiteY1" fmla="*/ 106947 h 1229895"/>
                <a:gd name="connsiteX2" fmla="*/ 10176038 w 10363200"/>
                <a:gd name="connsiteY2" fmla="*/ 106947 h 1229895"/>
                <a:gd name="connsiteX3" fmla="*/ 10363200 w 10363200"/>
                <a:gd name="connsiteY3" fmla="*/ 294109 h 1229895"/>
                <a:gd name="connsiteX4" fmla="*/ 10363200 w 10363200"/>
                <a:gd name="connsiteY4" fmla="*/ 1042733 h 1229895"/>
                <a:gd name="connsiteX5" fmla="*/ 10176038 w 10363200"/>
                <a:gd name="connsiteY5" fmla="*/ 1229895 h 1229895"/>
                <a:gd name="connsiteX6" fmla="*/ 187162 w 10363200"/>
                <a:gd name="connsiteY6" fmla="*/ 1229895 h 1229895"/>
                <a:gd name="connsiteX7" fmla="*/ 0 w 10363200"/>
                <a:gd name="connsiteY7" fmla="*/ 1042733 h 1229895"/>
                <a:gd name="connsiteX8" fmla="*/ 0 w 10363200"/>
                <a:gd name="connsiteY8" fmla="*/ 294109 h 1229895"/>
                <a:gd name="connsiteX0" fmla="*/ 85558 w 10448758"/>
                <a:gd name="connsiteY0" fmla="*/ 294109 h 1229895"/>
                <a:gd name="connsiteX1" fmla="*/ 272720 w 10448758"/>
                <a:gd name="connsiteY1" fmla="*/ 106947 h 1229895"/>
                <a:gd name="connsiteX2" fmla="*/ 10261596 w 10448758"/>
                <a:gd name="connsiteY2" fmla="*/ 106947 h 1229895"/>
                <a:gd name="connsiteX3" fmla="*/ 10448758 w 10448758"/>
                <a:gd name="connsiteY3" fmla="*/ 294109 h 1229895"/>
                <a:gd name="connsiteX4" fmla="*/ 10448758 w 10448758"/>
                <a:gd name="connsiteY4" fmla="*/ 1042733 h 1229895"/>
                <a:gd name="connsiteX5" fmla="*/ 10261596 w 10448758"/>
                <a:gd name="connsiteY5" fmla="*/ 1229895 h 1229895"/>
                <a:gd name="connsiteX6" fmla="*/ 272720 w 10448758"/>
                <a:gd name="connsiteY6" fmla="*/ 1229895 h 1229895"/>
                <a:gd name="connsiteX7" fmla="*/ 85558 w 10448758"/>
                <a:gd name="connsiteY7" fmla="*/ 1042733 h 1229895"/>
                <a:gd name="connsiteX8" fmla="*/ 85558 w 10448758"/>
                <a:gd name="connsiteY8" fmla="*/ 294109 h 1229895"/>
                <a:gd name="connsiteX0" fmla="*/ 85558 w 10625221"/>
                <a:gd name="connsiteY0" fmla="*/ 294109 h 1229895"/>
                <a:gd name="connsiteX1" fmla="*/ 272720 w 10625221"/>
                <a:gd name="connsiteY1" fmla="*/ 106947 h 1229895"/>
                <a:gd name="connsiteX2" fmla="*/ 10261596 w 10625221"/>
                <a:gd name="connsiteY2" fmla="*/ 106947 h 1229895"/>
                <a:gd name="connsiteX3" fmla="*/ 10625221 w 10625221"/>
                <a:gd name="connsiteY3" fmla="*/ 326193 h 1229895"/>
                <a:gd name="connsiteX4" fmla="*/ 10448758 w 10625221"/>
                <a:gd name="connsiteY4" fmla="*/ 1042733 h 1229895"/>
                <a:gd name="connsiteX5" fmla="*/ 10261596 w 10625221"/>
                <a:gd name="connsiteY5" fmla="*/ 1229895 h 1229895"/>
                <a:gd name="connsiteX6" fmla="*/ 272720 w 10625221"/>
                <a:gd name="connsiteY6" fmla="*/ 1229895 h 1229895"/>
                <a:gd name="connsiteX7" fmla="*/ 85558 w 10625221"/>
                <a:gd name="connsiteY7" fmla="*/ 1042733 h 1229895"/>
                <a:gd name="connsiteX8" fmla="*/ 85558 w 10625221"/>
                <a:gd name="connsiteY8" fmla="*/ 294109 h 12298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625221" h="1229895">
                  <a:moveTo>
                    <a:pt x="85558" y="294109"/>
                  </a:moveTo>
                  <a:cubicBezTo>
                    <a:pt x="85558" y="190742"/>
                    <a:pt x="169353" y="106947"/>
                    <a:pt x="272720" y="106947"/>
                  </a:cubicBezTo>
                  <a:cubicBezTo>
                    <a:pt x="3650471" y="-133685"/>
                    <a:pt x="6931971" y="106947"/>
                    <a:pt x="10261596" y="106947"/>
                  </a:cubicBezTo>
                  <a:cubicBezTo>
                    <a:pt x="10364963" y="106947"/>
                    <a:pt x="10625221" y="222826"/>
                    <a:pt x="10625221" y="326193"/>
                  </a:cubicBezTo>
                  <a:lnTo>
                    <a:pt x="10448758" y="1042733"/>
                  </a:lnTo>
                  <a:cubicBezTo>
                    <a:pt x="10448758" y="1146100"/>
                    <a:pt x="10364963" y="1229895"/>
                    <a:pt x="10261596" y="1229895"/>
                  </a:cubicBezTo>
                  <a:lnTo>
                    <a:pt x="272720" y="1229895"/>
                  </a:lnTo>
                  <a:cubicBezTo>
                    <a:pt x="169353" y="1229895"/>
                    <a:pt x="85558" y="1146100"/>
                    <a:pt x="85558" y="1042733"/>
                  </a:cubicBezTo>
                  <a:cubicBezTo>
                    <a:pt x="85558" y="793192"/>
                    <a:pt x="-106948" y="543650"/>
                    <a:pt x="85558" y="294109"/>
                  </a:cubicBezTo>
                  <a:close/>
                </a:path>
              </a:pathLst>
            </a:cu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61583" y="3124362"/>
              <a:ext cx="10898239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Chia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…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6 HS.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GV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phát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sức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thẻ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L="271463" indent="-271463" algn="just">
                <a:buFontTx/>
                <a:buChar char="-"/>
              </a:pP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Đội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gắn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nhất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sẽ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giành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GB" sz="3600" dirty="0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3600" dirty="0" err="1" smtClean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thắng</a:t>
              </a:r>
              <a:r>
                <a:rPr lang="en-GB" sz="3600" dirty="0">
                  <a:solidFill>
                    <a:schemeClr val="tx2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98" y="456941"/>
            <a:ext cx="10346424" cy="179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26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755</Words>
  <Application>Microsoft Office PowerPoint</Application>
  <PresentationFormat>Widescreen</PresentationFormat>
  <Paragraphs>91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#9Slide06 SVNDope Script</vt:lpstr>
      <vt:lpstr>Arial</vt:lpstr>
      <vt:lpstr>Calibri</vt:lpstr>
      <vt:lpstr>Cambria</vt:lpstr>
      <vt:lpstr>SVN-Newton</vt:lpstr>
      <vt:lpstr>Times New Roman</vt:lpstr>
      <vt:lpstr>1_Office Theme</vt:lpstr>
      <vt:lpstr>2_Office Theme</vt:lpstr>
      <vt:lpstr>3_Office Theme</vt:lpstr>
      <vt:lpstr>5_Office Theme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Laptop T&amp;T</cp:lastModifiedBy>
  <cp:revision>28</cp:revision>
  <dcterms:created xsi:type="dcterms:W3CDTF">2024-08-30T15:04:16Z</dcterms:created>
  <dcterms:modified xsi:type="dcterms:W3CDTF">2024-09-03T08:36:12Z</dcterms:modified>
</cp:coreProperties>
</file>