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4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77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69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31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10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6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2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71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7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9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76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40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55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48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579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85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41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102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-4716039" y="0"/>
            <a:ext cx="16908039" cy="10931747"/>
            <a:chOff x="-4189157" y="-216676"/>
            <a:chExt cx="16000031" cy="110262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9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5889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239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458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716039" y="0"/>
            <a:ext cx="16908039" cy="10931747"/>
            <a:chOff x="-4189157" y="-216676"/>
            <a:chExt cx="16000031" cy="110262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5E0FEB-D52F-480D-A70B-D86272B7984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325"/>
            <a:stretch/>
          </p:blipFill>
          <p:spPr>
            <a:xfrm>
              <a:off x="-3429000" y="-216676"/>
              <a:ext cx="3167916" cy="3268627"/>
            </a:xfrm>
            <a:prstGeom prst="rect">
              <a:avLst/>
            </a:prstGeom>
          </p:spPr>
        </p:pic>
        <p:sp>
          <p:nvSpPr>
            <p:cNvPr id="9" name="TextBox 3">
              <a:extLst>
                <a:ext uri="{FF2B5EF4-FFF2-40B4-BE49-F238E27FC236}">
                  <a16:creationId xmlns:a16="http://schemas.microsoft.com/office/drawing/2014/main" id="{07DAF728-7D94-E33E-7F87-8FAE4669A949}"/>
                </a:ext>
              </a:extLst>
            </p:cNvPr>
            <p:cNvSpPr txBox="1"/>
            <p:nvPr userDrawn="1"/>
          </p:nvSpPr>
          <p:spPr>
            <a:xfrm>
              <a:off x="1592454" y="9286118"/>
              <a:ext cx="10218420" cy="1523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C943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MĂNG NON – TÀI LIỆU TIỂU HỌC</a:t>
              </a: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truy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cập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14">
                    <a:extLst>
                      <a:ext uri="{A12FA001-AC4F-418D-AE19-62706E023703}">
                        <ahyp:hlinkClr xmlns="" xmlns:ahyp="http://schemas.microsoft.com/office/drawing/2018/hyperlinkcolor" val="tx"/>
                      </a:ext>
                    </a:extLst>
                  </a:hlinkClick>
                </a:rPr>
                <a:t>MĂNG NON- TÀI LIỆU TIỂU HỌC | Facebook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1995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rPr>
                <a:t>SĐT ZALO :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0382348780 (</a:t>
              </a:r>
              <a:r>
                <a:rPr kumimoji="0" lang="en-US" sz="2000" b="1" i="0" u="sng" strike="noStrike" kern="1200" cap="none" spc="0" normalizeH="0" baseline="0" noProof="0" dirty="0" err="1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Cảm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) </a:t>
              </a: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 – </a:t>
              </a:r>
              <a:r>
                <a:rPr kumimoji="0" lang="en-US" sz="20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+mn-cs"/>
                </a:rPr>
                <a:t>0905919065  (Linh)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0" name="Hình ảnh 32">
              <a:extLst>
                <a:ext uri="{FF2B5EF4-FFF2-40B4-BE49-F238E27FC236}">
                  <a16:creationId xmlns:a16="http://schemas.microsoft.com/office/drawing/2014/main" id="{AC26FD7C-0CBD-D5A8-9737-4E92AA2FE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239025" y="6996234"/>
              <a:ext cx="2706858" cy="381337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-4189157" y="2789461"/>
              <a:ext cx="4688230" cy="1268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7497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12/1/2024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37A22A-6BE5-F2DF-ACD6-8E400DE9A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7"/>
          <a:stretch/>
        </p:blipFill>
        <p:spPr>
          <a:xfrm>
            <a:off x="-2032000" y="-279400"/>
            <a:ext cx="15228424" cy="109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7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5.svg"/><Relationship Id="rId18" Type="http://schemas.openxmlformats.org/officeDocument/2006/relationships/image" Target="../media/image4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7" Type="http://schemas.openxmlformats.org/officeDocument/2006/relationships/image" Target="../media/image41.png"/><Relationship Id="rId2" Type="http://schemas.openxmlformats.org/officeDocument/2006/relationships/image" Target="../media/image6.png"/><Relationship Id="rId16" Type="http://schemas.openxmlformats.org/officeDocument/2006/relationships/image" Target="../media/image3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5.svg"/><Relationship Id="rId5" Type="http://schemas.openxmlformats.org/officeDocument/2006/relationships/image" Target="../media/image11.svg"/><Relationship Id="rId15" Type="http://schemas.openxmlformats.org/officeDocument/2006/relationships/image" Target="../media/image40.pn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5.svg"/><Relationship Id="rId18" Type="http://schemas.openxmlformats.org/officeDocument/2006/relationships/image" Target="../media/image48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17" Type="http://schemas.openxmlformats.org/officeDocument/2006/relationships/image" Target="../media/image47.png"/><Relationship Id="rId2" Type="http://schemas.openxmlformats.org/officeDocument/2006/relationships/audio" Target="../media/audio2.wav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7.svg"/><Relationship Id="rId5" Type="http://schemas.openxmlformats.org/officeDocument/2006/relationships/image" Target="../media/image7.png"/><Relationship Id="rId15" Type="http://schemas.openxmlformats.org/officeDocument/2006/relationships/image" Target="../media/image45.png"/><Relationship Id="rId10" Type="http://schemas.openxmlformats.org/officeDocument/2006/relationships/image" Target="../media/image15.png"/><Relationship Id="rId4" Type="http://schemas.openxmlformats.org/officeDocument/2006/relationships/image" Target="../media/image9.svg"/><Relationship Id="rId9" Type="http://schemas.openxmlformats.org/officeDocument/2006/relationships/image" Target="../media/image43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0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0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5.svg"/><Relationship Id="rId18" Type="http://schemas.openxmlformats.org/officeDocument/2006/relationships/image" Target="../media/image54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17" Type="http://schemas.openxmlformats.org/officeDocument/2006/relationships/image" Target="../media/image41.svg"/><Relationship Id="rId2" Type="http://schemas.openxmlformats.org/officeDocument/2006/relationships/audio" Target="../media/audio3.wav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7.svg"/><Relationship Id="rId5" Type="http://schemas.openxmlformats.org/officeDocument/2006/relationships/image" Target="../media/image7.png"/><Relationship Id="rId15" Type="http://schemas.openxmlformats.org/officeDocument/2006/relationships/image" Target="../media/image35.svg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openxmlformats.org/officeDocument/2006/relationships/image" Target="../media/image9.svg"/><Relationship Id="rId9" Type="http://schemas.openxmlformats.org/officeDocument/2006/relationships/image" Target="../media/image43.png"/><Relationship Id="rId1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svg"/><Relationship Id="rId18" Type="http://schemas.openxmlformats.org/officeDocument/2006/relationships/image" Target="../media/image42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39.png"/><Relationship Id="rId17" Type="http://schemas.openxmlformats.org/officeDocument/2006/relationships/image" Target="../media/image41.png"/><Relationship Id="rId2" Type="http://schemas.openxmlformats.org/officeDocument/2006/relationships/image" Target="../media/image6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5" Type="http://schemas.openxmlformats.org/officeDocument/2006/relationships/image" Target="../media/image45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32.svg"/><Relationship Id="rId1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0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5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5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39.png"/><Relationship Id="rId2" Type="http://schemas.openxmlformats.org/officeDocument/2006/relationships/image" Target="../media/image6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5" Type="http://schemas.openxmlformats.org/officeDocument/2006/relationships/image" Target="../media/image45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32.sv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11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5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5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9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8.svg"/><Relationship Id="rId18" Type="http://schemas.openxmlformats.org/officeDocument/2006/relationships/image" Target="../media/image62.png"/><Relationship Id="rId26" Type="http://schemas.openxmlformats.org/officeDocument/2006/relationships/image" Target="../media/image66.png"/><Relationship Id="rId3" Type="http://schemas.openxmlformats.org/officeDocument/2006/relationships/image" Target="../media/image9.svg"/><Relationship Id="rId21" Type="http://schemas.openxmlformats.org/officeDocument/2006/relationships/image" Target="../media/image56.svg"/><Relationship Id="rId7" Type="http://schemas.openxmlformats.org/officeDocument/2006/relationships/image" Target="../media/image13.svg"/><Relationship Id="rId12" Type="http://schemas.openxmlformats.org/officeDocument/2006/relationships/image" Target="../media/image58.png"/><Relationship Id="rId17" Type="http://schemas.openxmlformats.org/officeDocument/2006/relationships/image" Target="../media/image52.svg"/><Relationship Id="rId25" Type="http://schemas.openxmlformats.org/officeDocument/2006/relationships/image" Target="../media/image60.svg"/><Relationship Id="rId2" Type="http://schemas.openxmlformats.org/officeDocument/2006/relationships/image" Target="../media/image6.pn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24" Type="http://schemas.openxmlformats.org/officeDocument/2006/relationships/image" Target="../media/image65.png"/><Relationship Id="rId5" Type="http://schemas.openxmlformats.org/officeDocument/2006/relationships/image" Target="../media/image11.svg"/><Relationship Id="rId15" Type="http://schemas.openxmlformats.org/officeDocument/2006/relationships/image" Target="../media/image60.png"/><Relationship Id="rId23" Type="http://schemas.openxmlformats.org/officeDocument/2006/relationships/image" Target="../media/image58.svg"/><Relationship Id="rId10" Type="http://schemas.openxmlformats.org/officeDocument/2006/relationships/image" Target="../media/image9.png"/><Relationship Id="rId19" Type="http://schemas.openxmlformats.org/officeDocument/2006/relationships/image" Target="../media/image54.sv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59.png"/><Relationship Id="rId22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8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5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9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5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6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2.svg"/><Relationship Id="rId5" Type="http://schemas.openxmlformats.org/officeDocument/2006/relationships/image" Target="../media/image11.svg"/><Relationship Id="rId15" Type="http://schemas.openxmlformats.org/officeDocument/2006/relationships/image" Target="../media/image54.pn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7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5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9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9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180.png"/><Relationship Id="rId5" Type="http://schemas.microsoft.com/office/2007/relationships/media" Target="../media/media3.m4a"/><Relationship Id="rId10" Type="http://schemas.openxmlformats.org/officeDocument/2006/relationships/image" Target="../media/image20.png"/><Relationship Id="rId4" Type="http://schemas.openxmlformats.org/officeDocument/2006/relationships/audio" Target="../media/media2.m4a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21.png"/><Relationship Id="rId18" Type="http://schemas.openxmlformats.org/officeDocument/2006/relationships/image" Target="../media/image23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8.png"/><Relationship Id="rId12" Type="http://schemas.openxmlformats.org/officeDocument/2006/relationships/image" Target="../media/image15.svg"/><Relationship Id="rId17" Type="http://schemas.openxmlformats.org/officeDocument/2006/relationships/image" Target="../media/image29.svg"/><Relationship Id="rId25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20" Type="http://schemas.openxmlformats.org/officeDocument/2006/relationships/image" Target="../media/image2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9.png"/><Relationship Id="rId24" Type="http://schemas.openxmlformats.org/officeDocument/2006/relationships/image" Target="../media/image27.png"/><Relationship Id="rId5" Type="http://schemas.openxmlformats.org/officeDocument/2006/relationships/image" Target="../media/image7.png"/><Relationship Id="rId15" Type="http://schemas.openxmlformats.org/officeDocument/2006/relationships/image" Target="../media/image27.svg"/><Relationship Id="rId23" Type="http://schemas.openxmlformats.org/officeDocument/2006/relationships/image" Target="../media/image26.png"/><Relationship Id="rId10" Type="http://schemas.openxmlformats.org/officeDocument/2006/relationships/image" Target="../media/image17.svg"/><Relationship Id="rId19" Type="http://schemas.openxmlformats.org/officeDocument/2006/relationships/image" Target="../media/image25.svg"/><Relationship Id="rId4" Type="http://schemas.openxmlformats.org/officeDocument/2006/relationships/image" Target="../media/image9.svg"/><Relationship Id="rId9" Type="http://schemas.openxmlformats.org/officeDocument/2006/relationships/image" Target="../media/image15.png"/><Relationship Id="rId2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3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5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34.png"/><Relationship Id="rId2" Type="http://schemas.openxmlformats.org/officeDocument/2006/relationships/image" Target="../media/image6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11.svg"/><Relationship Id="rId15" Type="http://schemas.openxmlformats.org/officeDocument/2006/relationships/image" Target="../media/image37.pn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C2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4" y="-2819400"/>
            <a:ext cx="12453175" cy="12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06580"/>
      </p:ext>
    </p:extLst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1359596" y="927959"/>
            <a:ext cx="9472808" cy="4795609"/>
          </a:xfrm>
          <a:custGeom>
            <a:avLst/>
            <a:gdLst/>
            <a:ahLst/>
            <a:cxnLst/>
            <a:rect l="l" t="t" r="r" b="b"/>
            <a:pathLst>
              <a:path w="14209212" h="7193413">
                <a:moveTo>
                  <a:pt x="0" y="0"/>
                </a:moveTo>
                <a:lnTo>
                  <a:pt x="14209212" y="0"/>
                </a:lnTo>
                <a:lnTo>
                  <a:pt x="14209212" y="7193413"/>
                </a:lnTo>
                <a:lnTo>
                  <a:pt x="0" y="71934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39243" y="2648574"/>
            <a:ext cx="8513515" cy="2410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Tỉ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phần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trăm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của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tham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gia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môn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Bơi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và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được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khảo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sát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là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43%.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Tỉ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này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cho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biết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Cứ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100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được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khảo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sát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thì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có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43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tham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gia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môn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Bơi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9981136" y="815978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685800" y="482429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0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0" y="1996580"/>
                </a:lnTo>
                <a:lnTo>
                  <a:pt x="20797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6724" y="1161697"/>
            <a:ext cx="4551229" cy="197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7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624822" y="659216"/>
            <a:ext cx="10942358" cy="5539569"/>
          </a:xfrm>
          <a:custGeom>
            <a:avLst/>
            <a:gdLst/>
            <a:ahLst/>
            <a:cxnLst/>
            <a:rect l="l" t="t" r="r" b="b"/>
            <a:pathLst>
              <a:path w="16413537" h="8309353">
                <a:moveTo>
                  <a:pt x="0" y="0"/>
                </a:moveTo>
                <a:lnTo>
                  <a:pt x="16413536" y="0"/>
                </a:lnTo>
                <a:lnTo>
                  <a:pt x="16413536" y="8309352"/>
                </a:lnTo>
                <a:lnTo>
                  <a:pt x="0" y="8309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81136" y="815978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685800" y="482429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0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0" y="1996580"/>
                </a:lnTo>
                <a:lnTo>
                  <a:pt x="20797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2"/>
          <p:cNvGrpSpPr/>
          <p:nvPr/>
        </p:nvGrpSpPr>
        <p:grpSpPr>
          <a:xfrm>
            <a:off x="416178" y="532694"/>
            <a:ext cx="1925758" cy="1478019"/>
            <a:chOff x="624267" y="799040"/>
            <a:chExt cx="2888637" cy="2217029"/>
          </a:xfrm>
        </p:grpSpPr>
        <p:sp>
          <p:nvSpPr>
            <p:cNvPr id="7" name="Freeform 7"/>
            <p:cNvSpPr/>
            <p:nvPr/>
          </p:nvSpPr>
          <p:spPr>
            <a:xfrm rot="-518629">
              <a:off x="624267" y="799040"/>
              <a:ext cx="2888637" cy="2217029"/>
            </a:xfrm>
            <a:custGeom>
              <a:avLst/>
              <a:gdLst/>
              <a:ahLst/>
              <a:cxnLst/>
              <a:rect l="l" t="t" r="r" b="b"/>
              <a:pathLst>
                <a:path w="2888637" h="2217029">
                  <a:moveTo>
                    <a:pt x="0" y="0"/>
                  </a:moveTo>
                  <a:lnTo>
                    <a:pt x="2888637" y="0"/>
                  </a:lnTo>
                  <a:lnTo>
                    <a:pt x="2888637" y="2217029"/>
                  </a:lnTo>
                  <a:lnTo>
                    <a:pt x="0" y="2217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720583" y="1223967"/>
              <a:ext cx="696004" cy="1479549"/>
            </a:xfrm>
            <a:custGeom>
              <a:avLst/>
              <a:gdLst/>
              <a:ahLst/>
              <a:cxnLst/>
              <a:rect l="l" t="t" r="r" b="b"/>
              <a:pathLst>
                <a:path w="696004" h="1479549">
                  <a:moveTo>
                    <a:pt x="0" y="0"/>
                  </a:moveTo>
                  <a:lnTo>
                    <a:pt x="696004" y="0"/>
                  </a:lnTo>
                  <a:lnTo>
                    <a:pt x="696004" y="1479549"/>
                  </a:lnTo>
                  <a:lnTo>
                    <a:pt x="0" y="14795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2485412" y="1615831"/>
            <a:ext cx="2380663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Hoàn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thành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bảng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bên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theo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mẫu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5070419" y="1124360"/>
          <a:ext cx="6686407" cy="4621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86774">
                  <a:extLst>
                    <a:ext uri="{9D8B030D-6E8A-4147-A177-3AD203B41FA5}">
                      <a16:colId xmlns:a16="http://schemas.microsoft.com/office/drawing/2014/main" val="1326920213"/>
                    </a:ext>
                  </a:extLst>
                </a:gridCol>
                <a:gridCol w="1634131">
                  <a:extLst>
                    <a:ext uri="{9D8B030D-6E8A-4147-A177-3AD203B41FA5}">
                      <a16:colId xmlns:a16="http://schemas.microsoft.com/office/drawing/2014/main" val="1177606031"/>
                    </a:ext>
                  </a:extLst>
                </a:gridCol>
                <a:gridCol w="3365502">
                  <a:extLst>
                    <a:ext uri="{9D8B030D-6E8A-4147-A177-3AD203B41FA5}">
                      <a16:colId xmlns:a16="http://schemas.microsoft.com/office/drawing/2014/main" val="4255510341"/>
                    </a:ext>
                  </a:extLst>
                </a:gridCol>
              </a:tblGrid>
              <a:tr h="955040"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 smtClean="0"/>
                        <a:t>Số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thứ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nhất</a:t>
                      </a:r>
                      <a:endParaRPr lang="en-US" sz="2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 smtClean="0"/>
                        <a:t>Số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thứ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hai</a:t>
                      </a:r>
                      <a:endParaRPr lang="en-US" sz="2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 smtClean="0"/>
                        <a:t>Tỉ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số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của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số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thứ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nhất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và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số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thứ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hai</a:t>
                      </a:r>
                      <a:endParaRPr lang="en-US" sz="2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866227525"/>
                  </a:ext>
                </a:extLst>
              </a:tr>
              <a:tr h="916680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3</a:t>
                      </a:r>
                      <a:endParaRPr lang="en-US" sz="2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11</a:t>
                      </a:r>
                      <a:endParaRPr lang="en-US" sz="2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192386564"/>
                  </a:ext>
                </a:extLst>
              </a:tr>
              <a:tr h="916680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13</a:t>
                      </a:r>
                      <a:endParaRPr lang="en-US" sz="2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17</a:t>
                      </a:r>
                      <a:endParaRPr lang="en-US" sz="2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662870792"/>
                  </a:ext>
                </a:extLst>
              </a:tr>
              <a:tr h="916680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17</a:t>
                      </a:r>
                      <a:endParaRPr lang="en-US" sz="2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13</a:t>
                      </a:r>
                      <a:endParaRPr lang="en-US" sz="2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72372109"/>
                  </a:ext>
                </a:extLst>
              </a:tr>
              <a:tr h="916680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m</a:t>
                      </a:r>
                      <a:endParaRPr lang="en-US" sz="2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n </a:t>
                      </a:r>
                      <a:r>
                        <a:rPr lang="en-US" sz="2900" dirty="0" smtClean="0"/>
                        <a:t>(</a:t>
                      </a:r>
                      <a:r>
                        <a:rPr lang="en-US" sz="2900" dirty="0" err="1" smtClean="0"/>
                        <a:t>khác</a:t>
                      </a:r>
                      <a:r>
                        <a:rPr lang="en-US" sz="2900" baseline="0" dirty="0" smtClean="0"/>
                        <a:t> 0)</a:t>
                      </a:r>
                      <a:endParaRPr lang="en-US" sz="2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168626507"/>
                  </a:ext>
                </a:extLst>
              </a:tr>
            </a:tbl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844020" y="3616469"/>
            <a:ext cx="4041401" cy="2481311"/>
            <a:chOff x="10978536" y="407696"/>
            <a:chExt cx="6062101" cy="372196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244994" y="407696"/>
              <a:ext cx="4795643" cy="2146084"/>
            </a:xfrm>
            <a:prstGeom prst="rect">
              <a:avLst/>
            </a:prstGeom>
          </p:spPr>
        </p:pic>
        <p:sp>
          <p:nvSpPr>
            <p:cNvPr id="17" name="Freeform 16"/>
            <p:cNvSpPr/>
            <p:nvPr/>
          </p:nvSpPr>
          <p:spPr>
            <a:xfrm flipH="1">
              <a:off x="10978536" y="977898"/>
              <a:ext cx="2028948" cy="3151764"/>
            </a:xfrm>
            <a:custGeom>
              <a:avLst/>
              <a:gdLst/>
              <a:ahLst/>
              <a:cxnLst/>
              <a:rect l="l" t="t" r="r" b="b"/>
              <a:pathLst>
                <a:path w="1448591" h="2250238">
                  <a:moveTo>
                    <a:pt x="0" y="0"/>
                  </a:moveTo>
                  <a:lnTo>
                    <a:pt x="1448591" y="0"/>
                  </a:lnTo>
                  <a:lnTo>
                    <a:pt x="1448591" y="2250238"/>
                  </a:lnTo>
                  <a:lnTo>
                    <a:pt x="0" y="2250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63054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27019" y="5275356"/>
            <a:ext cx="1361168" cy="1403457"/>
          </a:xfrm>
          <a:custGeom>
            <a:avLst/>
            <a:gdLst/>
            <a:ahLst/>
            <a:cxnLst/>
            <a:rect l="l" t="t" r="r" b="b"/>
            <a:pathLst>
              <a:path w="2041752" h="2105185">
                <a:moveTo>
                  <a:pt x="0" y="0"/>
                </a:moveTo>
                <a:lnTo>
                  <a:pt x="2041753" y="0"/>
                </a:lnTo>
                <a:lnTo>
                  <a:pt x="2041753" y="2105186"/>
                </a:lnTo>
                <a:lnTo>
                  <a:pt x="0" y="21051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777">
            <a:off x="-933613" y="-204937"/>
            <a:ext cx="14099542" cy="7137893"/>
          </a:xfrm>
          <a:custGeom>
            <a:avLst/>
            <a:gdLst/>
            <a:ahLst/>
            <a:cxnLst/>
            <a:rect l="l" t="t" r="r" b="b"/>
            <a:pathLst>
              <a:path w="21149313" h="10706840">
                <a:moveTo>
                  <a:pt x="0" y="0"/>
                </a:moveTo>
                <a:lnTo>
                  <a:pt x="21149313" y="0"/>
                </a:lnTo>
                <a:lnTo>
                  <a:pt x="21149313" y="10706839"/>
                </a:lnTo>
                <a:lnTo>
                  <a:pt x="0" y="107068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805487" y="2027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4832656" y="584201"/>
          <a:ext cx="7054544" cy="58927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79643">
                  <a:extLst>
                    <a:ext uri="{9D8B030D-6E8A-4147-A177-3AD203B41FA5}">
                      <a16:colId xmlns:a16="http://schemas.microsoft.com/office/drawing/2014/main" val="1326920213"/>
                    </a:ext>
                  </a:extLst>
                </a:gridCol>
                <a:gridCol w="1724103">
                  <a:extLst>
                    <a:ext uri="{9D8B030D-6E8A-4147-A177-3AD203B41FA5}">
                      <a16:colId xmlns:a16="http://schemas.microsoft.com/office/drawing/2014/main" val="1177606031"/>
                    </a:ext>
                  </a:extLst>
                </a:gridCol>
                <a:gridCol w="3550798">
                  <a:extLst>
                    <a:ext uri="{9D8B030D-6E8A-4147-A177-3AD203B41FA5}">
                      <a16:colId xmlns:a16="http://schemas.microsoft.com/office/drawing/2014/main" val="4255510341"/>
                    </a:ext>
                  </a:extLst>
                </a:gridCol>
              </a:tblGrid>
              <a:tr h="1217687"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 smtClean="0"/>
                        <a:t>Số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thứ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nhất</a:t>
                      </a:r>
                      <a:endParaRPr lang="en-US" sz="2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 smtClean="0"/>
                        <a:t>Số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thứ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hai</a:t>
                      </a:r>
                      <a:endParaRPr lang="en-US" sz="2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dirty="0" err="1" smtClean="0"/>
                        <a:t>Tỉ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số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của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số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thứ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nhất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và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số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thứ</a:t>
                      </a:r>
                      <a:r>
                        <a:rPr lang="en-US" sz="2900" baseline="0" dirty="0" smtClean="0"/>
                        <a:t> </a:t>
                      </a:r>
                      <a:r>
                        <a:rPr lang="en-US" sz="2900" baseline="0" dirty="0" err="1" smtClean="0"/>
                        <a:t>hai</a:t>
                      </a:r>
                      <a:endParaRPr lang="en-US" sz="2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866227525"/>
                  </a:ext>
                </a:extLst>
              </a:tr>
              <a:tr h="1168778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3</a:t>
                      </a:r>
                      <a:endParaRPr lang="en-US" sz="2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11</a:t>
                      </a:r>
                      <a:endParaRPr lang="en-US" sz="2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2192386564"/>
                  </a:ext>
                </a:extLst>
              </a:tr>
              <a:tr h="1168778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13</a:t>
                      </a:r>
                      <a:endParaRPr lang="en-US" sz="2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17</a:t>
                      </a:r>
                      <a:endParaRPr lang="en-US" sz="2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662870792"/>
                  </a:ext>
                </a:extLst>
              </a:tr>
              <a:tr h="1168778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17</a:t>
                      </a:r>
                      <a:endParaRPr lang="en-US" sz="2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13</a:t>
                      </a:r>
                      <a:endParaRPr lang="en-US" sz="2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72372109"/>
                  </a:ext>
                </a:extLst>
              </a:tr>
              <a:tr h="1168778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m</a:t>
                      </a:r>
                      <a:endParaRPr lang="en-US" sz="29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n </a:t>
                      </a:r>
                      <a:r>
                        <a:rPr lang="en-US" sz="2900" dirty="0" smtClean="0"/>
                        <a:t>(</a:t>
                      </a:r>
                      <a:r>
                        <a:rPr lang="en-US" sz="2900" dirty="0" err="1" smtClean="0"/>
                        <a:t>khác</a:t>
                      </a:r>
                      <a:r>
                        <a:rPr lang="en-US" sz="2900" baseline="0" dirty="0" smtClean="0"/>
                        <a:t> 0)</a:t>
                      </a:r>
                      <a:endParaRPr lang="en-US" sz="2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3168626507"/>
                  </a:ext>
                </a:extLst>
              </a:tr>
            </a:tbl>
          </a:graphicData>
        </a:graphic>
      </p:graphicFrame>
      <p:pic>
        <p:nvPicPr>
          <p:cNvPr id="43" name="Picture 4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41794" y="1366567"/>
            <a:ext cx="4877223" cy="3523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9663689" y="1947562"/>
                <a:ext cx="546625" cy="845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933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933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2933" b="1" dirty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689" y="1947562"/>
                <a:ext cx="546625" cy="84548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663689" y="3128464"/>
                <a:ext cx="546625" cy="8460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933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933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933" b="1" dirty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3689" y="3128464"/>
                <a:ext cx="546625" cy="84600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9637310" y="4307889"/>
                <a:ext cx="546625" cy="848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933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933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933" b="1" dirty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7310" y="4307889"/>
                <a:ext cx="546625" cy="84837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9720135" y="5521546"/>
                <a:ext cx="437620" cy="7769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933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933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𝐦</m:t>
                          </m:r>
                        </m:num>
                        <m:den>
                          <m:r>
                            <a:rPr lang="en-US" sz="2933" b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𝐧</m:t>
                          </m:r>
                        </m:den>
                      </m:f>
                    </m:oMath>
                  </m:oMathPara>
                </a14:m>
                <a:endParaRPr lang="en-US" sz="2933" b="1" dirty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0135" y="5521546"/>
                <a:ext cx="437620" cy="77694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701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19_B36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85725"/>
            <a:ext cx="11785600" cy="66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2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624822" y="659216"/>
            <a:ext cx="10942358" cy="5539569"/>
          </a:xfrm>
          <a:custGeom>
            <a:avLst/>
            <a:gdLst/>
            <a:ahLst/>
            <a:cxnLst/>
            <a:rect l="l" t="t" r="r" b="b"/>
            <a:pathLst>
              <a:path w="16413537" h="8309353">
                <a:moveTo>
                  <a:pt x="0" y="0"/>
                </a:moveTo>
                <a:lnTo>
                  <a:pt x="16413536" y="0"/>
                </a:lnTo>
                <a:lnTo>
                  <a:pt x="16413536" y="8309352"/>
                </a:lnTo>
                <a:lnTo>
                  <a:pt x="0" y="8309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81136" y="815978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685800" y="482429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0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0" y="1996580"/>
                </a:lnTo>
                <a:lnTo>
                  <a:pt x="20797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2788565" y="1427045"/>
            <a:ext cx="6583867" cy="3800611"/>
            <a:chOff x="4182846" y="2140567"/>
            <a:chExt cx="9875801" cy="5700917"/>
          </a:xfrm>
        </p:grpSpPr>
        <p:sp>
          <p:nvSpPr>
            <p:cNvPr id="7" name="Freeform 7"/>
            <p:cNvSpPr/>
            <p:nvPr/>
          </p:nvSpPr>
          <p:spPr>
            <a:xfrm>
              <a:off x="4182846" y="2140567"/>
              <a:ext cx="9662571" cy="5700917"/>
            </a:xfrm>
            <a:custGeom>
              <a:avLst/>
              <a:gdLst/>
              <a:ahLst/>
              <a:cxnLst/>
              <a:rect l="l" t="t" r="r" b="b"/>
              <a:pathLst>
                <a:path w="9662571" h="5700917">
                  <a:moveTo>
                    <a:pt x="0" y="0"/>
                  </a:moveTo>
                  <a:lnTo>
                    <a:pt x="9662571" y="0"/>
                  </a:lnTo>
                  <a:lnTo>
                    <a:pt x="9662571" y="5700917"/>
                  </a:lnTo>
                  <a:lnTo>
                    <a:pt x="0" y="5700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507973" y="4518536"/>
              <a:ext cx="9550674" cy="3167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104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624822" y="659216"/>
            <a:ext cx="10942358" cy="5539569"/>
          </a:xfrm>
          <a:custGeom>
            <a:avLst/>
            <a:gdLst/>
            <a:ahLst/>
            <a:cxnLst/>
            <a:rect l="l" t="t" r="r" b="b"/>
            <a:pathLst>
              <a:path w="16413537" h="8309353">
                <a:moveTo>
                  <a:pt x="0" y="0"/>
                </a:moveTo>
                <a:lnTo>
                  <a:pt x="16413536" y="0"/>
                </a:lnTo>
                <a:lnTo>
                  <a:pt x="16413536" y="8309352"/>
                </a:lnTo>
                <a:lnTo>
                  <a:pt x="0" y="8309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81136" y="815978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685800" y="482429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0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0" y="1996580"/>
                </a:lnTo>
                <a:lnTo>
                  <a:pt x="20797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2475560" y="1368113"/>
            <a:ext cx="7013557" cy="4464331"/>
            <a:chOff x="4126385" y="1974291"/>
            <a:chExt cx="9662571" cy="6150504"/>
          </a:xfrm>
        </p:grpSpPr>
        <p:sp>
          <p:nvSpPr>
            <p:cNvPr id="7" name="Freeform 7"/>
            <p:cNvSpPr/>
            <p:nvPr/>
          </p:nvSpPr>
          <p:spPr>
            <a:xfrm>
              <a:off x="4126385" y="1974291"/>
              <a:ext cx="9662571" cy="5700917"/>
            </a:xfrm>
            <a:custGeom>
              <a:avLst/>
              <a:gdLst/>
              <a:ahLst/>
              <a:cxnLst/>
              <a:rect l="l" t="t" r="r" b="b"/>
              <a:pathLst>
                <a:path w="9662571" h="5700917">
                  <a:moveTo>
                    <a:pt x="0" y="0"/>
                  </a:moveTo>
                  <a:lnTo>
                    <a:pt x="9662571" y="0"/>
                  </a:lnTo>
                  <a:lnTo>
                    <a:pt x="9662571" y="5700917"/>
                  </a:lnTo>
                  <a:lnTo>
                    <a:pt x="0" y="5700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23445" y="4076700"/>
              <a:ext cx="9181372" cy="4048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387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27019" y="5275356"/>
            <a:ext cx="1361168" cy="1403457"/>
          </a:xfrm>
          <a:custGeom>
            <a:avLst/>
            <a:gdLst/>
            <a:ahLst/>
            <a:cxnLst/>
            <a:rect l="l" t="t" r="r" b="b"/>
            <a:pathLst>
              <a:path w="2041752" h="2105185">
                <a:moveTo>
                  <a:pt x="0" y="0"/>
                </a:moveTo>
                <a:lnTo>
                  <a:pt x="2041753" y="0"/>
                </a:lnTo>
                <a:lnTo>
                  <a:pt x="2041753" y="2105186"/>
                </a:lnTo>
                <a:lnTo>
                  <a:pt x="0" y="21051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777">
            <a:off x="-933613" y="-204937"/>
            <a:ext cx="14099542" cy="7137893"/>
          </a:xfrm>
          <a:custGeom>
            <a:avLst/>
            <a:gdLst/>
            <a:ahLst/>
            <a:cxnLst/>
            <a:rect l="l" t="t" r="r" b="b"/>
            <a:pathLst>
              <a:path w="21149313" h="10706840">
                <a:moveTo>
                  <a:pt x="0" y="0"/>
                </a:moveTo>
                <a:lnTo>
                  <a:pt x="21149313" y="0"/>
                </a:lnTo>
                <a:lnTo>
                  <a:pt x="21149313" y="10706839"/>
                </a:lnTo>
                <a:lnTo>
                  <a:pt x="0" y="107068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805487" y="2027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18629">
            <a:off x="100130" y="127116"/>
            <a:ext cx="1925758" cy="1478019"/>
          </a:xfrm>
          <a:custGeom>
            <a:avLst/>
            <a:gdLst/>
            <a:ahLst/>
            <a:cxnLst/>
            <a:rect l="l" t="t" r="r" b="b"/>
            <a:pathLst>
              <a:path w="2888637" h="2217029">
                <a:moveTo>
                  <a:pt x="0" y="0"/>
                </a:moveTo>
                <a:lnTo>
                  <a:pt x="2888637" y="0"/>
                </a:lnTo>
                <a:lnTo>
                  <a:pt x="2888637" y="2217029"/>
                </a:lnTo>
                <a:lnTo>
                  <a:pt x="0" y="22170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64537" y="406077"/>
            <a:ext cx="796944" cy="1008790"/>
          </a:xfrm>
          <a:custGeom>
            <a:avLst/>
            <a:gdLst/>
            <a:ahLst/>
            <a:cxnLst/>
            <a:rect l="l" t="t" r="r" b="b"/>
            <a:pathLst>
              <a:path w="1195416" h="1513185">
                <a:moveTo>
                  <a:pt x="0" y="0"/>
                </a:moveTo>
                <a:lnTo>
                  <a:pt x="1195416" y="0"/>
                </a:lnTo>
                <a:lnTo>
                  <a:pt x="1195416" y="1513185"/>
                </a:lnTo>
                <a:lnTo>
                  <a:pt x="0" y="151318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61482" y="1449261"/>
            <a:ext cx="10386337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Một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trường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tiểu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học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có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23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bạn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nữ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và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17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bạn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nam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tham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gia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cuộc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thi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“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Trạng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nguyên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nhí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”.</a:t>
            </a:r>
          </a:p>
        </p:txBody>
      </p:sp>
      <p:sp>
        <p:nvSpPr>
          <p:cNvPr id="12" name="Freeform 12"/>
          <p:cNvSpPr/>
          <p:nvPr/>
        </p:nvSpPr>
        <p:spPr>
          <a:xfrm>
            <a:off x="9442987" y="2297048"/>
            <a:ext cx="2725000" cy="3618601"/>
          </a:xfrm>
          <a:custGeom>
            <a:avLst/>
            <a:gdLst/>
            <a:ahLst/>
            <a:cxnLst/>
            <a:rect l="l" t="t" r="r" b="b"/>
            <a:pathLst>
              <a:path w="4087500" h="5427901">
                <a:moveTo>
                  <a:pt x="0" y="0"/>
                </a:moveTo>
                <a:lnTo>
                  <a:pt x="4087499" y="0"/>
                </a:lnTo>
                <a:lnTo>
                  <a:pt x="4087499" y="5427901"/>
                </a:lnTo>
                <a:lnTo>
                  <a:pt x="0" y="542790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0992" r="-2314"/>
            </a:stretch>
          </a:blip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rot="149189">
            <a:off x="10323375" y="3273347"/>
            <a:ext cx="577455" cy="32481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84955" y="2919689"/>
            <a:ext cx="799324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a)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Tỉ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của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nữ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và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nam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là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4955" y="4243807"/>
            <a:ext cx="7993247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b)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Tỉ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của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nam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và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nữ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là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84954" y="5592857"/>
            <a:ext cx="9175674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7"/>
              </a:lnSpc>
            </a:pPr>
            <a:r>
              <a:rPr lang="en-US" sz="3334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c) Tỉ số của bạn nữ và tổng số bạn tham gia là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128614" y="2615545"/>
            <a:ext cx="796319" cy="1290857"/>
            <a:chOff x="0" y="0"/>
            <a:chExt cx="1592639" cy="2581713"/>
          </a:xfrm>
        </p:grpSpPr>
        <p:grpSp>
          <p:nvGrpSpPr>
            <p:cNvPr id="18" name="Group 18"/>
            <p:cNvGrpSpPr/>
            <p:nvPr/>
          </p:nvGrpSpPr>
          <p:grpSpPr>
            <a:xfrm>
              <a:off x="283380" y="0"/>
              <a:ext cx="1132609" cy="1132609"/>
              <a:chOff x="0" y="0"/>
              <a:chExt cx="239133" cy="239133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39133" cy="239133"/>
              </a:xfrm>
              <a:prstGeom prst="roundRect">
                <a:avLst/>
              </a:prstGeom>
              <a:solidFill>
                <a:srgbClr val="8C82BE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239133" cy="27723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283380" y="1449104"/>
              <a:ext cx="1132609" cy="1132609"/>
              <a:chOff x="0" y="0"/>
              <a:chExt cx="239133" cy="23913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39133" cy="239133"/>
              </a:xfrm>
              <a:prstGeom prst="roundRect">
                <a:avLst/>
              </a:prstGeom>
              <a:solidFill>
                <a:srgbClr val="8C82BE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39133" cy="27723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4" name="AutoShape 24"/>
            <p:cNvSpPr/>
            <p:nvPr/>
          </p:nvSpPr>
          <p:spPr>
            <a:xfrm>
              <a:off x="0" y="1312643"/>
              <a:ext cx="1592639" cy="0"/>
            </a:xfrm>
            <a:prstGeom prst="line">
              <a:avLst/>
            </a:prstGeom>
            <a:ln w="47527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25" name="Group 25"/>
          <p:cNvGrpSpPr/>
          <p:nvPr/>
        </p:nvGrpSpPr>
        <p:grpSpPr>
          <a:xfrm>
            <a:off x="8128614" y="3984500"/>
            <a:ext cx="796319" cy="1290857"/>
            <a:chOff x="0" y="0"/>
            <a:chExt cx="1592639" cy="2581713"/>
          </a:xfrm>
        </p:grpSpPr>
        <p:grpSp>
          <p:nvGrpSpPr>
            <p:cNvPr id="26" name="Group 26"/>
            <p:cNvGrpSpPr/>
            <p:nvPr/>
          </p:nvGrpSpPr>
          <p:grpSpPr>
            <a:xfrm>
              <a:off x="283380" y="0"/>
              <a:ext cx="1132609" cy="1132609"/>
              <a:chOff x="0" y="0"/>
              <a:chExt cx="239133" cy="23913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239133" cy="239133"/>
              </a:xfrm>
              <a:prstGeom prst="roundRect">
                <a:avLst/>
              </a:prstGeom>
              <a:solidFill>
                <a:srgbClr val="8C82BE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239133" cy="277233"/>
              </a:xfrm>
              <a:prstGeom prst="round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283380" y="1449104"/>
              <a:ext cx="1132609" cy="1132609"/>
              <a:chOff x="0" y="0"/>
              <a:chExt cx="239133" cy="239133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39133" cy="239133"/>
              </a:xfrm>
              <a:prstGeom prst="roundRect">
                <a:avLst/>
              </a:prstGeom>
              <a:solidFill>
                <a:srgbClr val="8C82BE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239133" cy="277233"/>
              </a:xfrm>
              <a:prstGeom prst="round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" name="AutoShape 32"/>
            <p:cNvSpPr/>
            <p:nvPr/>
          </p:nvSpPr>
          <p:spPr>
            <a:xfrm>
              <a:off x="0" y="1312643"/>
              <a:ext cx="1592639" cy="0"/>
            </a:xfrm>
            <a:prstGeom prst="roundRect">
              <a:avLst/>
            </a:prstGeom>
            <a:ln w="47527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grpSp>
        <p:nvGrpSpPr>
          <p:cNvPr id="33" name="Group 33"/>
          <p:cNvGrpSpPr/>
          <p:nvPr/>
        </p:nvGrpSpPr>
        <p:grpSpPr>
          <a:xfrm>
            <a:off x="9295106" y="5275356"/>
            <a:ext cx="796319" cy="1290857"/>
            <a:chOff x="0" y="0"/>
            <a:chExt cx="1592639" cy="2581713"/>
          </a:xfrm>
        </p:grpSpPr>
        <p:grpSp>
          <p:nvGrpSpPr>
            <p:cNvPr id="34" name="Group 34"/>
            <p:cNvGrpSpPr/>
            <p:nvPr/>
          </p:nvGrpSpPr>
          <p:grpSpPr>
            <a:xfrm>
              <a:off x="283380" y="0"/>
              <a:ext cx="1132609" cy="1132609"/>
              <a:chOff x="0" y="0"/>
              <a:chExt cx="239133" cy="239133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239133" cy="239133"/>
              </a:xfrm>
              <a:prstGeom prst="roundRect">
                <a:avLst/>
              </a:prstGeom>
              <a:solidFill>
                <a:srgbClr val="8C82BE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6" name="TextBox 36"/>
              <p:cNvSpPr txBox="1"/>
              <p:nvPr/>
            </p:nvSpPr>
            <p:spPr>
              <a:xfrm>
                <a:off x="0" y="-38100"/>
                <a:ext cx="239133" cy="277233"/>
              </a:xfrm>
              <a:prstGeom prst="round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283380" y="1449104"/>
              <a:ext cx="1132609" cy="1132609"/>
              <a:chOff x="0" y="0"/>
              <a:chExt cx="239133" cy="23913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239133" cy="239133"/>
              </a:xfrm>
              <a:prstGeom prst="roundRect">
                <a:avLst/>
              </a:prstGeom>
              <a:solidFill>
                <a:srgbClr val="8C82BE"/>
              </a:solidFill>
              <a:ln w="381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38100"/>
                <a:ext cx="239133" cy="277233"/>
              </a:xfrm>
              <a:prstGeom prst="round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0" name="AutoShape 40"/>
            <p:cNvSpPr/>
            <p:nvPr/>
          </p:nvSpPr>
          <p:spPr>
            <a:xfrm>
              <a:off x="0" y="1312643"/>
              <a:ext cx="1592639" cy="0"/>
            </a:xfrm>
            <a:prstGeom prst="roundRect">
              <a:avLst/>
            </a:prstGeom>
            <a:ln w="47527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41" name="TextBox 41"/>
          <p:cNvSpPr txBox="1"/>
          <p:nvPr/>
        </p:nvSpPr>
        <p:spPr>
          <a:xfrm>
            <a:off x="2126019" y="540357"/>
            <a:ext cx="1571375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840"/>
              </a:lnSpc>
            </a:pPr>
            <a:r>
              <a:rPr lang="en-US" sz="488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488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8248975" y="2688908"/>
            <a:ext cx="611619" cy="1193255"/>
            <a:chOff x="12373462" y="4033360"/>
            <a:chExt cx="917429" cy="1789882"/>
          </a:xfrm>
        </p:grpSpPr>
        <p:sp>
          <p:nvSpPr>
            <p:cNvPr id="51" name="TextBox 50"/>
            <p:cNvSpPr txBox="1"/>
            <p:nvPr/>
          </p:nvSpPr>
          <p:spPr>
            <a:xfrm>
              <a:off x="12388075" y="4033360"/>
              <a:ext cx="902816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400" b="1" dirty="0">
                  <a:solidFill>
                    <a:srgbClr val="FFFF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23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2373462" y="5130744"/>
              <a:ext cx="902816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400" b="1" dirty="0">
                  <a:solidFill>
                    <a:srgbClr val="FFFF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17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225834" y="4100024"/>
            <a:ext cx="625053" cy="1130817"/>
            <a:chOff x="12338699" y="4127015"/>
            <a:chExt cx="937579" cy="1696226"/>
          </a:xfrm>
        </p:grpSpPr>
        <p:sp>
          <p:nvSpPr>
            <p:cNvPr id="55" name="TextBox 54"/>
            <p:cNvSpPr txBox="1"/>
            <p:nvPr/>
          </p:nvSpPr>
          <p:spPr>
            <a:xfrm>
              <a:off x="12338699" y="4127015"/>
              <a:ext cx="902817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400" b="1" dirty="0">
                  <a:solidFill>
                    <a:srgbClr val="FFFF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17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2373461" y="5130743"/>
              <a:ext cx="902817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400" b="1" dirty="0">
                  <a:solidFill>
                    <a:srgbClr val="FFFF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23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410490" y="5371123"/>
            <a:ext cx="611619" cy="1193255"/>
            <a:chOff x="12373462" y="4033360"/>
            <a:chExt cx="917429" cy="1789882"/>
          </a:xfrm>
        </p:grpSpPr>
        <p:sp>
          <p:nvSpPr>
            <p:cNvPr id="58" name="TextBox 57"/>
            <p:cNvSpPr txBox="1"/>
            <p:nvPr/>
          </p:nvSpPr>
          <p:spPr>
            <a:xfrm>
              <a:off x="12388075" y="4033360"/>
              <a:ext cx="902816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400" b="1" dirty="0">
                  <a:solidFill>
                    <a:srgbClr val="FFFF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23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373462" y="5130744"/>
              <a:ext cx="902816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400" b="1" dirty="0">
                  <a:solidFill>
                    <a:srgbClr val="FFFF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354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35788" y="361018"/>
            <a:ext cx="12120424" cy="6135965"/>
          </a:xfrm>
          <a:custGeom>
            <a:avLst/>
            <a:gdLst/>
            <a:ahLst/>
            <a:cxnLst/>
            <a:rect l="l" t="t" r="r" b="b"/>
            <a:pathLst>
              <a:path w="18180636" h="9203947">
                <a:moveTo>
                  <a:pt x="0" y="0"/>
                </a:moveTo>
                <a:lnTo>
                  <a:pt x="18180636" y="0"/>
                </a:lnTo>
                <a:lnTo>
                  <a:pt x="18180636" y="9203946"/>
                </a:lnTo>
                <a:lnTo>
                  <a:pt x="0" y="92039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805487" y="2027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85800" y="482429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0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0" y="1996580"/>
                </a:lnTo>
                <a:lnTo>
                  <a:pt x="20797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18629">
            <a:off x="416178" y="412065"/>
            <a:ext cx="1925758" cy="1478019"/>
          </a:xfrm>
          <a:custGeom>
            <a:avLst/>
            <a:gdLst/>
            <a:ahLst/>
            <a:cxnLst/>
            <a:rect l="l" t="t" r="r" b="b"/>
            <a:pathLst>
              <a:path w="2888637" h="2217029">
                <a:moveTo>
                  <a:pt x="0" y="0"/>
                </a:moveTo>
                <a:lnTo>
                  <a:pt x="2888637" y="0"/>
                </a:lnTo>
                <a:lnTo>
                  <a:pt x="2888637" y="2217029"/>
                </a:lnTo>
                <a:lnTo>
                  <a:pt x="0" y="2217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12159" y="685801"/>
            <a:ext cx="733796" cy="1089795"/>
          </a:xfrm>
          <a:custGeom>
            <a:avLst/>
            <a:gdLst/>
            <a:ahLst/>
            <a:cxnLst/>
            <a:rect l="l" t="t" r="r" b="b"/>
            <a:pathLst>
              <a:path w="1100694" h="1634693">
                <a:moveTo>
                  <a:pt x="0" y="0"/>
                </a:moveTo>
                <a:lnTo>
                  <a:pt x="1100694" y="0"/>
                </a:lnTo>
                <a:lnTo>
                  <a:pt x="1100694" y="1634693"/>
                </a:lnTo>
                <a:lnTo>
                  <a:pt x="0" y="16346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204517" y="2594487"/>
            <a:ext cx="1832923" cy="1451814"/>
          </a:xfrm>
          <a:custGeom>
            <a:avLst/>
            <a:gdLst/>
            <a:ahLst/>
            <a:cxnLst/>
            <a:rect l="l" t="t" r="r" b="b"/>
            <a:pathLst>
              <a:path w="2749384" h="2177721">
                <a:moveTo>
                  <a:pt x="0" y="0"/>
                </a:moveTo>
                <a:lnTo>
                  <a:pt x="2749384" y="0"/>
                </a:lnTo>
                <a:lnTo>
                  <a:pt x="2749384" y="2177721"/>
                </a:lnTo>
                <a:lnTo>
                  <a:pt x="0" y="217772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311046" b="-12379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20887" y="4046301"/>
            <a:ext cx="8667987" cy="1869035"/>
          </a:xfrm>
          <a:custGeom>
            <a:avLst/>
            <a:gdLst/>
            <a:ahLst/>
            <a:cxnLst/>
            <a:rect l="l" t="t" r="r" b="b"/>
            <a:pathLst>
              <a:path w="13001981" h="2803552">
                <a:moveTo>
                  <a:pt x="0" y="0"/>
                </a:moveTo>
                <a:lnTo>
                  <a:pt x="13001981" y="0"/>
                </a:lnTo>
                <a:lnTo>
                  <a:pt x="13001981" y="2803552"/>
                </a:lnTo>
                <a:lnTo>
                  <a:pt x="0" y="280355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0000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835374" y="2594487"/>
            <a:ext cx="1568517" cy="1451814"/>
          </a:xfrm>
          <a:custGeom>
            <a:avLst/>
            <a:gdLst/>
            <a:ahLst/>
            <a:cxnLst/>
            <a:rect l="l" t="t" r="r" b="b"/>
            <a:pathLst>
              <a:path w="2352775" h="2177721">
                <a:moveTo>
                  <a:pt x="0" y="0"/>
                </a:moveTo>
                <a:lnTo>
                  <a:pt x="2352775" y="0"/>
                </a:lnTo>
                <a:lnTo>
                  <a:pt x="2352775" y="2177721"/>
                </a:lnTo>
                <a:lnTo>
                  <a:pt x="0" y="217772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85427" r="-194909" b="-12379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01826" y="2594487"/>
            <a:ext cx="1603661" cy="1451814"/>
          </a:xfrm>
          <a:custGeom>
            <a:avLst/>
            <a:gdLst/>
            <a:ahLst/>
            <a:cxnLst/>
            <a:rect l="l" t="t" r="r" b="b"/>
            <a:pathLst>
              <a:path w="2405491" h="2177721">
                <a:moveTo>
                  <a:pt x="0" y="0"/>
                </a:moveTo>
                <a:lnTo>
                  <a:pt x="2405491" y="0"/>
                </a:lnTo>
                <a:lnTo>
                  <a:pt x="2405491" y="2177721"/>
                </a:lnTo>
                <a:lnTo>
                  <a:pt x="0" y="217772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72358" t="-271" b="-124739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328914" y="1160848"/>
            <a:ext cx="8659960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Chọn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bông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hoa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ghi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tỉ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ứng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với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tỉ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phần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trăm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ghi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trên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mỗi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con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ong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29237" y="1986331"/>
            <a:ext cx="2614393" cy="2239722"/>
            <a:chOff x="11166279" y="5746"/>
            <a:chExt cx="5037874" cy="431589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408510" y="5746"/>
              <a:ext cx="4795643" cy="2146084"/>
            </a:xfrm>
            <a:prstGeom prst="rect">
              <a:avLst/>
            </a:prstGeom>
          </p:spPr>
        </p:pic>
        <p:sp>
          <p:nvSpPr>
            <p:cNvPr id="18" name="Freeform 17"/>
            <p:cNvSpPr/>
            <p:nvPr/>
          </p:nvSpPr>
          <p:spPr>
            <a:xfrm flipH="1">
              <a:off x="11166279" y="1169874"/>
              <a:ext cx="2028948" cy="3151764"/>
            </a:xfrm>
            <a:custGeom>
              <a:avLst/>
              <a:gdLst/>
              <a:ahLst/>
              <a:cxnLst/>
              <a:rect l="l" t="t" r="r" b="b"/>
              <a:pathLst>
                <a:path w="1448591" h="2250238">
                  <a:moveTo>
                    <a:pt x="0" y="0"/>
                  </a:moveTo>
                  <a:lnTo>
                    <a:pt x="1448591" y="0"/>
                  </a:lnTo>
                  <a:lnTo>
                    <a:pt x="1448591" y="2250238"/>
                  </a:lnTo>
                  <a:lnTo>
                    <a:pt x="0" y="2250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06373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624822" y="659216"/>
            <a:ext cx="10942358" cy="5539569"/>
          </a:xfrm>
          <a:custGeom>
            <a:avLst/>
            <a:gdLst/>
            <a:ahLst/>
            <a:cxnLst/>
            <a:rect l="l" t="t" r="r" b="b"/>
            <a:pathLst>
              <a:path w="16413537" h="8309353">
                <a:moveTo>
                  <a:pt x="0" y="0"/>
                </a:moveTo>
                <a:lnTo>
                  <a:pt x="16413536" y="0"/>
                </a:lnTo>
                <a:lnTo>
                  <a:pt x="16413536" y="8309352"/>
                </a:lnTo>
                <a:lnTo>
                  <a:pt x="0" y="8309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81136" y="815978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685800" y="482429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0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0" y="1996580"/>
                </a:lnTo>
                <a:lnTo>
                  <a:pt x="20797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2475560" y="1368113"/>
            <a:ext cx="7013557" cy="4464331"/>
            <a:chOff x="4126385" y="1974291"/>
            <a:chExt cx="9662571" cy="6150504"/>
          </a:xfrm>
        </p:grpSpPr>
        <p:sp>
          <p:nvSpPr>
            <p:cNvPr id="7" name="Freeform 7"/>
            <p:cNvSpPr/>
            <p:nvPr/>
          </p:nvSpPr>
          <p:spPr>
            <a:xfrm>
              <a:off x="4126385" y="1974291"/>
              <a:ext cx="9662571" cy="5700917"/>
            </a:xfrm>
            <a:custGeom>
              <a:avLst/>
              <a:gdLst/>
              <a:ahLst/>
              <a:cxnLst/>
              <a:rect l="l" t="t" r="r" b="b"/>
              <a:pathLst>
                <a:path w="9662571" h="5700917">
                  <a:moveTo>
                    <a:pt x="0" y="0"/>
                  </a:moveTo>
                  <a:lnTo>
                    <a:pt x="9662571" y="0"/>
                  </a:lnTo>
                  <a:lnTo>
                    <a:pt x="9662571" y="5700917"/>
                  </a:lnTo>
                  <a:lnTo>
                    <a:pt x="0" y="5700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23445" y="4076700"/>
              <a:ext cx="9181372" cy="4048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20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35788" y="361018"/>
            <a:ext cx="12120424" cy="6135965"/>
          </a:xfrm>
          <a:custGeom>
            <a:avLst/>
            <a:gdLst/>
            <a:ahLst/>
            <a:cxnLst/>
            <a:rect l="l" t="t" r="r" b="b"/>
            <a:pathLst>
              <a:path w="18180636" h="9203947">
                <a:moveTo>
                  <a:pt x="0" y="0"/>
                </a:moveTo>
                <a:lnTo>
                  <a:pt x="18180636" y="0"/>
                </a:lnTo>
                <a:lnTo>
                  <a:pt x="18180636" y="9203946"/>
                </a:lnTo>
                <a:lnTo>
                  <a:pt x="0" y="92039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805487" y="2027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85800" y="482429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0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0" y="1996580"/>
                </a:lnTo>
                <a:lnTo>
                  <a:pt x="20797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18629">
            <a:off x="416178" y="412065"/>
            <a:ext cx="1925758" cy="1478019"/>
          </a:xfrm>
          <a:custGeom>
            <a:avLst/>
            <a:gdLst/>
            <a:ahLst/>
            <a:cxnLst/>
            <a:rect l="l" t="t" r="r" b="b"/>
            <a:pathLst>
              <a:path w="2888637" h="2217029">
                <a:moveTo>
                  <a:pt x="0" y="0"/>
                </a:moveTo>
                <a:lnTo>
                  <a:pt x="2888637" y="0"/>
                </a:lnTo>
                <a:lnTo>
                  <a:pt x="2888637" y="2217029"/>
                </a:lnTo>
                <a:lnTo>
                  <a:pt x="0" y="22170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12159" y="685801"/>
            <a:ext cx="733796" cy="1089795"/>
          </a:xfrm>
          <a:custGeom>
            <a:avLst/>
            <a:gdLst/>
            <a:ahLst/>
            <a:cxnLst/>
            <a:rect l="l" t="t" r="r" b="b"/>
            <a:pathLst>
              <a:path w="1100694" h="1634693">
                <a:moveTo>
                  <a:pt x="0" y="0"/>
                </a:moveTo>
                <a:lnTo>
                  <a:pt x="1100694" y="0"/>
                </a:lnTo>
                <a:lnTo>
                  <a:pt x="1100694" y="1634693"/>
                </a:lnTo>
                <a:lnTo>
                  <a:pt x="0" y="16346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320887" y="4046301"/>
            <a:ext cx="8667987" cy="1869035"/>
          </a:xfrm>
          <a:custGeom>
            <a:avLst/>
            <a:gdLst/>
            <a:ahLst/>
            <a:cxnLst/>
            <a:rect l="l" t="t" r="r" b="b"/>
            <a:pathLst>
              <a:path w="13001981" h="2803552">
                <a:moveTo>
                  <a:pt x="0" y="0"/>
                </a:moveTo>
                <a:lnTo>
                  <a:pt x="13001981" y="0"/>
                </a:lnTo>
                <a:lnTo>
                  <a:pt x="13001981" y="2803552"/>
                </a:lnTo>
                <a:lnTo>
                  <a:pt x="0" y="280355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100000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328914" y="1160848"/>
            <a:ext cx="8659960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Chọn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bông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hoa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ghi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tỉ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ứng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với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tỉ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phần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trăm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ghi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trên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mỗi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con </a:t>
            </a:r>
            <a:r>
              <a:rPr lang="en-US" sz="3334" b="1" dirty="0" err="1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ong</a:t>
            </a:r>
            <a:r>
              <a:rPr lang="en-US" sz="3334" b="1" dirty="0">
                <a:solidFill>
                  <a:srgbClr val="1A2F5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>
            <a:off x="2204517" y="2594487"/>
            <a:ext cx="1832923" cy="1451814"/>
          </a:xfrm>
          <a:custGeom>
            <a:avLst/>
            <a:gdLst/>
            <a:ahLst/>
            <a:cxnLst/>
            <a:rect l="l" t="t" r="r" b="b"/>
            <a:pathLst>
              <a:path w="2749384" h="2177721">
                <a:moveTo>
                  <a:pt x="0" y="0"/>
                </a:moveTo>
                <a:lnTo>
                  <a:pt x="2749384" y="0"/>
                </a:lnTo>
                <a:lnTo>
                  <a:pt x="2749384" y="2177721"/>
                </a:lnTo>
                <a:lnTo>
                  <a:pt x="0" y="217772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311046" b="-123796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835374" y="2460809"/>
            <a:ext cx="1568517" cy="1451814"/>
          </a:xfrm>
          <a:custGeom>
            <a:avLst/>
            <a:gdLst/>
            <a:ahLst/>
            <a:cxnLst/>
            <a:rect l="l" t="t" r="r" b="b"/>
            <a:pathLst>
              <a:path w="2352775" h="2177721">
                <a:moveTo>
                  <a:pt x="0" y="0"/>
                </a:moveTo>
                <a:lnTo>
                  <a:pt x="2352775" y="0"/>
                </a:lnTo>
                <a:lnTo>
                  <a:pt x="2352775" y="2177721"/>
                </a:lnTo>
                <a:lnTo>
                  <a:pt x="0" y="217772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85427" r="-194909" b="-123796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01826" y="2594487"/>
            <a:ext cx="1603661" cy="1451814"/>
          </a:xfrm>
          <a:custGeom>
            <a:avLst/>
            <a:gdLst/>
            <a:ahLst/>
            <a:cxnLst/>
            <a:rect l="l" t="t" r="r" b="b"/>
            <a:pathLst>
              <a:path w="2405491" h="2177721">
                <a:moveTo>
                  <a:pt x="0" y="0"/>
                </a:moveTo>
                <a:lnTo>
                  <a:pt x="2405491" y="0"/>
                </a:lnTo>
                <a:lnTo>
                  <a:pt x="2405491" y="2177721"/>
                </a:lnTo>
                <a:lnTo>
                  <a:pt x="0" y="217772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372358" t="-271" b="-124739"/>
            </a:stretch>
          </a:blipFill>
        </p:spPr>
      </p:sp>
    </p:spTree>
    <p:extLst>
      <p:ext uri="{BB962C8B-B14F-4D97-AF65-F5344CB8AC3E}">
        <p14:creationId xmlns:p14="http://schemas.microsoft.com/office/powerpoint/2010/main" val="286404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0015 C 4.16667E-7 0.04136 0.098 -0.06666 0.11233 -0.05015 C 0.12648 -0.03379 0.08342 0.048 0.08542 0.098 C 0.08759 0.14815 0.14731 0.06173 0.17057 0.08704 C 0.21233 0.08704 0.20634 0.14646 0.24835 0.1464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13" y="47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0031 C 1.25E-6 0.0412 0.06771 -0.09691 0.10304 -0.10741 C 0.13837 -0.11806 0.17144 -0.05926 0.21206 -0.06358 C 0.25278 -0.0679 0.32847 -0.17978 0.34687 -0.13318 C 0.38854 -0.13318 0.36675 0.07207 0.32769 0.1680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2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635 C 3.88889E-6 0.01652 -0.09332 -0.09027 -0.1303 -0.07854 C -0.16719 -0.06697 -0.17986 0.03041 -0.22101 0.05355 C -0.26207 0.0767 -0.33282 0.04568 -0.37709 0.0605 C -0.40599 0.12192 -0.52865 0.11513 -0.48681 0.11513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74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4107209" flipH="1">
            <a:off x="-943828" y="5007737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3200" y="204284"/>
            <a:ext cx="1524669" cy="1547173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41858" y="5075364"/>
            <a:ext cx="1524669" cy="1547173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6"/>
          <p:cNvGrpSpPr/>
          <p:nvPr/>
        </p:nvGrpSpPr>
        <p:grpSpPr>
          <a:xfrm>
            <a:off x="9753600" y="-680195"/>
            <a:ext cx="3339172" cy="3014404"/>
            <a:chOff x="14302427" y="-557417"/>
            <a:chExt cx="5008758" cy="4521606"/>
          </a:xfrm>
        </p:grpSpPr>
        <p:sp>
          <p:nvSpPr>
            <p:cNvPr id="2" name="Freeform 2"/>
            <p:cNvSpPr/>
            <p:nvPr/>
          </p:nvSpPr>
          <p:spPr>
            <a:xfrm>
              <a:off x="14455964" y="-557417"/>
              <a:ext cx="4855221" cy="4114800"/>
            </a:xfrm>
            <a:custGeom>
              <a:avLst/>
              <a:gdLst/>
              <a:ahLst/>
              <a:cxnLst/>
              <a:rect l="l" t="t" r="r" b="b"/>
              <a:pathLst>
                <a:path w="4855221" h="4114800">
                  <a:moveTo>
                    <a:pt x="0" y="0"/>
                  </a:moveTo>
                  <a:lnTo>
                    <a:pt x="4855221" y="0"/>
                  </a:lnTo>
                  <a:lnTo>
                    <a:pt x="485522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14302427" y="1967609"/>
              <a:ext cx="2079770" cy="1996580"/>
            </a:xfrm>
            <a:custGeom>
              <a:avLst/>
              <a:gdLst/>
              <a:ahLst/>
              <a:cxnLst/>
              <a:rect l="l" t="t" r="r" b="b"/>
              <a:pathLst>
                <a:path w="2079770" h="1996580">
                  <a:moveTo>
                    <a:pt x="0" y="0"/>
                  </a:moveTo>
                  <a:lnTo>
                    <a:pt x="2079770" y="0"/>
                  </a:lnTo>
                  <a:lnTo>
                    <a:pt x="2079770" y="1996579"/>
                  </a:lnTo>
                  <a:lnTo>
                    <a:pt x="0" y="1996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 flipH="1">
            <a:off x="1299982" y="504828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1" y="0"/>
                </a:moveTo>
                <a:lnTo>
                  <a:pt x="0" y="0"/>
                </a:lnTo>
                <a:lnTo>
                  <a:pt x="0" y="1996579"/>
                </a:lnTo>
                <a:lnTo>
                  <a:pt x="2079771" y="1996579"/>
                </a:lnTo>
                <a:lnTo>
                  <a:pt x="207977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4031" y="4732707"/>
            <a:ext cx="2829351" cy="14705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" y="-63769"/>
            <a:ext cx="2664901" cy="26649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34262" y="273785"/>
            <a:ext cx="2873021" cy="10555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5016" y="1022484"/>
            <a:ext cx="11778493" cy="48243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07242" y="2175340"/>
            <a:ext cx="1938696" cy="9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1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624822" y="659216"/>
            <a:ext cx="10942358" cy="5539569"/>
          </a:xfrm>
          <a:custGeom>
            <a:avLst/>
            <a:gdLst/>
            <a:ahLst/>
            <a:cxnLst/>
            <a:rect l="l" t="t" r="r" b="b"/>
            <a:pathLst>
              <a:path w="16413537" h="8309353">
                <a:moveTo>
                  <a:pt x="0" y="0"/>
                </a:moveTo>
                <a:lnTo>
                  <a:pt x="16413536" y="0"/>
                </a:lnTo>
                <a:lnTo>
                  <a:pt x="16413536" y="8309352"/>
                </a:lnTo>
                <a:lnTo>
                  <a:pt x="0" y="8309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90415" y="2854903"/>
            <a:ext cx="1148195" cy="1148195"/>
          </a:xfrm>
          <a:custGeom>
            <a:avLst/>
            <a:gdLst/>
            <a:ahLst/>
            <a:cxnLst/>
            <a:rect l="l" t="t" r="r" b="b"/>
            <a:pathLst>
              <a:path w="1722292" h="1722292">
                <a:moveTo>
                  <a:pt x="0" y="0"/>
                </a:moveTo>
                <a:lnTo>
                  <a:pt x="1722292" y="0"/>
                </a:lnTo>
                <a:lnTo>
                  <a:pt x="1722292" y="1722292"/>
                </a:lnTo>
                <a:lnTo>
                  <a:pt x="0" y="17222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295105" y="2854903"/>
            <a:ext cx="1148195" cy="1148195"/>
          </a:xfrm>
          <a:custGeom>
            <a:avLst/>
            <a:gdLst/>
            <a:ahLst/>
            <a:cxnLst/>
            <a:rect l="l" t="t" r="r" b="b"/>
            <a:pathLst>
              <a:path w="1722292" h="1722292">
                <a:moveTo>
                  <a:pt x="1722292" y="0"/>
                </a:moveTo>
                <a:lnTo>
                  <a:pt x="0" y="0"/>
                </a:lnTo>
                <a:lnTo>
                  <a:pt x="0" y="1722292"/>
                </a:lnTo>
                <a:lnTo>
                  <a:pt x="1722292" y="1722292"/>
                </a:lnTo>
                <a:lnTo>
                  <a:pt x="172229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81136" y="815978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85800" y="482429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0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0" y="1996580"/>
                </a:lnTo>
                <a:lnTo>
                  <a:pt x="207977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91448" y="1245621"/>
            <a:ext cx="5733506" cy="490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9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35788" y="361018"/>
            <a:ext cx="12120424" cy="6135965"/>
          </a:xfrm>
          <a:custGeom>
            <a:avLst/>
            <a:gdLst/>
            <a:ahLst/>
            <a:cxnLst/>
            <a:rect l="l" t="t" r="r" b="b"/>
            <a:pathLst>
              <a:path w="18180636" h="9203947">
                <a:moveTo>
                  <a:pt x="0" y="0"/>
                </a:moveTo>
                <a:lnTo>
                  <a:pt x="18180636" y="0"/>
                </a:lnTo>
                <a:lnTo>
                  <a:pt x="18180636" y="9203946"/>
                </a:lnTo>
                <a:lnTo>
                  <a:pt x="0" y="92039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81136" y="815978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85800" y="482429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0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0" y="1996580"/>
                </a:lnTo>
                <a:lnTo>
                  <a:pt x="20797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87332" y="1046886"/>
            <a:ext cx="2062902" cy="1335729"/>
          </a:xfrm>
          <a:custGeom>
            <a:avLst/>
            <a:gdLst/>
            <a:ahLst/>
            <a:cxnLst/>
            <a:rect l="l" t="t" r="r" b="b"/>
            <a:pathLst>
              <a:path w="3094353" h="2003594">
                <a:moveTo>
                  <a:pt x="0" y="0"/>
                </a:moveTo>
                <a:lnTo>
                  <a:pt x="3094353" y="0"/>
                </a:lnTo>
                <a:lnTo>
                  <a:pt x="3094353" y="2003594"/>
                </a:lnTo>
                <a:lnTo>
                  <a:pt x="0" y="20035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586196" y="2597529"/>
            <a:ext cx="1462573" cy="1602820"/>
          </a:xfrm>
          <a:custGeom>
            <a:avLst/>
            <a:gdLst/>
            <a:ahLst/>
            <a:cxnLst/>
            <a:rect l="l" t="t" r="r" b="b"/>
            <a:pathLst>
              <a:path w="2193860" h="2404230">
                <a:moveTo>
                  <a:pt x="0" y="0"/>
                </a:moveTo>
                <a:lnTo>
                  <a:pt x="2193859" y="0"/>
                </a:lnTo>
                <a:lnTo>
                  <a:pt x="2193859" y="2404230"/>
                </a:lnTo>
                <a:lnTo>
                  <a:pt x="0" y="24042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930688" y="1046886"/>
            <a:ext cx="2050448" cy="1350733"/>
          </a:xfrm>
          <a:custGeom>
            <a:avLst/>
            <a:gdLst/>
            <a:ahLst/>
            <a:cxnLst/>
            <a:rect l="l" t="t" r="r" b="b"/>
            <a:pathLst>
              <a:path w="3075672" h="2026099">
                <a:moveTo>
                  <a:pt x="0" y="0"/>
                </a:moveTo>
                <a:lnTo>
                  <a:pt x="3075672" y="0"/>
                </a:lnTo>
                <a:lnTo>
                  <a:pt x="3075672" y="2026099"/>
                </a:lnTo>
                <a:lnTo>
                  <a:pt x="0" y="20260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637309" y="2304718"/>
            <a:ext cx="2000683" cy="1225873"/>
          </a:xfrm>
          <a:custGeom>
            <a:avLst/>
            <a:gdLst/>
            <a:ahLst/>
            <a:cxnLst/>
            <a:rect l="l" t="t" r="r" b="b"/>
            <a:pathLst>
              <a:path w="3001024" h="1838809">
                <a:moveTo>
                  <a:pt x="0" y="0"/>
                </a:moveTo>
                <a:lnTo>
                  <a:pt x="3001024" y="0"/>
                </a:lnTo>
                <a:lnTo>
                  <a:pt x="3001024" y="1838810"/>
                </a:lnTo>
                <a:lnTo>
                  <a:pt x="0" y="18388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06129" y="2917654"/>
            <a:ext cx="1568357" cy="1371600"/>
          </a:xfrm>
          <a:custGeom>
            <a:avLst/>
            <a:gdLst/>
            <a:ahLst/>
            <a:cxnLst/>
            <a:rect l="l" t="t" r="r" b="b"/>
            <a:pathLst>
              <a:path w="2352536" h="2057400">
                <a:moveTo>
                  <a:pt x="0" y="0"/>
                </a:moveTo>
                <a:lnTo>
                  <a:pt x="2352537" y="0"/>
                </a:lnTo>
                <a:lnTo>
                  <a:pt x="235253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934434" y="815978"/>
            <a:ext cx="2414853" cy="1566636"/>
          </a:xfrm>
          <a:custGeom>
            <a:avLst/>
            <a:gdLst/>
            <a:ahLst/>
            <a:cxnLst/>
            <a:rect l="l" t="t" r="r" b="b"/>
            <a:pathLst>
              <a:path w="3622280" h="2349954">
                <a:moveTo>
                  <a:pt x="0" y="0"/>
                </a:moveTo>
                <a:lnTo>
                  <a:pt x="3622280" y="0"/>
                </a:lnTo>
                <a:lnTo>
                  <a:pt x="3622280" y="2349955"/>
                </a:lnTo>
                <a:lnTo>
                  <a:pt x="0" y="23499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572018" y="2695411"/>
            <a:ext cx="2769621" cy="2255983"/>
          </a:xfrm>
          <a:custGeom>
            <a:avLst/>
            <a:gdLst/>
            <a:ahLst/>
            <a:cxnLst/>
            <a:rect l="l" t="t" r="r" b="b"/>
            <a:pathLst>
              <a:path w="4154432" h="3383974">
                <a:moveTo>
                  <a:pt x="0" y="0"/>
                </a:moveTo>
                <a:lnTo>
                  <a:pt x="4154432" y="0"/>
                </a:lnTo>
                <a:lnTo>
                  <a:pt x="4154432" y="3383974"/>
                </a:lnTo>
                <a:lnTo>
                  <a:pt x="0" y="338397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137011" y="2695412"/>
            <a:ext cx="2500299" cy="1840845"/>
          </a:xfrm>
          <a:custGeom>
            <a:avLst/>
            <a:gdLst/>
            <a:ahLst/>
            <a:cxnLst/>
            <a:rect l="l" t="t" r="r" b="b"/>
            <a:pathLst>
              <a:path w="3750449" h="2761268">
                <a:moveTo>
                  <a:pt x="0" y="0"/>
                </a:moveTo>
                <a:lnTo>
                  <a:pt x="3750449" y="0"/>
                </a:lnTo>
                <a:lnTo>
                  <a:pt x="3750449" y="2761268"/>
                </a:lnTo>
                <a:lnTo>
                  <a:pt x="0" y="276126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027726" y="5139242"/>
            <a:ext cx="822826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  <a:spcBef>
                <a:spcPct val="0"/>
              </a:spcBef>
            </a:pP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Tỉ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của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xe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đạp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và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xe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máy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là</a:t>
            </a:r>
            <a:r>
              <a:rPr lang="en-US" sz="3334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……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9295105" y="4824294"/>
                <a:ext cx="617299" cy="1366080"/>
              </a:xfrm>
              <a:prstGeom prst="rect">
                <a:avLst/>
              </a:prstGeom>
              <a:solidFill>
                <a:srgbClr val="F3ABB7"/>
              </a:solidFill>
            </p:spPr>
            <p:txBody>
              <a:bodyPr wrap="square" lIns="0" tIns="182880" rIns="0" bIns="243840" rtlCol="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prstClr val="black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105" y="4824294"/>
                <a:ext cx="617299" cy="136608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857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35788" y="361018"/>
            <a:ext cx="12120424" cy="6135965"/>
          </a:xfrm>
          <a:custGeom>
            <a:avLst/>
            <a:gdLst/>
            <a:ahLst/>
            <a:cxnLst/>
            <a:rect l="l" t="t" r="r" b="b"/>
            <a:pathLst>
              <a:path w="18180636" h="9203947">
                <a:moveTo>
                  <a:pt x="0" y="0"/>
                </a:moveTo>
                <a:lnTo>
                  <a:pt x="18180636" y="0"/>
                </a:lnTo>
                <a:lnTo>
                  <a:pt x="18180636" y="9203946"/>
                </a:lnTo>
                <a:lnTo>
                  <a:pt x="0" y="92039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805487" y="214816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-7457" y="5469929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0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0" y="1996580"/>
                </a:lnTo>
                <a:lnTo>
                  <a:pt x="20797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9"/>
              <p:cNvSpPr txBox="1"/>
              <p:nvPr/>
            </p:nvSpPr>
            <p:spPr>
              <a:xfrm>
                <a:off x="1198504" y="1448606"/>
                <a:ext cx="9886714" cy="180818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 defTabSz="609630">
                  <a:lnSpc>
                    <a:spcPts val="4667"/>
                  </a:lnSpc>
                  <a:spcBef>
                    <a:spcPct val="0"/>
                  </a:spcBef>
                </a:pP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Diện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tích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một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vườn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hoa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là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100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334" b="1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3334" b="1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𝒎</m:t>
                        </m:r>
                      </m:e>
                      <m:sup>
                        <m:r>
                          <a:rPr lang="en-US" sz="3334" b="1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,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trong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đó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có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25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334" b="1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</m:ctrlPr>
                      </m:sSupPr>
                      <m:e>
                        <m:r>
                          <a:rPr lang="en-US" sz="3334" b="1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𝒎</m:t>
                        </m:r>
                      </m:e>
                      <m:sup>
                        <m:r>
                          <a:rPr lang="en-US" sz="3334" b="1" i="1" dirty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Open Sans Bold"/>
                            <a:cs typeface="Open Sans Bold"/>
                            <a:sym typeface="Open Sans Bold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trồng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hoa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hồng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.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Tìm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tỉ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số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của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diện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tích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trồng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hoa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hồng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và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diện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tích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vườn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 </a:t>
                </a:r>
                <a:r>
                  <a:rPr lang="en-US" sz="3334" b="1" dirty="0" err="1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hoa</a:t>
                </a:r>
                <a:r>
                  <a:rPr lang="en-US" sz="3334" b="1" dirty="0">
                    <a:solidFill>
                      <a:srgbClr val="FFFFFF"/>
                    </a:solidFill>
                    <a:latin typeface="Open Sans Bold"/>
                    <a:ea typeface="Open Sans Bold"/>
                    <a:cs typeface="Open Sans Bold"/>
                    <a:sym typeface="Open Sans Bold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8504" y="1448606"/>
                <a:ext cx="9886714" cy="1808187"/>
              </a:xfrm>
              <a:prstGeom prst="rect">
                <a:avLst/>
              </a:prstGeom>
              <a:blipFill>
                <a:blip r:embed="rId12"/>
                <a:stretch>
                  <a:fillRect l="-802" t="-4730" r="-802" b="-11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0"/>
          <p:cNvSpPr txBox="1"/>
          <p:nvPr/>
        </p:nvSpPr>
        <p:spPr>
          <a:xfrm>
            <a:off x="472926" y="3817433"/>
            <a:ext cx="8125194" cy="1451679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121920" rIns="0" bIns="121920" rtlCol="0" anchor="t">
            <a:spAutoFit/>
          </a:bodyPr>
          <a:lstStyle/>
          <a:p>
            <a:pPr algn="ctr" defTabSz="609630">
              <a:lnSpc>
                <a:spcPts val="4667"/>
              </a:lnSpc>
              <a:spcBef>
                <a:spcPct val="0"/>
              </a:spcBef>
            </a:pPr>
            <a:r>
              <a:rPr lang="en-US" sz="3600" dirty="0" err="1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Tỉ</a:t>
            </a:r>
            <a:r>
              <a:rPr lang="en-US" sz="3600" dirty="0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3600" dirty="0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phần</a:t>
            </a:r>
            <a:r>
              <a:rPr lang="en-US" sz="3600" dirty="0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trăm</a:t>
            </a:r>
            <a:r>
              <a:rPr lang="en-US" sz="3600" dirty="0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diện</a:t>
            </a:r>
            <a:r>
              <a:rPr lang="en-US" sz="3600" dirty="0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tích</a:t>
            </a:r>
            <a:r>
              <a:rPr lang="en-US" sz="3600" dirty="0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trồng</a:t>
            </a:r>
            <a:r>
              <a:rPr lang="en-US" sz="3600" dirty="0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hoa</a:t>
            </a:r>
            <a:r>
              <a:rPr lang="en-US" sz="3600" dirty="0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hồng</a:t>
            </a:r>
            <a:r>
              <a:rPr lang="en-US" sz="3600" dirty="0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diện</a:t>
            </a:r>
            <a:r>
              <a:rPr lang="en-US" sz="3600" dirty="0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tích</a:t>
            </a:r>
            <a:r>
              <a:rPr lang="en-US" sz="3600" dirty="0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vườn</a:t>
            </a:r>
            <a:r>
              <a:rPr lang="en-US" sz="3600" dirty="0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hoa</a:t>
            </a:r>
            <a:r>
              <a:rPr lang="en-US" sz="3600" dirty="0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là</a:t>
            </a:r>
            <a:endParaRPr lang="en-US" sz="3600" dirty="0">
              <a:solidFill>
                <a:prstClr val="black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815520" y="3823402"/>
                <a:ext cx="1246243" cy="136608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square" lIns="0" tIns="182880" rIns="0" bIns="243840" rtlCol="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5520" y="3823402"/>
                <a:ext cx="1246243" cy="136608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76200"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174021" y="4077333"/>
                <a:ext cx="1510567" cy="92333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square" lIns="0" tIns="182880" rIns="0" bIns="243840" rtlCol="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4021" y="4077333"/>
                <a:ext cx="1510567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76200"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954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35788" y="361018"/>
            <a:ext cx="12120424" cy="6135965"/>
          </a:xfrm>
          <a:custGeom>
            <a:avLst/>
            <a:gdLst/>
            <a:ahLst/>
            <a:cxnLst/>
            <a:rect l="l" t="t" r="r" b="b"/>
            <a:pathLst>
              <a:path w="18180636" h="9203947">
                <a:moveTo>
                  <a:pt x="0" y="0"/>
                </a:moveTo>
                <a:lnTo>
                  <a:pt x="18180636" y="0"/>
                </a:lnTo>
                <a:lnTo>
                  <a:pt x="18180636" y="9203946"/>
                </a:lnTo>
                <a:lnTo>
                  <a:pt x="0" y="92039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805487" y="214816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685800" y="482429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0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0" y="1996580"/>
                </a:lnTo>
                <a:lnTo>
                  <a:pt x="20797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524000" y="1335924"/>
            <a:ext cx="9498366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  <a:spcBef>
                <a:spcPct val="0"/>
              </a:spcBef>
            </a:pP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Một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trường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có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400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học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sinh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trong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đó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có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80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học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sinh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giỏi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Tìm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tỉ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của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học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sinh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giỏi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và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số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học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sinh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toàn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3334" b="1" dirty="0" err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trường</a:t>
            </a:r>
            <a:r>
              <a:rPr lang="en-US" sz="3334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7376" y="3723763"/>
            <a:ext cx="8125194" cy="1451679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121920" rIns="0" bIns="121920" rtlCol="0" anchor="t">
            <a:spAutoFit/>
          </a:bodyPr>
          <a:lstStyle/>
          <a:p>
            <a:pPr algn="ctr" defTabSz="609630">
              <a:lnSpc>
                <a:spcPts val="4667"/>
              </a:lnSpc>
              <a:spcBef>
                <a:spcPct val="0"/>
              </a:spcBef>
            </a:pPr>
            <a:r>
              <a:rPr lang="vi-VN" sz="3600" dirty="0">
                <a:solidFill>
                  <a:prstClr val="black"/>
                </a:solidFill>
                <a:latin typeface="Open Sans"/>
                <a:ea typeface="Open Sans"/>
                <a:cs typeface="Open Sans"/>
                <a:sym typeface="Open Sans"/>
              </a:rPr>
              <a:t>Tỉ số phần trăm của số học sinh giỏi và số học sinh toàn trường là: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15520" y="3823402"/>
                <a:ext cx="1246243" cy="1356077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square" lIns="0" tIns="182880" rIns="0" bIns="243840" rtlCol="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𝟒𝟎𝟎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5520" y="3823402"/>
                <a:ext cx="1246243" cy="13560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76200"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174021" y="4077333"/>
                <a:ext cx="1510567" cy="92333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accent2">
                    <a:lumMod val="50000"/>
                  </a:schemeClr>
                </a:solidFill>
              </a:ln>
            </p:spPr>
            <p:txBody>
              <a:bodyPr wrap="square" lIns="0" tIns="182880" rIns="0" bIns="243840" rtlCol="0">
                <a:spAutoFit/>
              </a:bodyPr>
              <a:lstStyle/>
              <a:p>
                <a:pPr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𝟐𝟎</m:t>
                      </m:r>
                      <m:r>
                        <a:rPr lang="en-US" sz="32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en-US" sz="3200" b="1" dirty="0">
                  <a:solidFill>
                    <a:srgbClr val="C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4021" y="4077333"/>
                <a:ext cx="1510567" cy="92333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76200">
                <a:solidFill>
                  <a:schemeClr val="accent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506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624822" y="659216"/>
            <a:ext cx="10942358" cy="5539569"/>
          </a:xfrm>
          <a:custGeom>
            <a:avLst/>
            <a:gdLst/>
            <a:ahLst/>
            <a:cxnLst/>
            <a:rect l="l" t="t" r="r" b="b"/>
            <a:pathLst>
              <a:path w="16413537" h="8309353">
                <a:moveTo>
                  <a:pt x="0" y="0"/>
                </a:moveTo>
                <a:lnTo>
                  <a:pt x="16413536" y="0"/>
                </a:lnTo>
                <a:lnTo>
                  <a:pt x="16413536" y="8309352"/>
                </a:lnTo>
                <a:lnTo>
                  <a:pt x="0" y="8309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90415" y="2854903"/>
            <a:ext cx="1148195" cy="1148195"/>
          </a:xfrm>
          <a:custGeom>
            <a:avLst/>
            <a:gdLst/>
            <a:ahLst/>
            <a:cxnLst/>
            <a:rect l="l" t="t" r="r" b="b"/>
            <a:pathLst>
              <a:path w="1722292" h="1722292">
                <a:moveTo>
                  <a:pt x="0" y="0"/>
                </a:moveTo>
                <a:lnTo>
                  <a:pt x="1722292" y="0"/>
                </a:lnTo>
                <a:lnTo>
                  <a:pt x="1722292" y="1722292"/>
                </a:lnTo>
                <a:lnTo>
                  <a:pt x="0" y="17222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295105" y="2854903"/>
            <a:ext cx="1148195" cy="1148195"/>
          </a:xfrm>
          <a:custGeom>
            <a:avLst/>
            <a:gdLst/>
            <a:ahLst/>
            <a:cxnLst/>
            <a:rect l="l" t="t" r="r" b="b"/>
            <a:pathLst>
              <a:path w="1722292" h="1722292">
                <a:moveTo>
                  <a:pt x="1722292" y="0"/>
                </a:moveTo>
                <a:lnTo>
                  <a:pt x="0" y="0"/>
                </a:lnTo>
                <a:lnTo>
                  <a:pt x="0" y="1722292"/>
                </a:lnTo>
                <a:lnTo>
                  <a:pt x="1722292" y="1722292"/>
                </a:lnTo>
                <a:lnTo>
                  <a:pt x="172229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81136" y="815978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85800" y="482429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0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0" y="1996580"/>
                </a:lnTo>
                <a:lnTo>
                  <a:pt x="207977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94518" y="529864"/>
            <a:ext cx="5911146" cy="624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624822" y="659216"/>
            <a:ext cx="10942358" cy="5539569"/>
          </a:xfrm>
          <a:custGeom>
            <a:avLst/>
            <a:gdLst/>
            <a:ahLst/>
            <a:cxnLst/>
            <a:rect l="l" t="t" r="r" b="b"/>
            <a:pathLst>
              <a:path w="16413537" h="8309353">
                <a:moveTo>
                  <a:pt x="0" y="0"/>
                </a:moveTo>
                <a:lnTo>
                  <a:pt x="16413536" y="0"/>
                </a:lnTo>
                <a:lnTo>
                  <a:pt x="16413536" y="8309352"/>
                </a:lnTo>
                <a:lnTo>
                  <a:pt x="0" y="8309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981136" y="815978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685800" y="482429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0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0" y="1996580"/>
                </a:lnTo>
                <a:lnTo>
                  <a:pt x="20797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/>
          <p:cNvGrpSpPr/>
          <p:nvPr/>
        </p:nvGrpSpPr>
        <p:grpSpPr>
          <a:xfrm>
            <a:off x="2456930" y="2198458"/>
            <a:ext cx="2623502" cy="2115199"/>
            <a:chOff x="1881830" y="2881973"/>
            <a:chExt cx="2623502" cy="2115199"/>
          </a:xfrm>
        </p:grpSpPr>
        <p:sp>
          <p:nvSpPr>
            <p:cNvPr id="7" name="Freeform 7"/>
            <p:cNvSpPr/>
            <p:nvPr/>
          </p:nvSpPr>
          <p:spPr>
            <a:xfrm>
              <a:off x="1881830" y="2881973"/>
              <a:ext cx="2623502" cy="2115199"/>
            </a:xfrm>
            <a:custGeom>
              <a:avLst/>
              <a:gdLst/>
              <a:ahLst/>
              <a:cxnLst/>
              <a:rect l="l" t="t" r="r" b="b"/>
              <a:pathLst>
                <a:path w="3935253" h="3172798">
                  <a:moveTo>
                    <a:pt x="0" y="0"/>
                  </a:moveTo>
                  <a:lnTo>
                    <a:pt x="3935254" y="0"/>
                  </a:lnTo>
                  <a:lnTo>
                    <a:pt x="3935254" y="3172798"/>
                  </a:lnTo>
                  <a:lnTo>
                    <a:pt x="0" y="3172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2115124" y="3476481"/>
              <a:ext cx="2156913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Xem</a:t>
              </a:r>
              <a:r>
                <a:rPr lang="en-US" sz="24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lại</a:t>
              </a:r>
              <a:r>
                <a:rPr lang="en-US" sz="24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nội</a:t>
              </a:r>
              <a:r>
                <a:rPr lang="en-US" sz="24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dung </a:t>
              </a:r>
              <a:r>
                <a:rPr lang="en-US" sz="24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về</a:t>
              </a:r>
              <a:r>
                <a:rPr lang="en-US" sz="24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tỉ</a:t>
              </a:r>
              <a:r>
                <a:rPr lang="en-US" sz="24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số</a:t>
              </a:r>
              <a:r>
                <a:rPr lang="en-US" sz="24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24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tỉ</a:t>
              </a:r>
              <a:r>
                <a:rPr lang="en-US" sz="24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số</a:t>
              </a:r>
              <a:r>
                <a:rPr lang="en-US" sz="24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phần</a:t>
              </a:r>
              <a:r>
                <a:rPr lang="en-US" sz="24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trăm</a:t>
              </a:r>
              <a:r>
                <a:rPr lang="en-US" sz="24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</a:t>
              </a:r>
              <a:endPara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32029" y="2198458"/>
            <a:ext cx="2623502" cy="2115199"/>
            <a:chOff x="4784249" y="2881973"/>
            <a:chExt cx="2623502" cy="2115199"/>
          </a:xfrm>
        </p:grpSpPr>
        <p:sp>
          <p:nvSpPr>
            <p:cNvPr id="9" name="Freeform 9"/>
            <p:cNvSpPr/>
            <p:nvPr/>
          </p:nvSpPr>
          <p:spPr>
            <a:xfrm>
              <a:off x="4784249" y="2881973"/>
              <a:ext cx="2623502" cy="2115199"/>
            </a:xfrm>
            <a:custGeom>
              <a:avLst/>
              <a:gdLst/>
              <a:ahLst/>
              <a:cxnLst/>
              <a:rect l="l" t="t" r="r" b="b"/>
              <a:pathLst>
                <a:path w="3935253" h="3172798">
                  <a:moveTo>
                    <a:pt x="0" y="0"/>
                  </a:moveTo>
                  <a:lnTo>
                    <a:pt x="3935254" y="0"/>
                  </a:lnTo>
                  <a:lnTo>
                    <a:pt x="3935254" y="3172798"/>
                  </a:lnTo>
                  <a:lnTo>
                    <a:pt x="0" y="31727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5218413" y="3710936"/>
              <a:ext cx="1860964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24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Chuẩn</a:t>
              </a:r>
              <a:r>
                <a:rPr lang="en-US" sz="24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bị</a:t>
              </a:r>
              <a:r>
                <a:rPr lang="en-US" sz="24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tiết</a:t>
              </a:r>
              <a:r>
                <a:rPr lang="en-US" sz="24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học</a:t>
              </a:r>
              <a:r>
                <a:rPr lang="en-US" sz="2400" dirty="0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400" dirty="0" err="1" smtClean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sau</a:t>
              </a:r>
              <a:endParaRPr lang="en-US" sz="24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74810" y="2460371"/>
            <a:ext cx="2725000" cy="3618601"/>
            <a:chOff x="8966732" y="2363651"/>
            <a:chExt cx="2725000" cy="3618601"/>
          </a:xfrm>
        </p:grpSpPr>
        <p:sp>
          <p:nvSpPr>
            <p:cNvPr id="18" name="Freeform 12"/>
            <p:cNvSpPr/>
            <p:nvPr/>
          </p:nvSpPr>
          <p:spPr>
            <a:xfrm>
              <a:off x="8966732" y="2363651"/>
              <a:ext cx="2725000" cy="3618601"/>
            </a:xfrm>
            <a:custGeom>
              <a:avLst/>
              <a:gdLst/>
              <a:ahLst/>
              <a:cxnLst/>
              <a:rect l="l" t="t" r="r" b="b"/>
              <a:pathLst>
                <a:path w="4087500" h="5427901">
                  <a:moveTo>
                    <a:pt x="0" y="0"/>
                  </a:moveTo>
                  <a:lnTo>
                    <a:pt x="4087499" y="0"/>
                  </a:lnTo>
                  <a:lnTo>
                    <a:pt x="4087499" y="5427901"/>
                  </a:lnTo>
                  <a:lnTo>
                    <a:pt x="0" y="5427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10992" r="-2314"/>
              </a:stretch>
            </a:blipFill>
          </p:spPr>
        </p:sp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 rot="149189">
              <a:off x="9847120" y="3339950"/>
              <a:ext cx="577455" cy="3248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559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624822" y="659216"/>
            <a:ext cx="10942358" cy="5539569"/>
          </a:xfrm>
          <a:custGeom>
            <a:avLst/>
            <a:gdLst/>
            <a:ahLst/>
            <a:cxnLst/>
            <a:rect l="l" t="t" r="r" b="b"/>
            <a:pathLst>
              <a:path w="16413537" h="8309353">
                <a:moveTo>
                  <a:pt x="0" y="0"/>
                </a:moveTo>
                <a:lnTo>
                  <a:pt x="16413536" y="0"/>
                </a:lnTo>
                <a:lnTo>
                  <a:pt x="16413536" y="8309352"/>
                </a:lnTo>
                <a:lnTo>
                  <a:pt x="0" y="8309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81136" y="815978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685800" y="482429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0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0" y="1996580"/>
                </a:lnTo>
                <a:lnTo>
                  <a:pt x="20797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6397" y="2190865"/>
            <a:ext cx="11470928" cy="295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4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B42AB-46BA-9257-8117-DD8F495C6B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"/>
            <a:ext cx="12192000" cy="685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5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624822" y="659216"/>
            <a:ext cx="10942358" cy="5539569"/>
          </a:xfrm>
          <a:custGeom>
            <a:avLst/>
            <a:gdLst/>
            <a:ahLst/>
            <a:cxnLst/>
            <a:rect l="l" t="t" r="r" b="b"/>
            <a:pathLst>
              <a:path w="16413537" h="8309353">
                <a:moveTo>
                  <a:pt x="0" y="0"/>
                </a:moveTo>
                <a:lnTo>
                  <a:pt x="16413536" y="0"/>
                </a:lnTo>
                <a:lnTo>
                  <a:pt x="16413536" y="8309352"/>
                </a:lnTo>
                <a:lnTo>
                  <a:pt x="0" y="83093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90415" y="2854903"/>
            <a:ext cx="1148195" cy="1148195"/>
          </a:xfrm>
          <a:custGeom>
            <a:avLst/>
            <a:gdLst/>
            <a:ahLst/>
            <a:cxnLst/>
            <a:rect l="l" t="t" r="r" b="b"/>
            <a:pathLst>
              <a:path w="1722292" h="1722292">
                <a:moveTo>
                  <a:pt x="0" y="0"/>
                </a:moveTo>
                <a:lnTo>
                  <a:pt x="1722292" y="0"/>
                </a:lnTo>
                <a:lnTo>
                  <a:pt x="1722292" y="1722292"/>
                </a:lnTo>
                <a:lnTo>
                  <a:pt x="0" y="17222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9295105" y="2854903"/>
            <a:ext cx="1148195" cy="1148195"/>
          </a:xfrm>
          <a:custGeom>
            <a:avLst/>
            <a:gdLst/>
            <a:ahLst/>
            <a:cxnLst/>
            <a:rect l="l" t="t" r="r" b="b"/>
            <a:pathLst>
              <a:path w="1722292" h="1722292">
                <a:moveTo>
                  <a:pt x="1722292" y="0"/>
                </a:moveTo>
                <a:lnTo>
                  <a:pt x="0" y="0"/>
                </a:lnTo>
                <a:lnTo>
                  <a:pt x="0" y="1722292"/>
                </a:lnTo>
                <a:lnTo>
                  <a:pt x="1722292" y="1722292"/>
                </a:lnTo>
                <a:lnTo>
                  <a:pt x="172229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981136" y="815978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85800" y="482429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0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0" y="1996580"/>
                </a:lnTo>
                <a:lnTo>
                  <a:pt x="207977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09777" y="809088"/>
            <a:ext cx="6779339" cy="58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4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0" y="738660"/>
            <a:ext cx="12207631" cy="6093940"/>
          </a:xfrm>
          <a:custGeom>
            <a:avLst/>
            <a:gdLst/>
            <a:ahLst/>
            <a:cxnLst/>
            <a:rect l="l" t="t" r="r" b="b"/>
            <a:pathLst>
              <a:path w="13244334" h="6611453">
                <a:moveTo>
                  <a:pt x="0" y="0"/>
                </a:moveTo>
                <a:lnTo>
                  <a:pt x="13244334" y="0"/>
                </a:lnTo>
                <a:lnTo>
                  <a:pt x="13244334" y="6611452"/>
                </a:lnTo>
                <a:lnTo>
                  <a:pt x="0" y="66114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8337" t="-25332"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896133">
            <a:off x="8383990" y="3231565"/>
            <a:ext cx="701991" cy="394870"/>
          </a:xfrm>
          <a:prstGeom prst="rect">
            <a:avLst/>
          </a:prstGeom>
        </p:spPr>
      </p:pic>
      <p:pic>
        <p:nvPicPr>
          <p:cNvPr id="11" name="Trong bến xe buýt tớ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10694" y="-247737"/>
            <a:ext cx="324909" cy="324909"/>
          </a:xfrm>
          <a:prstGeom prst="rect">
            <a:avLst/>
          </a:prstGeom>
        </p:spPr>
      </p:pic>
      <p:pic>
        <p:nvPicPr>
          <p:cNvPr id="12" name="Số ô tô ở bến là 7 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17833" y="942420"/>
            <a:ext cx="324909" cy="324909"/>
          </a:xfrm>
          <a:prstGeom prst="rect">
            <a:avLst/>
          </a:prstGeom>
        </p:spPr>
      </p:pic>
      <p:pic>
        <p:nvPicPr>
          <p:cNvPr id="13" name="số ô tô điện so với 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79954" y="304393"/>
            <a:ext cx="324909" cy="324909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19539" y="482600"/>
            <a:ext cx="3384061" cy="1800331"/>
          </a:xfrm>
          <a:prstGeom prst="wedgeRoundRectCallout">
            <a:avLst>
              <a:gd name="adj1" fmla="val -10015"/>
              <a:gd name="adj2" fmla="val 89124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bến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xe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buýt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tớ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thấy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 ô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 ô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điện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4 ô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chạy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bằng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xăng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556001" y="629301"/>
            <a:ext cx="3097707" cy="1463934"/>
          </a:xfrm>
          <a:prstGeom prst="wedgeRoundRectCallout">
            <a:avLst>
              <a:gd name="adj1" fmla="val -23991"/>
              <a:gd name="adj2" fmla="val 9628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/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ô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điện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với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ô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tô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ở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bến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chiếm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mấy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phần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333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nhỉ</a:t>
            </a:r>
            <a:r>
              <a:rPr lang="en-US" sz="2333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806108" y="77172"/>
            <a:ext cx="5385893" cy="2635113"/>
            <a:chOff x="10209161" y="115757"/>
            <a:chExt cx="8078839" cy="3952670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10209161" y="115757"/>
              <a:ext cx="8078839" cy="3952670"/>
            </a:xfrm>
            <a:prstGeom prst="wedgeRoundRectCallout">
              <a:avLst>
                <a:gd name="adj1" fmla="val 20541"/>
                <a:gd name="adj2" fmla="val 62109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630">
                <a:lnSpc>
                  <a:spcPct val="150000"/>
                </a:lnSpc>
              </a:pP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ô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tô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ở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bến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là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7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phần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thì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ô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tô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điện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là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3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phần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như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thế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ô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tô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điện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chiếm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ô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tô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ở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bến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   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còn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gọi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là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“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tỉ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số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” </a:t>
              </a:r>
              <a:r>
                <a:rPr lang="en-US" sz="2333" dirty="0" err="1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đấy</a:t>
              </a:r>
              <a:r>
                <a:rPr lang="en-US" sz="2333" dirty="0">
                  <a:solidFill>
                    <a:srgbClr val="0020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!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2039600" y="2092093"/>
                  <a:ext cx="319800" cy="923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0963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133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133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133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US" sz="2133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39600" y="2092093"/>
                  <a:ext cx="319800" cy="92381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5392400" y="2074148"/>
                  <a:ext cx="319800" cy="923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0963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133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133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133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US" sz="2133" dirty="0">
                    <a:solidFill>
                      <a:srgbClr val="002060"/>
                    </a:solidFill>
                    <a:latin typeface="Calibri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92400" y="2074148"/>
                  <a:ext cx="319800" cy="92381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9482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1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35788" y="361018"/>
            <a:ext cx="12120424" cy="6135965"/>
          </a:xfrm>
          <a:custGeom>
            <a:avLst/>
            <a:gdLst/>
            <a:ahLst/>
            <a:cxnLst/>
            <a:rect l="l" t="t" r="r" b="b"/>
            <a:pathLst>
              <a:path w="18180636" h="9203947">
                <a:moveTo>
                  <a:pt x="0" y="0"/>
                </a:moveTo>
                <a:lnTo>
                  <a:pt x="18180636" y="0"/>
                </a:lnTo>
                <a:lnTo>
                  <a:pt x="18180636" y="9203946"/>
                </a:lnTo>
                <a:lnTo>
                  <a:pt x="0" y="92039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60357" y="5526947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1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1" y="1996580"/>
                </a:lnTo>
                <a:lnTo>
                  <a:pt x="2079771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175177" y="1145754"/>
            <a:ext cx="1920823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</a:pP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ô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tô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điện</a:t>
            </a:r>
            <a:endParaRPr lang="en-US" sz="2666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58226" y="1145754"/>
            <a:ext cx="2265511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</a:pP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ô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tô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ô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bến</a:t>
            </a:r>
            <a:endParaRPr lang="en-US" sz="2666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31995" y="2088550"/>
            <a:ext cx="7832076" cy="444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61" lvl="1" indent="-287881" defTabSz="609630">
              <a:lnSpc>
                <a:spcPts val="3733"/>
              </a:lnSpc>
              <a:buFont typeface="Arial"/>
              <a:buChar char="•"/>
            </a:pPr>
            <a:r>
              <a:rPr lang="en-US" sz="2666" dirty="0" err="1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Tỉ</a:t>
            </a:r>
            <a:r>
              <a:rPr lang="en-US" sz="2666" dirty="0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của</a:t>
            </a:r>
            <a:r>
              <a:rPr lang="en-US" sz="2666" dirty="0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ô </a:t>
            </a:r>
            <a:r>
              <a:rPr lang="en-US" sz="2666" dirty="0" err="1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tô</a:t>
            </a:r>
            <a:r>
              <a:rPr lang="en-US" sz="2666" dirty="0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điện</a:t>
            </a:r>
            <a:r>
              <a:rPr lang="en-US" sz="2666" dirty="0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và</a:t>
            </a:r>
            <a:r>
              <a:rPr lang="en-US" sz="2666" dirty="0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ô </a:t>
            </a:r>
            <a:r>
              <a:rPr lang="en-US" sz="2666" dirty="0" err="1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tô</a:t>
            </a:r>
            <a:r>
              <a:rPr lang="en-US" sz="2666" dirty="0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ở </a:t>
            </a:r>
            <a:r>
              <a:rPr lang="en-US" sz="2666" dirty="0" err="1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bến</a:t>
            </a:r>
            <a:r>
              <a:rPr lang="en-US" sz="2666" dirty="0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là</a:t>
            </a:r>
            <a:r>
              <a:rPr lang="en-US" sz="2666" dirty="0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b="1" dirty="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r>
              <a:rPr lang="en-US" sz="2666" dirty="0">
                <a:solidFill>
                  <a:srgbClr val="F79646">
                    <a:lumMod val="20000"/>
                    <a:lumOff val="80000"/>
                  </a:srgbClr>
                </a:solidFill>
                <a:latin typeface="Open Sans"/>
                <a:ea typeface="Open Sans"/>
                <a:cs typeface="Open Sans"/>
                <a:sym typeface="Open Sans"/>
              </a:rPr>
              <a:t> : </a:t>
            </a:r>
            <a:r>
              <a:rPr lang="en-US" sz="2666" b="1" dirty="0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4195" y="3974592"/>
            <a:ext cx="941489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761" lvl="1" indent="-287881" defTabSz="609630">
              <a:lnSpc>
                <a:spcPts val="3733"/>
              </a:lnSpc>
              <a:buFont typeface="Arial"/>
              <a:buChar char="•"/>
            </a:pP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Tỉ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của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ô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tô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chạy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bằng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xăng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và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ô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tô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ở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bến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là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4 : 7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921643" y="-567498"/>
            <a:ext cx="1670995" cy="2367301"/>
            <a:chOff x="8882464" y="-851247"/>
            <a:chExt cx="2506492" cy="3550952"/>
          </a:xfrm>
        </p:grpSpPr>
        <p:sp>
          <p:nvSpPr>
            <p:cNvPr id="15" name="Freeform 15"/>
            <p:cNvSpPr/>
            <p:nvPr/>
          </p:nvSpPr>
          <p:spPr>
            <a:xfrm>
              <a:off x="9054889" y="-851247"/>
              <a:ext cx="2161642" cy="3550952"/>
            </a:xfrm>
            <a:custGeom>
              <a:avLst/>
              <a:gdLst/>
              <a:ahLst/>
              <a:cxnLst/>
              <a:rect l="l" t="t" r="r" b="b"/>
              <a:pathLst>
                <a:path w="2161642" h="3550952">
                  <a:moveTo>
                    <a:pt x="0" y="0"/>
                  </a:moveTo>
                  <a:lnTo>
                    <a:pt x="2161642" y="0"/>
                  </a:lnTo>
                  <a:lnTo>
                    <a:pt x="2161642" y="3550952"/>
                  </a:lnTo>
                  <a:lnTo>
                    <a:pt x="0" y="3550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8882464" y="878621"/>
              <a:ext cx="2506492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8045"/>
                </a:lnSpc>
              </a:pPr>
              <a:r>
                <a:rPr lang="en-US" sz="5746" dirty="0">
                  <a:solidFill>
                    <a:srgbClr val="FFFFFF"/>
                  </a:solidFill>
                  <a:latin typeface="Fira Sans ExtraBold" panose="020B0903050000020004" pitchFamily="34" charset="0"/>
                  <a:ea typeface="Open Sans"/>
                  <a:cs typeface="Open Sans"/>
                  <a:sym typeface="Open Sans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504181" y="-496304"/>
            <a:ext cx="1670995" cy="2367301"/>
            <a:chOff x="3756272" y="-744456"/>
            <a:chExt cx="2506492" cy="3550952"/>
          </a:xfrm>
        </p:grpSpPr>
        <p:sp>
          <p:nvSpPr>
            <p:cNvPr id="17" name="Freeform 17"/>
            <p:cNvSpPr/>
            <p:nvPr/>
          </p:nvSpPr>
          <p:spPr>
            <a:xfrm>
              <a:off x="3969617" y="-744456"/>
              <a:ext cx="2161642" cy="3550952"/>
            </a:xfrm>
            <a:custGeom>
              <a:avLst/>
              <a:gdLst/>
              <a:ahLst/>
              <a:cxnLst/>
              <a:rect l="l" t="t" r="r" b="b"/>
              <a:pathLst>
                <a:path w="2161642" h="3550952">
                  <a:moveTo>
                    <a:pt x="0" y="0"/>
                  </a:moveTo>
                  <a:lnTo>
                    <a:pt x="2161642" y="0"/>
                  </a:lnTo>
                  <a:lnTo>
                    <a:pt x="2161642" y="3550952"/>
                  </a:lnTo>
                  <a:lnTo>
                    <a:pt x="0" y="3550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=""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3756272" y="1083203"/>
              <a:ext cx="2506492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8045"/>
                </a:lnSpc>
              </a:pPr>
              <a:r>
                <a:rPr lang="en-US" sz="5746" dirty="0">
                  <a:solidFill>
                    <a:srgbClr val="FFFFFF"/>
                  </a:solidFill>
                  <a:latin typeface="Fira Sans ExtraBold" panose="020B0903050000020004" pitchFamily="34" charset="0"/>
                  <a:ea typeface="Open Sans"/>
                  <a:cs typeface="Open Sans"/>
                  <a:sym typeface="Open Sans"/>
                </a:rPr>
                <a:t>7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832475" y="949189"/>
            <a:ext cx="1920823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</a:pPr>
            <a:r>
              <a:rPr lang="en-US" sz="266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 ô tô chạy bằng xăng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9778455" y="-567498"/>
            <a:ext cx="1670995" cy="2367301"/>
            <a:chOff x="14667683" y="-851247"/>
            <a:chExt cx="2506492" cy="3550952"/>
          </a:xfrm>
        </p:grpSpPr>
        <p:sp>
          <p:nvSpPr>
            <p:cNvPr id="8" name="Freeform 8"/>
            <p:cNvSpPr/>
            <p:nvPr/>
          </p:nvSpPr>
          <p:spPr>
            <a:xfrm>
              <a:off x="14920846" y="-851247"/>
              <a:ext cx="2161642" cy="3550952"/>
            </a:xfrm>
            <a:custGeom>
              <a:avLst/>
              <a:gdLst/>
              <a:ahLst/>
              <a:cxnLst/>
              <a:rect l="l" t="t" r="r" b="b"/>
              <a:pathLst>
                <a:path w="2161642" h="3550952">
                  <a:moveTo>
                    <a:pt x="0" y="0"/>
                  </a:moveTo>
                  <a:lnTo>
                    <a:pt x="2161642" y="0"/>
                  </a:lnTo>
                  <a:lnTo>
                    <a:pt x="2161642" y="3550952"/>
                  </a:lnTo>
                  <a:lnTo>
                    <a:pt x="0" y="35509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=""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14667683" y="941487"/>
              <a:ext cx="2506492" cy="1538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8045"/>
                </a:lnSpc>
              </a:pPr>
              <a:r>
                <a:rPr lang="en-US" sz="5746" dirty="0">
                  <a:solidFill>
                    <a:srgbClr val="FFFFFF"/>
                  </a:solidFill>
                  <a:latin typeface="Fira Sans ExtraBold" panose="020B0903050000020004" pitchFamily="34" charset="0"/>
                  <a:ea typeface="Open Sans"/>
                  <a:cs typeface="Open Sans"/>
                  <a:sym typeface="Open Sans"/>
                </a:rPr>
                <a:t>4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17025" y="4651904"/>
            <a:ext cx="9261431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761" lvl="1" indent="-287881" defTabSz="609630">
              <a:lnSpc>
                <a:spcPts val="3733"/>
              </a:lnSpc>
              <a:buFont typeface="Arial"/>
              <a:buChar char="•"/>
            </a:pP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Tỉ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của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ô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tô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điện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và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ô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tô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chạy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bằng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xăng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là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3 : 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14195" y="5337726"/>
            <a:ext cx="9256964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761" lvl="1" indent="-287881" defTabSz="609630">
              <a:lnSpc>
                <a:spcPts val="3733"/>
              </a:lnSpc>
              <a:buFont typeface="Arial"/>
              <a:buChar char="•"/>
            </a:pP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Tỉ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của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ô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tô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chạy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bằng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xăng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và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ô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tô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điện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là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4 : 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888859" y="1936607"/>
            <a:ext cx="1372890" cy="768480"/>
            <a:chOff x="12070695" y="3178661"/>
            <a:chExt cx="2059335" cy="1152721"/>
          </a:xfrm>
        </p:grpSpPr>
        <p:sp>
          <p:nvSpPr>
            <p:cNvPr id="12" name="TextBox 12"/>
            <p:cNvSpPr txBox="1"/>
            <p:nvPr/>
          </p:nvSpPr>
          <p:spPr>
            <a:xfrm>
              <a:off x="12070695" y="3406571"/>
              <a:ext cx="2059335" cy="711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33"/>
                </a:lnSpc>
              </a:pPr>
              <a:r>
                <a:rPr lang="en-US" sz="2666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hay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13653246" y="3178661"/>
                  <a:ext cx="440025" cy="11527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0963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667" b="1" i="1">
                                <a:solidFill>
                                  <a:srgbClr val="F7964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667" b="1" i="1">
                                <a:solidFill>
                                  <a:srgbClr val="F7964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667" b="1" i="1">
                                <a:solidFill>
                                  <a:srgbClr val="F7964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2667" b="1" dirty="0">
                    <a:solidFill>
                      <a:srgbClr val="F79646">
                        <a:lumMod val="20000"/>
                        <a:lumOff val="80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53246" y="3178661"/>
                  <a:ext cx="440025" cy="115272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/>
          <p:cNvGrpSpPr/>
          <p:nvPr/>
        </p:nvGrpSpPr>
        <p:grpSpPr>
          <a:xfrm>
            <a:off x="778756" y="2683837"/>
            <a:ext cx="9168134" cy="768480"/>
            <a:chOff x="1405541" y="4299506"/>
            <a:chExt cx="13752201" cy="1152721"/>
          </a:xfrm>
        </p:grpSpPr>
        <p:sp>
          <p:nvSpPr>
            <p:cNvPr id="13" name="TextBox 13"/>
            <p:cNvSpPr txBox="1"/>
            <p:nvPr/>
          </p:nvSpPr>
          <p:spPr>
            <a:xfrm>
              <a:off x="1405541" y="4464050"/>
              <a:ext cx="13752201" cy="711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33"/>
                </a:lnSpc>
              </a:pPr>
              <a:r>
                <a:rPr lang="en-US" sz="2666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(</a:t>
              </a:r>
              <a:r>
                <a:rPr lang="en-US" sz="2666" dirty="0" err="1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tỉ</a:t>
              </a:r>
              <a:r>
                <a:rPr lang="en-US" sz="2666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số</a:t>
              </a:r>
              <a:r>
                <a:rPr lang="en-US" sz="2666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này</a:t>
              </a:r>
              <a:r>
                <a:rPr lang="en-US" sz="2666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cho</a:t>
              </a:r>
              <a:r>
                <a:rPr lang="en-US" sz="2666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biết</a:t>
              </a:r>
              <a:r>
                <a:rPr lang="en-US" sz="2666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số</a:t>
              </a:r>
              <a:r>
                <a:rPr lang="en-US" sz="2666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 ô </a:t>
              </a:r>
              <a:r>
                <a:rPr lang="en-US" sz="2666" dirty="0" err="1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tô</a:t>
              </a:r>
              <a:r>
                <a:rPr lang="en-US" sz="2666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điện</a:t>
              </a:r>
              <a:r>
                <a:rPr lang="en-US" sz="2666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bằng</a:t>
              </a:r>
              <a:r>
                <a:rPr lang="en-US" sz="2666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      </a:t>
              </a:r>
              <a:r>
                <a:rPr lang="en-US" sz="2666" dirty="0" err="1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số</a:t>
              </a:r>
              <a:r>
                <a:rPr lang="en-US" sz="2666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 ô </a:t>
              </a:r>
              <a:r>
                <a:rPr lang="en-US" sz="2666" dirty="0" err="1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tô</a:t>
              </a:r>
              <a:r>
                <a:rPr lang="en-US" sz="2666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 ở </a:t>
              </a:r>
              <a:r>
                <a:rPr lang="en-US" sz="2666" dirty="0" err="1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bến</a:t>
              </a:r>
              <a:r>
                <a:rPr lang="en-US" sz="2666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10626788" y="4299506"/>
                  <a:ext cx="459974" cy="11527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defTabSz="60963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667" b="1" i="1">
                                <a:solidFill>
                                  <a:srgbClr val="F7964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667" b="1" i="1">
                                <a:solidFill>
                                  <a:srgbClr val="F7964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667" b="1" i="1">
                                <a:solidFill>
                                  <a:srgbClr val="F79646">
                                    <a:lumMod val="20000"/>
                                    <a:lumOff val="80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2667" b="1" dirty="0">
                    <a:solidFill>
                      <a:srgbClr val="F79646">
                        <a:lumMod val="20000"/>
                        <a:lumOff val="80000"/>
                      </a:srgb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6788" y="4299506"/>
                  <a:ext cx="459974" cy="1152721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2666" y="3278069"/>
            <a:ext cx="2554397" cy="827188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0214586" y="3816652"/>
            <a:ext cx="1372890" cy="766941"/>
            <a:chOff x="15398956" y="5671784"/>
            <a:chExt cx="2059335" cy="1150412"/>
          </a:xfrm>
        </p:grpSpPr>
        <p:sp>
          <p:nvSpPr>
            <p:cNvPr id="34" name="TextBox 12"/>
            <p:cNvSpPr txBox="1"/>
            <p:nvPr/>
          </p:nvSpPr>
          <p:spPr>
            <a:xfrm>
              <a:off x="15398956" y="5899694"/>
              <a:ext cx="2059335" cy="711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33"/>
                </a:lnSpc>
              </a:pPr>
              <a:r>
                <a:rPr lang="en-US" sz="2666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hay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16981507" y="5671784"/>
                  <a:ext cx="440025" cy="1150412"/>
                </a:xfrm>
                <a:prstGeom prst="rect">
                  <a:avLst/>
                </a:prstGeom>
                <a:solidFill>
                  <a:srgbClr val="F3ABB7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0963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66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66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266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2667" b="1" dirty="0">
                    <a:solidFill>
                      <a:prstClr val="black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81507" y="5671784"/>
                  <a:ext cx="440025" cy="115041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/>
          <p:cNvGrpSpPr/>
          <p:nvPr/>
        </p:nvGrpSpPr>
        <p:grpSpPr>
          <a:xfrm>
            <a:off x="9366336" y="4498219"/>
            <a:ext cx="1372890" cy="767967"/>
            <a:chOff x="15398956" y="5671784"/>
            <a:chExt cx="2059335" cy="1151951"/>
          </a:xfrm>
        </p:grpSpPr>
        <p:sp>
          <p:nvSpPr>
            <p:cNvPr id="38" name="TextBox 12"/>
            <p:cNvSpPr txBox="1"/>
            <p:nvPr/>
          </p:nvSpPr>
          <p:spPr>
            <a:xfrm>
              <a:off x="15398956" y="5899694"/>
              <a:ext cx="2059335" cy="711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33"/>
                </a:lnSpc>
              </a:pPr>
              <a:r>
                <a:rPr lang="en-US" sz="2666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hay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16981507" y="5671784"/>
                  <a:ext cx="440025" cy="1151951"/>
                </a:xfrm>
                <a:prstGeom prst="rect">
                  <a:avLst/>
                </a:prstGeom>
                <a:solidFill>
                  <a:srgbClr val="F3ABB7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0963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66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66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266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2667" b="1" dirty="0">
                    <a:solidFill>
                      <a:prstClr val="black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81507" y="5671784"/>
                  <a:ext cx="440025" cy="1151951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/>
          <p:cNvGrpSpPr/>
          <p:nvPr/>
        </p:nvGrpSpPr>
        <p:grpSpPr>
          <a:xfrm>
            <a:off x="10089620" y="5181069"/>
            <a:ext cx="1372890" cy="769057"/>
            <a:chOff x="15398956" y="5671784"/>
            <a:chExt cx="2059335" cy="1153585"/>
          </a:xfrm>
        </p:grpSpPr>
        <p:sp>
          <p:nvSpPr>
            <p:cNvPr id="41" name="TextBox 12"/>
            <p:cNvSpPr txBox="1"/>
            <p:nvPr/>
          </p:nvSpPr>
          <p:spPr>
            <a:xfrm>
              <a:off x="15398956" y="5899694"/>
              <a:ext cx="2059335" cy="7117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33"/>
                </a:lnSpc>
              </a:pPr>
              <a:r>
                <a:rPr lang="en-US" sz="2666" dirty="0">
                  <a:solidFill>
                    <a:srgbClr val="F79646">
                      <a:lumMod val="20000"/>
                      <a:lumOff val="80000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hay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16981507" y="5671784"/>
                  <a:ext cx="440025" cy="1153585"/>
                </a:xfrm>
                <a:prstGeom prst="rect">
                  <a:avLst/>
                </a:prstGeom>
                <a:solidFill>
                  <a:srgbClr val="F3ABB7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0963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66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66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2667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2667" b="1" dirty="0">
                    <a:solidFill>
                      <a:prstClr val="black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981507" y="5671784"/>
                  <a:ext cx="440025" cy="1153585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Rounded Rectangle 43"/>
          <p:cNvSpPr/>
          <p:nvPr/>
        </p:nvSpPr>
        <p:spPr>
          <a:xfrm>
            <a:off x="2534975" y="2061380"/>
            <a:ext cx="1916272" cy="474489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4898630" y="2061380"/>
            <a:ext cx="2123064" cy="474489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9" grpId="0"/>
      <p:bldP spid="22" grpId="0"/>
      <p:bldP spid="23" grpId="0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1359596" y="927959"/>
            <a:ext cx="9472808" cy="4795609"/>
          </a:xfrm>
          <a:custGeom>
            <a:avLst/>
            <a:gdLst/>
            <a:ahLst/>
            <a:cxnLst/>
            <a:rect l="l" t="t" r="r" b="b"/>
            <a:pathLst>
              <a:path w="14209212" h="7193413">
                <a:moveTo>
                  <a:pt x="0" y="0"/>
                </a:moveTo>
                <a:lnTo>
                  <a:pt x="14209212" y="0"/>
                </a:lnTo>
                <a:lnTo>
                  <a:pt x="14209212" y="7193413"/>
                </a:lnTo>
                <a:lnTo>
                  <a:pt x="0" y="71934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981136" y="815978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685800" y="482429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0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0" y="1996580"/>
                </a:lnTo>
                <a:lnTo>
                  <a:pt x="207977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2154557" y="3122978"/>
            <a:ext cx="7882887" cy="850426"/>
            <a:chOff x="3231834" y="4684466"/>
            <a:chExt cx="11824331" cy="1275638"/>
          </a:xfrm>
        </p:grpSpPr>
        <p:sp>
          <p:nvSpPr>
            <p:cNvPr id="8" name="TextBox 8"/>
            <p:cNvSpPr txBox="1"/>
            <p:nvPr/>
          </p:nvSpPr>
          <p:spPr>
            <a:xfrm>
              <a:off x="3231834" y="4871504"/>
              <a:ext cx="11824331" cy="904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67"/>
                </a:lnSpc>
              </a:pPr>
              <a:r>
                <a:rPr lang="en-US" sz="3334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Tỉ</a:t>
              </a:r>
              <a:r>
                <a:rPr lang="en-US" sz="33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3334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số</a:t>
              </a:r>
              <a:r>
                <a:rPr lang="en-US" sz="33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a </a:t>
              </a:r>
              <a:r>
                <a:rPr lang="en-US" sz="3334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và</a:t>
              </a:r>
              <a:r>
                <a:rPr lang="en-US" sz="33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b </a:t>
              </a:r>
              <a:r>
                <a:rPr lang="en-US" sz="3334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là</a:t>
              </a:r>
              <a:r>
                <a:rPr lang="en-US" sz="33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a : b hay        (b </a:t>
              </a:r>
              <a:r>
                <a:rPr lang="en-US" sz="3334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khác</a:t>
              </a:r>
              <a:r>
                <a:rPr lang="en-US" sz="3334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0).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0591800" y="4684466"/>
                  <a:ext cx="543419" cy="127563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0963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num>
                          <m:den>
                            <m:r>
                              <a:rPr lang="en-US" sz="3200" b="1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𝒃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prstClr val="black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91800" y="4684466"/>
                  <a:ext cx="543419" cy="127563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96724" y="1445174"/>
            <a:ext cx="4551229" cy="197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1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35788" y="361018"/>
            <a:ext cx="12120424" cy="6135965"/>
          </a:xfrm>
          <a:custGeom>
            <a:avLst/>
            <a:gdLst/>
            <a:ahLst/>
            <a:cxnLst/>
            <a:rect l="l" t="t" r="r" b="b"/>
            <a:pathLst>
              <a:path w="18180636" h="9203947">
                <a:moveTo>
                  <a:pt x="0" y="0"/>
                </a:moveTo>
                <a:lnTo>
                  <a:pt x="18180636" y="0"/>
                </a:lnTo>
                <a:lnTo>
                  <a:pt x="18180636" y="9203946"/>
                </a:lnTo>
                <a:lnTo>
                  <a:pt x="0" y="92039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805487" y="2027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0" y="0"/>
                </a:lnTo>
                <a:lnTo>
                  <a:pt x="2079770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0357" y="5526947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1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1" y="1996580"/>
                </a:lnTo>
                <a:lnTo>
                  <a:pt x="207977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53614" y="1177285"/>
            <a:ext cx="10402103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4200"/>
              </a:lnSpc>
            </a:pP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b)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Rô-bốt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khảo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sát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100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khối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5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tham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gia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các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môn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thể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thao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thì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thấy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có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43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tham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gia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môn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Bơi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31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tham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gia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môn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Cờ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vua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, 26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tham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gia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môn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Cầu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lông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Rô-bốt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tính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tỉ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của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tham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gia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ở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mỗi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môn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và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được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khảo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999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sát</a:t>
            </a:r>
            <a:r>
              <a:rPr lang="en-US" sz="29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83864" y="3458825"/>
            <a:ext cx="3995178" cy="2630117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873933" y="4148226"/>
            <a:ext cx="6461587" cy="120545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Có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bao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nhiêu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học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sinh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tham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gia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khảo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sát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</p:txBody>
      </p:sp>
      <p:sp>
        <p:nvSpPr>
          <p:cNvPr id="18" name="TextBox 8"/>
          <p:cNvSpPr txBox="1"/>
          <p:nvPr/>
        </p:nvSpPr>
        <p:spPr>
          <a:xfrm>
            <a:off x="853613" y="4164203"/>
            <a:ext cx="6461587" cy="120545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Có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bao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nhiêu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học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sinh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tham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gia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môn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Bơi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</p:txBody>
      </p:sp>
      <p:sp>
        <p:nvSpPr>
          <p:cNvPr id="19" name="TextBox 8"/>
          <p:cNvSpPr txBox="1"/>
          <p:nvPr/>
        </p:nvSpPr>
        <p:spPr>
          <a:xfrm>
            <a:off x="853613" y="4148225"/>
            <a:ext cx="6461587" cy="120545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Có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bao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nhiêu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học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sinh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tham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gia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môn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Cờ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vua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</p:txBody>
      </p:sp>
      <p:sp>
        <p:nvSpPr>
          <p:cNvPr id="20" name="TextBox 8"/>
          <p:cNvSpPr txBox="1"/>
          <p:nvPr/>
        </p:nvSpPr>
        <p:spPr>
          <a:xfrm>
            <a:off x="863773" y="4156213"/>
            <a:ext cx="6461587" cy="1205458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667"/>
              </a:lnSpc>
            </a:pP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Có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bao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nhiêu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học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sinh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tham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gia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môn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Cầu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lông</a:t>
            </a:r>
            <a:r>
              <a:rPr lang="en-US" sz="3334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623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35788" y="361018"/>
            <a:ext cx="12120424" cy="6135965"/>
          </a:xfrm>
          <a:custGeom>
            <a:avLst/>
            <a:gdLst/>
            <a:ahLst/>
            <a:cxnLst/>
            <a:rect l="l" t="t" r="r" b="b"/>
            <a:pathLst>
              <a:path w="18180636" h="9203947">
                <a:moveTo>
                  <a:pt x="0" y="0"/>
                </a:moveTo>
                <a:lnTo>
                  <a:pt x="18180636" y="0"/>
                </a:lnTo>
                <a:lnTo>
                  <a:pt x="18180636" y="9203946"/>
                </a:lnTo>
                <a:lnTo>
                  <a:pt x="0" y="92039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674826" y="217739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1" y="0"/>
                </a:lnTo>
                <a:lnTo>
                  <a:pt x="2079771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0357" y="5406377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1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1" y="1996580"/>
                </a:lnTo>
                <a:lnTo>
                  <a:pt x="207977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85800" y="1448722"/>
            <a:ext cx="5984933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761" lvl="1" indent="-287881" defTabSz="609630">
              <a:lnSpc>
                <a:spcPts val="3733"/>
              </a:lnSpc>
              <a:buFont typeface="Arial"/>
              <a:buChar char="•"/>
            </a:pP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Tỉ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của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tham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gia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môn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Bơi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và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được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khảo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sát</a:t>
            </a:r>
            <a:endParaRPr lang="en-US" sz="2666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85800" y="2938739"/>
            <a:ext cx="6545882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761" lvl="1" indent="-287881" defTabSz="609630">
              <a:lnSpc>
                <a:spcPts val="3733"/>
              </a:lnSpc>
              <a:buFont typeface="Arial"/>
              <a:buChar char="•"/>
            </a:pPr>
            <a:r>
              <a:rPr lang="en-US" sz="2666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Tỉ số của số bạn tham gia môn Cờ vua và số bạn được khảo sát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5800" y="4388399"/>
            <a:ext cx="6867812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5761" lvl="1" indent="-287881" defTabSz="609630">
              <a:lnSpc>
                <a:spcPts val="3733"/>
              </a:lnSpc>
              <a:buFont typeface="Arial"/>
              <a:buChar char="•"/>
            </a:pP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Tỉ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của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tham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gia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môn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Cầu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lông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và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số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bạn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được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khảo</a:t>
            </a:r>
            <a:r>
              <a:rPr lang="en-US" sz="2666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666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sát</a:t>
            </a:r>
            <a:endParaRPr lang="en-US" sz="2666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34650" y="1780864"/>
            <a:ext cx="3275573" cy="40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37310" y="-371611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0" y="0"/>
                </a:moveTo>
                <a:lnTo>
                  <a:pt x="4855221" y="0"/>
                </a:lnTo>
                <a:lnTo>
                  <a:pt x="48552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107209" flipH="1">
            <a:off x="-764793" y="4460843"/>
            <a:ext cx="3236814" cy="2743200"/>
          </a:xfrm>
          <a:custGeom>
            <a:avLst/>
            <a:gdLst/>
            <a:ahLst/>
            <a:cxnLst/>
            <a:rect l="l" t="t" r="r" b="b"/>
            <a:pathLst>
              <a:path w="4855221" h="4114800">
                <a:moveTo>
                  <a:pt x="4855221" y="0"/>
                </a:moveTo>
                <a:lnTo>
                  <a:pt x="0" y="0"/>
                </a:lnTo>
                <a:lnTo>
                  <a:pt x="0" y="4114800"/>
                </a:lnTo>
                <a:lnTo>
                  <a:pt x="4855221" y="4114800"/>
                </a:lnTo>
                <a:lnTo>
                  <a:pt x="485522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74811" y="-989561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4" y="0"/>
                </a:lnTo>
                <a:lnTo>
                  <a:pt x="5881834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95106" y="4313657"/>
            <a:ext cx="3921222" cy="3979100"/>
          </a:xfrm>
          <a:custGeom>
            <a:avLst/>
            <a:gdLst/>
            <a:ahLst/>
            <a:cxnLst/>
            <a:rect l="l" t="t" r="r" b="b"/>
            <a:pathLst>
              <a:path w="5881833" h="5968650">
                <a:moveTo>
                  <a:pt x="0" y="0"/>
                </a:moveTo>
                <a:lnTo>
                  <a:pt x="5881833" y="0"/>
                </a:lnTo>
                <a:lnTo>
                  <a:pt x="5881833" y="5968650"/>
                </a:lnTo>
                <a:lnTo>
                  <a:pt x="0" y="59686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1777">
            <a:off x="35788" y="361018"/>
            <a:ext cx="12120424" cy="6135965"/>
          </a:xfrm>
          <a:custGeom>
            <a:avLst/>
            <a:gdLst/>
            <a:ahLst/>
            <a:cxnLst/>
            <a:rect l="l" t="t" r="r" b="b"/>
            <a:pathLst>
              <a:path w="18180636" h="9203947">
                <a:moveTo>
                  <a:pt x="0" y="0"/>
                </a:moveTo>
                <a:lnTo>
                  <a:pt x="18180636" y="0"/>
                </a:lnTo>
                <a:lnTo>
                  <a:pt x="18180636" y="9203946"/>
                </a:lnTo>
                <a:lnTo>
                  <a:pt x="0" y="92039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562460" y="217739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0" y="0"/>
                </a:moveTo>
                <a:lnTo>
                  <a:pt x="2079771" y="0"/>
                </a:lnTo>
                <a:lnTo>
                  <a:pt x="2079771" y="1996580"/>
                </a:lnTo>
                <a:lnTo>
                  <a:pt x="0" y="19965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0357" y="5506674"/>
            <a:ext cx="1386513" cy="1331053"/>
          </a:xfrm>
          <a:custGeom>
            <a:avLst/>
            <a:gdLst/>
            <a:ahLst/>
            <a:cxnLst/>
            <a:rect l="l" t="t" r="r" b="b"/>
            <a:pathLst>
              <a:path w="2079770" h="1996580">
                <a:moveTo>
                  <a:pt x="2079771" y="0"/>
                </a:moveTo>
                <a:lnTo>
                  <a:pt x="0" y="0"/>
                </a:lnTo>
                <a:lnTo>
                  <a:pt x="0" y="1996580"/>
                </a:lnTo>
                <a:lnTo>
                  <a:pt x="2079771" y="1996580"/>
                </a:lnTo>
                <a:lnTo>
                  <a:pt x="207977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73200" y="1265427"/>
            <a:ext cx="9032658" cy="1716339"/>
          </a:xfrm>
          <a:custGeom>
            <a:avLst/>
            <a:gdLst/>
            <a:ahLst/>
            <a:cxnLst/>
            <a:rect l="l" t="t" r="r" b="b"/>
            <a:pathLst>
              <a:path w="13669322" h="4677347">
                <a:moveTo>
                  <a:pt x="0" y="0"/>
                </a:moveTo>
                <a:lnTo>
                  <a:pt x="13669322" y="0"/>
                </a:lnTo>
                <a:lnTo>
                  <a:pt x="13669322" y="4677347"/>
                </a:lnTo>
                <a:lnTo>
                  <a:pt x="0" y="467734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rcRect/>
            <a:stretch>
              <a:fillRect l="-6468" t="-97276" r="-6592" b="-208718"/>
            </a:stretch>
          </a:blipFill>
        </p:spPr>
      </p:sp>
      <p:grpSp>
        <p:nvGrpSpPr>
          <p:cNvPr id="15" name="Group 14"/>
          <p:cNvGrpSpPr/>
          <p:nvPr/>
        </p:nvGrpSpPr>
        <p:grpSpPr>
          <a:xfrm>
            <a:off x="355600" y="3342769"/>
            <a:ext cx="11116252" cy="930556"/>
            <a:chOff x="533400" y="5014152"/>
            <a:chExt cx="16674378" cy="1395835"/>
          </a:xfrm>
        </p:grpSpPr>
        <p:sp>
          <p:nvSpPr>
            <p:cNvPr id="10" name="TextBox 10"/>
            <p:cNvSpPr txBox="1"/>
            <p:nvPr/>
          </p:nvSpPr>
          <p:spPr>
            <a:xfrm>
              <a:off x="533400" y="5321048"/>
              <a:ext cx="16674378" cy="7117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575761" lvl="1" indent="-287881" defTabSz="609630">
                <a:lnSpc>
                  <a:spcPts val="3733"/>
                </a:lnSpc>
                <a:buFont typeface="Arial"/>
                <a:buChar char="•"/>
              </a:pP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Các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tỉ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số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           ,             ,               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được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gọi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là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các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tỉ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số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phần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trăm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3581400" y="5014152"/>
                  <a:ext cx="1264770" cy="13877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0963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𝟒𝟑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rgbClr val="FFFF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1400" y="5014152"/>
                  <a:ext cx="1264770" cy="138778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234381" y="5022201"/>
                  <a:ext cx="1264770" cy="13877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0963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𝟑𝟏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rgbClr val="FFFF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381" y="5022201"/>
                  <a:ext cx="1264770" cy="1387786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7087028" y="5022201"/>
                  <a:ext cx="1264770" cy="13877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0963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𝟐𝟔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rgbClr val="FFFF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87028" y="5022201"/>
                  <a:ext cx="1264770" cy="138778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675640" y="4559169"/>
            <a:ext cx="9753666" cy="925190"/>
            <a:chOff x="1013459" y="6838755"/>
            <a:chExt cx="14630499" cy="1387786"/>
          </a:xfrm>
        </p:grpSpPr>
        <p:sp>
          <p:nvSpPr>
            <p:cNvPr id="11" name="TextBox 11"/>
            <p:cNvSpPr txBox="1"/>
            <p:nvPr/>
          </p:nvSpPr>
          <p:spPr>
            <a:xfrm>
              <a:off x="1013459" y="7180572"/>
              <a:ext cx="14630499" cy="7117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75761" lvl="1" indent="-287881" defTabSz="609630">
                <a:lnSpc>
                  <a:spcPts val="3733"/>
                </a:lnSpc>
                <a:buFont typeface="Arial"/>
                <a:buChar char="•"/>
              </a:pP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Tỉ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số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            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đọc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là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: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Bốn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mươi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ba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phần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trăm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,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viết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2666" dirty="0" err="1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là</a:t>
              </a:r>
              <a:r>
                <a:rPr lang="en-US" sz="2666" dirty="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 43%.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3200316" y="6838755"/>
                  <a:ext cx="1264770" cy="13877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defTabSz="60963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b="1" i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𝟒𝟑</m:t>
                            </m:r>
                          </m:num>
                          <m:den>
                            <m:r>
                              <a:rPr lang="en-US" sz="3200" b="1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sz="3200" b="1" dirty="0">
                    <a:solidFill>
                      <a:srgbClr val="FFFF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0316" y="6838755"/>
                  <a:ext cx="1264770" cy="1387786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2394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707</Words>
  <Application>Microsoft Office PowerPoint</Application>
  <PresentationFormat>Widescreen</PresentationFormat>
  <Paragraphs>94</Paragraphs>
  <Slides>27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Cambria Math</vt:lpstr>
      <vt:lpstr>Fira Sans ExtraBold</vt:lpstr>
      <vt:lpstr>Open Sans</vt:lpstr>
      <vt:lpstr>Open Sans Bold</vt:lpstr>
      <vt:lpstr>SVN-Newton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8</cp:revision>
  <dcterms:created xsi:type="dcterms:W3CDTF">2024-12-01T09:34:39Z</dcterms:created>
  <dcterms:modified xsi:type="dcterms:W3CDTF">2024-12-01T09:42:42Z</dcterms:modified>
</cp:coreProperties>
</file>