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7" r:id="rId3"/>
    <p:sldId id="258" r:id="rId4"/>
    <p:sldId id="284" r:id="rId5"/>
    <p:sldId id="286" r:id="rId6"/>
    <p:sldId id="287" r:id="rId7"/>
    <p:sldId id="282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3" r:id="rId18"/>
    <p:sldId id="18172397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>
            <a:extLst>
              <a:ext uri="{FF2B5EF4-FFF2-40B4-BE49-F238E27FC236}">
                <a16:creationId xmlns:a16="http://schemas.microsoft.com/office/drawing/2014/main" id="{EE4A213D-3CC8-48AB-8424-034DE797FE13}"/>
              </a:ext>
            </a:extLst>
          </p:cNvPr>
          <p:cNvSpPr/>
          <p:nvPr userDrawn="1"/>
        </p:nvSpPr>
        <p:spPr>
          <a:xfrm>
            <a:off x="362494" y="359783"/>
            <a:ext cx="11467011" cy="613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FE947134-F9DA-2415-2938-A31585E25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95" y="403880"/>
            <a:ext cx="726420" cy="7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6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161A8820-E65D-42B2-8810-54A5F62607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id="{B78A014C-CFE1-4F93-918D-EFC31A6AD698}"/>
              </a:ext>
            </a:extLst>
          </p:cNvPr>
          <p:cNvSpPr/>
          <p:nvPr userDrawn="1"/>
        </p:nvSpPr>
        <p:spPr>
          <a:xfrm>
            <a:off x="242351" y="270272"/>
            <a:ext cx="11707299" cy="63174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62号-元气酪酪体" panose="00000500000000000000" pitchFamily="2" charset="-122"/>
              <a:ea typeface="字魂162号-元气酪酪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id="{6EF87789-CB36-2479-D2E0-C630E99E9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BB1AB-209D-98F5-40F1-EEF91FB9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91FCA4B-A7D5-8999-4F49-BE4A987E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165F095-8EA7-A479-B198-AEB8AC1F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B6D392-B497-09F6-9F3A-668E98347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E91AD7-0D85-1F4F-A828-5DD786D5A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3509318-1578-0E19-49CC-7B3C9F03188E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0C815E-4286-AC03-50BE-5D1A4C4B59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005CD7-2EF7-E03E-E50E-75573903914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ED6E83D-2EE3-0418-BDBE-F7E1F0D11AFE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12/6/2024</a:t>
            </a:fld>
            <a:endParaRPr lang="en-US" sz="80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F114D3A-BFE2-98E3-FF1C-D62BFC8F48EF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58FEC862-1430-6A00-C984-D533F37AE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661906F-D2CA-71F7-8C89-2D4D814F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11D533D9-970F-49B4-B5E9-CB137159B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66AC94E-77B1-6698-F778-C471B8DF1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90CEB8E2-31CE-AF68-B2AB-0D171D33C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645A0AE-9F59-4C7D-F9B0-0E07785C9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0F3D6606-9A63-5DA1-44BB-75654ED91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20BFF3AB-6B22-4071-0DB8-B96A7A2E0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4"/>
          <a:srcRect l="14705" t="12418" r="5088" b="14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284F492-BEA8-704A-6B26-BBE04BE624CD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12/6/2024</a:t>
            </a:fld>
            <a:endParaRPr lang="en-US" sz="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7EADB9-9BD8-CB5A-3279-442AB743F079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6A7A397-11F9-43E0-CD27-07FA5ABCF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2D37877-006A-5ED5-9F28-515741A67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3A4CF22-7561-A2DB-2ECF-6CF059479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3FA6B4F7-A588-D8FF-4A55-7ED68763C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20E389B-B80C-7945-5BF9-6D2E1897E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A6A5A57-D24F-F2AA-081F-F9C8A4221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B8670B54-1D74-6D5F-69FC-39626A5B9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E4A908AB-BA5D-E025-83F5-703241F0D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3.png"/><Relationship Id="rId7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4517919"/>
            <a:ext cx="2777278" cy="2348382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D3F12D8C-1C04-8EF2-3664-368ACC7EA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51" y="3559777"/>
            <a:ext cx="4243449" cy="4264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grpSp>
        <p:nvGrpSpPr>
          <p:cNvPr id="7" name="组合 9">
            <a:extLst>
              <a:ext uri="{FF2B5EF4-FFF2-40B4-BE49-F238E27FC236}">
                <a16:creationId xmlns:a16="http://schemas.microsoft.com/office/drawing/2014/main" id="{BA2F9889-4ED7-BD2C-D113-3A66ED015D94}"/>
              </a:ext>
            </a:extLst>
          </p:cNvPr>
          <p:cNvGrpSpPr/>
          <p:nvPr/>
        </p:nvGrpSpPr>
        <p:grpSpPr>
          <a:xfrm>
            <a:off x="3217858" y="0"/>
            <a:ext cx="4179709" cy="1563916"/>
            <a:chOff x="4185391" y="401244"/>
            <a:chExt cx="4179709" cy="1563916"/>
          </a:xfrm>
        </p:grpSpPr>
        <p:sp>
          <p:nvSpPr>
            <p:cNvPr id="8" name="矩形: 圆角 40">
              <a:extLst>
                <a:ext uri="{FF2B5EF4-FFF2-40B4-BE49-F238E27FC236}">
                  <a16:creationId xmlns:a16="http://schemas.microsoft.com/office/drawing/2014/main" id="{C8003729-AE03-A70B-6D29-54606A226DEC}"/>
                </a:ext>
              </a:extLst>
            </p:cNvPr>
            <p:cNvSpPr/>
            <p:nvPr/>
          </p:nvSpPr>
          <p:spPr>
            <a:xfrm>
              <a:off x="5179757" y="855834"/>
              <a:ext cx="2578614" cy="983509"/>
            </a:xfrm>
            <a:prstGeom prst="roundRect">
              <a:avLst/>
            </a:prstGeom>
            <a:solidFill>
              <a:srgbClr val="F98F7C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483EB17D-220F-AA9F-17E6-07F3E5951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14"/>
            <a:stretch/>
          </p:blipFill>
          <p:spPr>
            <a:xfrm>
              <a:off x="4185391" y="563031"/>
              <a:ext cx="1655398" cy="1402129"/>
            </a:xfrm>
            <a:prstGeom prst="rect">
              <a:avLst/>
            </a:prstGeom>
          </p:spPr>
        </p:pic>
        <p:pic>
          <p:nvPicPr>
            <p:cNvPr id="10" name="图片 61">
              <a:extLst>
                <a:ext uri="{FF2B5EF4-FFF2-40B4-BE49-F238E27FC236}">
                  <a16:creationId xmlns:a16="http://schemas.microsoft.com/office/drawing/2014/main" id="{3D442D6B-4246-C5B4-E1BE-9FAD74A92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7" r="-5739" b="28632"/>
            <a:stretch/>
          </p:blipFill>
          <p:spPr>
            <a:xfrm>
              <a:off x="7081769" y="401244"/>
              <a:ext cx="1283331" cy="100067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F3FB64F-38C4-8A8E-84FB-48A6C22BC6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561" y="1485462"/>
            <a:ext cx="8711939" cy="31945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334470-FECB-8353-C0CC-727871557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537" y="0"/>
            <a:ext cx="5325508" cy="23112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A9DB8F5-8EAC-6855-720E-4827204B46BC}"/>
              </a:ext>
            </a:extLst>
          </p:cNvPr>
          <p:cNvSpPr txBox="1"/>
          <p:nvPr/>
        </p:nvSpPr>
        <p:spPr>
          <a:xfrm>
            <a:off x="5832962" y="4610835"/>
            <a:ext cx="4596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110)</a:t>
            </a:r>
            <a:endParaRPr lang="en-SG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20700" y="658329"/>
            <a:ext cx="11328400" cy="4566675"/>
            <a:chOff x="787093" y="6389913"/>
            <a:chExt cx="16941729" cy="4114799"/>
          </a:xfrm>
        </p:grpSpPr>
        <p:sp>
          <p:nvSpPr>
            <p:cNvPr id="11" name="Rounded Rectangle 10"/>
            <p:cNvSpPr/>
            <p:nvPr/>
          </p:nvSpPr>
          <p:spPr>
            <a:xfrm>
              <a:off x="787093" y="6389913"/>
              <a:ext cx="16941729" cy="41147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75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88313" y="6653275"/>
              <a:ext cx="15739289" cy="3619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lấy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3,14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kính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5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kính</a:t>
              </a:r>
              <a:r>
                <a:rPr lang="en-GB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   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: S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, r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kính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0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lang="en-GB" sz="3000" i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4" name="矩形 32">
            <a:extLst>
              <a:ext uri="{FF2B5EF4-FFF2-40B4-BE49-F238E27FC236}">
                <a16:creationId xmlns:a16="http://schemas.microsoft.com/office/drawing/2014/main" id="{137E6E56-C5D8-879A-1BAE-A0ED5E960140}"/>
              </a:ext>
            </a:extLst>
          </p:cNvPr>
          <p:cNvSpPr/>
          <p:nvPr/>
        </p:nvSpPr>
        <p:spPr>
          <a:xfrm>
            <a:off x="3604678" y="2958855"/>
            <a:ext cx="5630287" cy="974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vi-VN" sz="6000" b="1" dirty="0">
                <a:latin typeface="Cambria" panose="02040503050406030204" pitchFamily="18" charset="0"/>
                <a:ea typeface="Cambria" panose="02040503050406030204" pitchFamily="18" charset="0"/>
              </a:rPr>
              <a:t>S = 3,14 x r x r</a:t>
            </a:r>
            <a:endParaRPr lang="en-SG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7E443C2E-9C75-D213-1619-30E0313446F0}"/>
              </a:ext>
            </a:extLst>
          </p:cNvPr>
          <p:cNvSpPr/>
          <p:nvPr/>
        </p:nvSpPr>
        <p:spPr>
          <a:xfrm>
            <a:off x="5352" y="3203316"/>
            <a:ext cx="2951683" cy="3527561"/>
          </a:xfrm>
          <a:custGeom>
            <a:avLst/>
            <a:gdLst/>
            <a:ahLst/>
            <a:cxnLst/>
            <a:rect l="l" t="t" r="r" b="b"/>
            <a:pathLst>
              <a:path w="6352383" h="7280668">
                <a:moveTo>
                  <a:pt x="0" y="0"/>
                </a:moveTo>
                <a:lnTo>
                  <a:pt x="6352383" y="0"/>
                </a:lnTo>
                <a:lnTo>
                  <a:pt x="6352383" y="7280668"/>
                </a:lnTo>
                <a:lnTo>
                  <a:pt x="0" y="728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58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32">
                <a:extLst>
                  <a:ext uri="{FF2B5EF4-FFF2-40B4-BE49-F238E27FC236}">
                    <a16:creationId xmlns:a16="http://schemas.microsoft.com/office/drawing/2014/main" id="{A05BE291-3C36-EF0B-2191-70CBAFA8565A}"/>
                  </a:ext>
                </a:extLst>
              </p:cNvPr>
              <p:cNvSpPr/>
              <p:nvPr/>
            </p:nvSpPr>
            <p:spPr>
              <a:xfrm>
                <a:off x="899578" y="1625477"/>
                <a:ext cx="10682822" cy="38356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của hình tròn bán kính 10 cm là: </a:t>
                </a:r>
              </a:p>
              <a:p>
                <a:pPr algn="ctr"/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3,14 x 10 x 10 </a:t>
                </a:r>
                <a:r>
                  <a:rPr lang="vi-VN" sz="60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314 </a:t>
                </a:r>
                <a:r>
                  <a:rPr lang="vi-VN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6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SG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矩形 32">
                <a:extLst>
                  <a:ext uri="{FF2B5EF4-FFF2-40B4-BE49-F238E27FC236}">
                    <a16:creationId xmlns:a16="http://schemas.microsoft.com/office/drawing/2014/main" id="{A05BE291-3C36-EF0B-2191-70CBAFA85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78" y="1625477"/>
                <a:ext cx="10682822" cy="3835645"/>
              </a:xfrm>
              <a:prstGeom prst="rect">
                <a:avLst/>
              </a:prstGeom>
              <a:blipFill>
                <a:blip r:embed="rId2"/>
                <a:stretch>
                  <a:fillRect r="-1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4B84547-3F31-2665-F6FA-8C3D6F2CC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111" y="203200"/>
            <a:ext cx="7674174" cy="16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479653" y="227155"/>
            <a:ext cx="11232696" cy="6403689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37B8E-C944-B3AC-535E-15955EE1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1" y="1582540"/>
            <a:ext cx="11946910" cy="2466297"/>
          </a:xfrm>
          <a:prstGeom prst="rect">
            <a:avLst/>
          </a:prstGeom>
        </p:spPr>
      </p:pic>
      <p:sp>
        <p:nvSpPr>
          <p:cNvPr id="6" name="Freeform 9">
            <a:extLst>
              <a:ext uri="{FF2B5EF4-FFF2-40B4-BE49-F238E27FC236}">
                <a16:creationId xmlns:a16="http://schemas.microsoft.com/office/drawing/2014/main" id="{9D0439E7-F585-E816-B696-A0F59DC537E4}"/>
              </a:ext>
            </a:extLst>
          </p:cNvPr>
          <p:cNvSpPr/>
          <p:nvPr/>
        </p:nvSpPr>
        <p:spPr>
          <a:xfrm>
            <a:off x="4620158" y="3330439"/>
            <a:ext cx="2951683" cy="3527561"/>
          </a:xfrm>
          <a:custGeom>
            <a:avLst/>
            <a:gdLst/>
            <a:ahLst/>
            <a:cxnLst/>
            <a:rect l="l" t="t" r="r" b="b"/>
            <a:pathLst>
              <a:path w="6352383" h="7280668">
                <a:moveTo>
                  <a:pt x="0" y="0"/>
                </a:moveTo>
                <a:lnTo>
                  <a:pt x="6352383" y="0"/>
                </a:lnTo>
                <a:lnTo>
                  <a:pt x="6352383" y="7280668"/>
                </a:lnTo>
                <a:lnTo>
                  <a:pt x="0" y="72806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272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55C4AA-B1EF-4BC1-ADDA-40D8434F0102}"/>
              </a:ext>
            </a:extLst>
          </p:cNvPr>
          <p:cNvGrpSpPr/>
          <p:nvPr/>
        </p:nvGrpSpPr>
        <p:grpSpPr>
          <a:xfrm>
            <a:off x="2142548" y="1105333"/>
            <a:ext cx="9953198" cy="974146"/>
            <a:chOff x="1397815" y="706579"/>
            <a:chExt cx="51799535" cy="97414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34603C2-4221-C3B7-156F-5D8644BFCBB7}"/>
                </a:ext>
              </a:extLst>
            </p:cNvPr>
            <p:cNvSpPr/>
            <p:nvPr/>
          </p:nvSpPr>
          <p:spPr>
            <a:xfrm>
              <a:off x="1397815" y="706579"/>
              <a:ext cx="43365289" cy="9741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2219C6-4A06-E1F6-BA48-BB3EA29BFBCD}"/>
                </a:ext>
              </a:extLst>
            </p:cNvPr>
            <p:cNvSpPr txBox="1"/>
            <p:nvPr/>
          </p:nvSpPr>
          <p:spPr>
            <a:xfrm>
              <a:off x="2457975" y="820182"/>
              <a:ext cx="50739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Hoàn thành bảng sau (theo mẫu):</a:t>
              </a:r>
              <a:endParaRPr lang="en-US" sz="4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1B16277-84B5-7630-7152-1A456651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00" y="932880"/>
            <a:ext cx="1347333" cy="1603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4DDC5E-BFAC-3762-6C61-F524082922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229531"/>
                  </p:ext>
                </p:extLst>
              </p:nvPr>
            </p:nvGraphicFramePr>
            <p:xfrm>
              <a:off x="96254" y="2484120"/>
              <a:ext cx="11986279" cy="17767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03670">
                      <a:extLst>
                        <a:ext uri="{9D8B030D-6E8A-4147-A177-3AD203B41FA5}">
                          <a16:colId xmlns:a16="http://schemas.microsoft.com/office/drawing/2014/main" val="403425773"/>
                        </a:ext>
                      </a:extLst>
                    </a:gridCol>
                    <a:gridCol w="2435192">
                      <a:extLst>
                        <a:ext uri="{9D8B030D-6E8A-4147-A177-3AD203B41FA5}">
                          <a16:colId xmlns:a16="http://schemas.microsoft.com/office/drawing/2014/main" val="3859489956"/>
                        </a:ext>
                      </a:extLst>
                    </a:gridCol>
                    <a:gridCol w="2839452">
                      <a:extLst>
                        <a:ext uri="{9D8B030D-6E8A-4147-A177-3AD203B41FA5}">
                          <a16:colId xmlns:a16="http://schemas.microsoft.com/office/drawing/2014/main" val="1617393978"/>
                        </a:ext>
                      </a:extLst>
                    </a:gridCol>
                    <a:gridCol w="2425567">
                      <a:extLst>
                        <a:ext uri="{9D8B030D-6E8A-4147-A177-3AD203B41FA5}">
                          <a16:colId xmlns:a16="http://schemas.microsoft.com/office/drawing/2014/main" val="4129145261"/>
                        </a:ext>
                      </a:extLst>
                    </a:gridCol>
                    <a:gridCol w="2582398">
                      <a:extLst>
                        <a:ext uri="{9D8B030D-6E8A-4147-A177-3AD203B41FA5}">
                          <a16:colId xmlns:a16="http://schemas.microsoft.com/office/drawing/2014/main" val="4968695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Bán kính </a:t>
                          </a:r>
                        </a:p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hình tròn</a:t>
                          </a:r>
                          <a:endParaRPr lang="en-SG" sz="26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2cm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5mm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3dm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4km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297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Diện tích </a:t>
                          </a:r>
                        </a:p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hình tròn</a:t>
                          </a:r>
                          <a:endParaRPr lang="en-SG" sz="26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3,14 x 2 x 2 </a:t>
                          </a:r>
                        </a:p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=12,56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vi-VN" sz="2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vi-VN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SG" sz="26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G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7266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E4DDC5E-BFAC-3762-6C61-F524082922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8229531"/>
                  </p:ext>
                </p:extLst>
              </p:nvPr>
            </p:nvGraphicFramePr>
            <p:xfrm>
              <a:off x="96254" y="2484120"/>
              <a:ext cx="11986279" cy="17767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03670">
                      <a:extLst>
                        <a:ext uri="{9D8B030D-6E8A-4147-A177-3AD203B41FA5}">
                          <a16:colId xmlns:a16="http://schemas.microsoft.com/office/drawing/2014/main" val="403425773"/>
                        </a:ext>
                      </a:extLst>
                    </a:gridCol>
                    <a:gridCol w="2435192">
                      <a:extLst>
                        <a:ext uri="{9D8B030D-6E8A-4147-A177-3AD203B41FA5}">
                          <a16:colId xmlns:a16="http://schemas.microsoft.com/office/drawing/2014/main" val="3859489956"/>
                        </a:ext>
                      </a:extLst>
                    </a:gridCol>
                    <a:gridCol w="2839452">
                      <a:extLst>
                        <a:ext uri="{9D8B030D-6E8A-4147-A177-3AD203B41FA5}">
                          <a16:colId xmlns:a16="http://schemas.microsoft.com/office/drawing/2014/main" val="1617393978"/>
                        </a:ext>
                      </a:extLst>
                    </a:gridCol>
                    <a:gridCol w="2425567">
                      <a:extLst>
                        <a:ext uri="{9D8B030D-6E8A-4147-A177-3AD203B41FA5}">
                          <a16:colId xmlns:a16="http://schemas.microsoft.com/office/drawing/2014/main" val="4129145261"/>
                        </a:ext>
                      </a:extLst>
                    </a:gridCol>
                    <a:gridCol w="2582398">
                      <a:extLst>
                        <a:ext uri="{9D8B030D-6E8A-4147-A177-3AD203B41FA5}">
                          <a16:colId xmlns:a16="http://schemas.microsoft.com/office/drawing/2014/main" val="496869525"/>
                        </a:ext>
                      </a:extLst>
                    </a:gridCol>
                  </a:tblGrid>
                  <a:tr h="883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Bán kính </a:t>
                          </a:r>
                        </a:p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hình tròn</a:t>
                          </a:r>
                          <a:endParaRPr lang="en-SG" sz="26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2cm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5mm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3dm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5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4km</a:t>
                          </a:r>
                          <a:endParaRPr lang="en-SG" sz="35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297179"/>
                      </a:ext>
                    </a:extLst>
                  </a:tr>
                  <a:tr h="8928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Diện tích </a:t>
                          </a:r>
                        </a:p>
                        <a:p>
                          <a:pPr algn="ctr"/>
                          <a:r>
                            <a:rPr lang="vi-VN" sz="26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hình tròn</a:t>
                          </a:r>
                          <a:endParaRPr lang="en-SG" sz="2600" b="1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250" t="-108163" r="-323000" b="-170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G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G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G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7266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8A90B-2CBB-A838-CDF6-790F2152474D}"/>
                  </a:ext>
                </a:extLst>
              </p:cNvPr>
              <p:cNvSpPr txBox="1"/>
              <p:nvPr/>
            </p:nvSpPr>
            <p:spPr>
              <a:xfrm>
                <a:off x="4544728" y="3347987"/>
                <a:ext cx="4899259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3,14 x 5 x 5 </a:t>
                </a:r>
              </a:p>
              <a:p>
                <a:r>
                  <a:rPr lang="vi-VN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=78,5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SG" sz="2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18A90B-2CBB-A838-CDF6-790F2152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28" y="3347987"/>
                <a:ext cx="4899259" cy="901593"/>
              </a:xfrm>
              <a:prstGeom prst="rect">
                <a:avLst/>
              </a:prstGeom>
              <a:blipFill>
                <a:blip r:embed="rId4"/>
                <a:stretch>
                  <a:fillRect l="-2242" t="-6081" b="-1621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4EA336-0963-AFCC-36ED-72C8E239A952}"/>
                  </a:ext>
                </a:extLst>
              </p:cNvPr>
              <p:cNvSpPr txBox="1"/>
              <p:nvPr/>
            </p:nvSpPr>
            <p:spPr>
              <a:xfrm>
                <a:off x="7183274" y="3368040"/>
                <a:ext cx="4899259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3,14 x 3 x 3 </a:t>
                </a:r>
              </a:p>
              <a:p>
                <a:r>
                  <a:rPr lang="vi-VN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=28,26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SG" sz="2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4EA336-0963-AFCC-36ED-72C8E239A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74" y="3368040"/>
                <a:ext cx="4899259" cy="901593"/>
              </a:xfrm>
              <a:prstGeom prst="rect">
                <a:avLst/>
              </a:prstGeom>
              <a:blipFill>
                <a:blip r:embed="rId5"/>
                <a:stretch>
                  <a:fillRect l="-2239" t="-6803" b="-163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45AFFB-23F4-9867-9F2F-8AFB5A722F29}"/>
                  </a:ext>
                </a:extLst>
              </p:cNvPr>
              <p:cNvSpPr txBox="1"/>
              <p:nvPr/>
            </p:nvSpPr>
            <p:spPr>
              <a:xfrm>
                <a:off x="9651162" y="3347987"/>
                <a:ext cx="4899259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3,14 x 4 x 4 </a:t>
                </a:r>
              </a:p>
              <a:p>
                <a:r>
                  <a:rPr lang="vi-VN" sz="2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=50,24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𝒌</m:t>
                        </m:r>
                        <m:r>
                          <a:rPr lang="vi-V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SG" sz="2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45AFFB-23F4-9867-9F2F-8AFB5A722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62" y="3347987"/>
                <a:ext cx="4899259" cy="901593"/>
              </a:xfrm>
              <a:prstGeom prst="rect">
                <a:avLst/>
              </a:prstGeom>
              <a:blipFill>
                <a:blip r:embed="rId6"/>
                <a:stretch>
                  <a:fillRect l="-2239" t="-6081" b="-1621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>
            <a:extLst>
              <a:ext uri="{FF2B5EF4-FFF2-40B4-BE49-F238E27FC236}">
                <a16:creationId xmlns:a16="http://schemas.microsoft.com/office/drawing/2014/main" id="{555024FD-D191-9ACE-942D-C153184C0DA9}"/>
              </a:ext>
            </a:extLst>
          </p:cNvPr>
          <p:cNvSpPr/>
          <p:nvPr/>
        </p:nvSpPr>
        <p:spPr>
          <a:xfrm>
            <a:off x="8506841" y="4249580"/>
            <a:ext cx="2288641" cy="2568314"/>
          </a:xfrm>
          <a:custGeom>
            <a:avLst/>
            <a:gdLst/>
            <a:ahLst/>
            <a:cxnLst/>
            <a:rect l="l" t="t" r="r" b="b"/>
            <a:pathLst>
              <a:path w="6352383" h="7280668">
                <a:moveTo>
                  <a:pt x="0" y="0"/>
                </a:moveTo>
                <a:lnTo>
                  <a:pt x="6352383" y="0"/>
                </a:lnTo>
                <a:lnTo>
                  <a:pt x="6352383" y="7280668"/>
                </a:lnTo>
                <a:lnTo>
                  <a:pt x="0" y="72806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49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662686-8489-F0D4-8071-A66121F0487D}"/>
              </a:ext>
            </a:extLst>
          </p:cNvPr>
          <p:cNvSpPr/>
          <p:nvPr/>
        </p:nvSpPr>
        <p:spPr>
          <a:xfrm>
            <a:off x="153860" y="968456"/>
            <a:ext cx="11884280" cy="12563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400D33-F487-C426-A21D-D664F17FF0B0}"/>
              </a:ext>
            </a:extLst>
          </p:cNvPr>
          <p:cNvSpPr/>
          <p:nvPr/>
        </p:nvSpPr>
        <p:spPr>
          <a:xfrm>
            <a:off x="4035375" y="187961"/>
            <a:ext cx="1559165" cy="726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1C021-CF9F-28D4-71A6-9B19625B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12" y="-64445"/>
            <a:ext cx="1200619" cy="1428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AD9290-CF61-C90F-C154-411A119A90D5}"/>
              </a:ext>
            </a:extLst>
          </p:cNvPr>
          <p:cNvSpPr txBox="1"/>
          <p:nvPr/>
        </p:nvSpPr>
        <p:spPr>
          <a:xfrm>
            <a:off x="4345883" y="120294"/>
            <a:ext cx="2497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Số?</a:t>
            </a:r>
            <a:endParaRPr lang="en-US" sz="5000" b="1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C5D11-E160-78AE-11B9-B43A7D416A9B}"/>
                  </a:ext>
                </a:extLst>
              </p:cNvPr>
              <p:cNvSpPr txBox="1"/>
              <p:nvPr/>
            </p:nvSpPr>
            <p:spPr>
              <a:xfrm>
                <a:off x="153860" y="973855"/>
                <a:ext cx="11753660" cy="1197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Bãi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cầu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công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ty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dạng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bán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kính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200 m.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bãi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cầu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5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35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6C5D11-E160-78AE-11B9-B43A7D416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60" y="973855"/>
                <a:ext cx="11753660" cy="1197507"/>
              </a:xfrm>
              <a:prstGeom prst="rect">
                <a:avLst/>
              </a:prstGeom>
              <a:blipFill>
                <a:blip r:embed="rId4"/>
                <a:stretch>
                  <a:fillRect t="-7653" b="-1836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44FCB1D-E8BD-F59F-D7A6-B8C6F2FEA7A9}"/>
              </a:ext>
            </a:extLst>
          </p:cNvPr>
          <p:cNvSpPr/>
          <p:nvPr/>
        </p:nvSpPr>
        <p:spPr>
          <a:xfrm>
            <a:off x="355600" y="2661906"/>
            <a:ext cx="6687648" cy="2339295"/>
          </a:xfrm>
          <a:prstGeom prst="wedgeRoundRectCallout">
            <a:avLst>
              <a:gd name="adj1" fmla="val 128349"/>
              <a:gd name="adj2" fmla="val 127482"/>
              <a:gd name="adj3" fmla="val 16667"/>
            </a:avLst>
          </a:prstGeom>
          <a:solidFill>
            <a:srgbClr val="B7E4E7"/>
          </a:solidFill>
          <a:ln w="28575">
            <a:solidFill>
              <a:srgbClr val="22606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CBC404-BB13-28FC-50F2-1E19B6600D82}"/>
                  </a:ext>
                </a:extLst>
              </p:cNvPr>
              <p:cNvSpPr txBox="1"/>
              <p:nvPr/>
            </p:nvSpPr>
            <p:spPr>
              <a:xfrm>
                <a:off x="518160" y="3082492"/>
                <a:ext cx="6707968" cy="11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bãi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thả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khí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cầu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endParaRPr lang="vi-VN" sz="3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SG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3,14 x 200 x 200 = 125 600(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3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3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SG" sz="3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CBC404-BB13-28FC-50F2-1E19B6600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3082492"/>
                <a:ext cx="6707968" cy="1150571"/>
              </a:xfrm>
              <a:prstGeom prst="rect">
                <a:avLst/>
              </a:prstGeom>
              <a:blipFill>
                <a:blip r:embed="rId5"/>
                <a:stretch>
                  <a:fillRect l="-2545" t="-7979" b="-180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666105-BF47-D194-1F7E-88A9935ED762}"/>
              </a:ext>
            </a:extLst>
          </p:cNvPr>
          <p:cNvSpPr/>
          <p:nvPr/>
        </p:nvSpPr>
        <p:spPr>
          <a:xfrm>
            <a:off x="9276080" y="1572608"/>
            <a:ext cx="1249680" cy="589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3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A8CC4E86-5806-4D89-DE3C-C3FB63C001D7}"/>
              </a:ext>
            </a:extLst>
          </p:cNvPr>
          <p:cNvSpPr/>
          <p:nvPr/>
        </p:nvSpPr>
        <p:spPr>
          <a:xfrm>
            <a:off x="9164321" y="1557468"/>
            <a:ext cx="1747519" cy="6129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altLang="zh-CN" sz="3000" b="1" dirty="0">
                <a:solidFill>
                  <a:srgbClr val="002060"/>
                </a:solidFill>
                <a:latin typeface="Cambria" panose="02040503050406030204" pitchFamily="18" charset="0"/>
              </a:rPr>
              <a:t>125 600</a:t>
            </a:r>
            <a:endParaRPr lang="zh-CN" altLang="en-US" sz="3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13" descr="A couple of kids sitting at desks&#10;&#10;Description automatically generated">
            <a:extLst>
              <a:ext uri="{FF2B5EF4-FFF2-40B4-BE49-F238E27FC236}">
                <a16:creationId xmlns:a16="http://schemas.microsoft.com/office/drawing/2014/main" id="{ED6A5C9A-B95C-C3B5-CA05-1FBC50C663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07" y="3355849"/>
            <a:ext cx="55517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F15FCD-E158-681F-9D8A-9FC1C9BA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46" y="433788"/>
            <a:ext cx="1228435" cy="14618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7386FA-8086-8A0A-25D2-F64E44C58590}"/>
              </a:ext>
            </a:extLst>
          </p:cNvPr>
          <p:cNvGrpSpPr/>
          <p:nvPr/>
        </p:nvGrpSpPr>
        <p:grpSpPr>
          <a:xfrm>
            <a:off x="3238821" y="394265"/>
            <a:ext cx="7538504" cy="1156264"/>
            <a:chOff x="2676157" y="172819"/>
            <a:chExt cx="14781598" cy="1196179"/>
          </a:xfrm>
          <a:solidFill>
            <a:schemeClr val="bg1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FD561DF-33EE-02BF-6B3F-2AFA23A64445}"/>
                </a:ext>
              </a:extLst>
            </p:cNvPr>
            <p:cNvSpPr/>
            <p:nvPr/>
          </p:nvSpPr>
          <p:spPr>
            <a:xfrm>
              <a:off x="2676157" y="172819"/>
              <a:ext cx="14781598" cy="11961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6A8A45-9C3A-0C79-2CFD-7D44CBE0312D}"/>
                </a:ext>
              </a:extLst>
            </p:cNvPr>
            <p:cNvSpPr txBox="1"/>
            <p:nvPr/>
          </p:nvSpPr>
          <p:spPr>
            <a:xfrm>
              <a:off x="2890824" y="213706"/>
              <a:ext cx="14566930" cy="11144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thảm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endParaRPr lang="vi-VN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kính</a:t>
              </a:r>
              <a:r>
                <a:rPr lang="en-SG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20 dm.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4B0A389-3978-5B7A-C58C-D1482B7C5D75}"/>
                  </a:ext>
                </a:extLst>
              </p:cNvPr>
              <p:cNvSpPr/>
              <p:nvPr/>
            </p:nvSpPr>
            <p:spPr>
              <a:xfrm>
                <a:off x="4053840" y="2719795"/>
                <a:ext cx="7838439" cy="3592649"/>
              </a:xfrm>
              <a:prstGeom prst="roundRect">
                <a:avLst/>
              </a:prstGeom>
              <a:solidFill>
                <a:schemeClr val="bg1">
                  <a:alpha val="82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vi-VN" sz="3200" b="1" i="1" u="sng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</a:p>
              <a:p>
                <a:pPr lvl="0" algn="ctr"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Bán kính của tấm thảm hình tròn là:</a:t>
                </a:r>
              </a:p>
              <a:p>
                <a:pPr lvl="0" algn="ctr"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: 2 = 10 (dm)</a:t>
                </a:r>
              </a:p>
              <a:p>
                <a:pPr lvl="0" algn="ctr"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tấm thảm hình tròn là:</a:t>
                </a:r>
              </a:p>
              <a:p>
                <a:pPr lvl="0" algn="ctr"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3,14 x 10 x 10 = 314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  <m: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lvl="0" algn="ctr">
                  <a:defRPr/>
                </a:pPr>
                <a:r>
                  <a:rPr lang="vi-VN" sz="32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314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vi-VN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𝒅</m:t>
                        </m:r>
                        <m: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en-SG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4B0A389-3978-5B7A-C58C-D1482B7C5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40" y="2719795"/>
                <a:ext cx="7838439" cy="359264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094904-1918-0861-FF82-75DBDC149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1671" y="1749406"/>
            <a:ext cx="6547671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FD6F9FE7-3D48-5D39-340D-3BD59F25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-9680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5E7B39-7CA0-B3C5-5824-C7ED28630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0" y="1642034"/>
            <a:ext cx="11758960" cy="35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F4681C46-6D58-C8D4-4955-BB70ACC7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-9680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2EB567-F678-7859-D4E1-1A4D7829F27A}"/>
              </a:ext>
            </a:extLst>
          </p:cNvPr>
          <p:cNvSpPr/>
          <p:nvPr/>
        </p:nvSpPr>
        <p:spPr>
          <a:xfrm>
            <a:off x="1014057" y="1737058"/>
            <a:ext cx="10749280" cy="32448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n>
                <a:solidFill>
                  <a:schemeClr val="bg1"/>
                </a:solidFill>
              </a:ln>
              <a:gradFill>
                <a:gsLst>
                  <a:gs pos="29000">
                    <a:schemeClr val="bg1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pic>
        <p:nvPicPr>
          <p:cNvPr id="2" name="图片 34">
            <a:extLst>
              <a:ext uri="{FF2B5EF4-FFF2-40B4-BE49-F238E27FC236}">
                <a16:creationId xmlns:a16="http://schemas.microsoft.com/office/drawing/2014/main" id="{6FF6443B-ACD8-AACB-2D95-BA565BA3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460" y="429256"/>
            <a:ext cx="1402087" cy="1402087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157ADA3E-54F2-6B19-26CA-032790395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74" y="3876155"/>
            <a:ext cx="2640037" cy="2640037"/>
          </a:xfrm>
          <a:prstGeom prst="rect">
            <a:avLst/>
          </a:prstGeom>
        </p:spPr>
      </p:pic>
      <p:pic>
        <p:nvPicPr>
          <p:cNvPr id="9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03" y="939802"/>
            <a:ext cx="1162811" cy="1107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7C725-2D20-6D74-D41C-9A37A0CAE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07" y="2096500"/>
            <a:ext cx="11579113" cy="247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45E7324-866C-E704-8503-B36110D6CE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33" b="-3333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0FC464C-F832-F975-6DFE-C845360E5842}"/>
              </a:ext>
            </a:extLst>
          </p:cNvPr>
          <p:cNvSpPr/>
          <p:nvPr/>
        </p:nvSpPr>
        <p:spPr>
          <a:xfrm>
            <a:off x="5197161" y="4659772"/>
            <a:ext cx="11049708" cy="3024857"/>
          </a:xfrm>
          <a:custGeom>
            <a:avLst/>
            <a:gdLst/>
            <a:ahLst/>
            <a:cxnLst/>
            <a:rect l="l" t="t" r="r" b="b"/>
            <a:pathLst>
              <a:path w="16574562" h="4537286">
                <a:moveTo>
                  <a:pt x="0" y="0"/>
                </a:moveTo>
                <a:lnTo>
                  <a:pt x="16574562" y="0"/>
                </a:lnTo>
                <a:lnTo>
                  <a:pt x="16574562" y="4537286"/>
                </a:lnTo>
                <a:lnTo>
                  <a:pt x="0" y="45372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2919F155-C587-7FCC-85BB-0BFDE4E5206C}"/>
              </a:ext>
            </a:extLst>
          </p:cNvPr>
          <p:cNvSpPr/>
          <p:nvPr/>
        </p:nvSpPr>
        <p:spPr>
          <a:xfrm rot="16742599" flipV="1">
            <a:off x="3625919" y="-2323427"/>
            <a:ext cx="2168185" cy="3978321"/>
          </a:xfrm>
          <a:custGeom>
            <a:avLst/>
            <a:gdLst/>
            <a:ahLst/>
            <a:cxnLst/>
            <a:rect l="l" t="t" r="r" b="b"/>
            <a:pathLst>
              <a:path w="3252278" h="5967482">
                <a:moveTo>
                  <a:pt x="0" y="5967483"/>
                </a:moveTo>
                <a:lnTo>
                  <a:pt x="3252278" y="5967483"/>
                </a:lnTo>
                <a:lnTo>
                  <a:pt x="3252278" y="0"/>
                </a:lnTo>
                <a:lnTo>
                  <a:pt x="0" y="0"/>
                </a:lnTo>
                <a:lnTo>
                  <a:pt x="0" y="596748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D3D542AC-45D1-2C1D-8FE4-D89F92EA9535}"/>
              </a:ext>
            </a:extLst>
          </p:cNvPr>
          <p:cNvSpPr/>
          <p:nvPr/>
        </p:nvSpPr>
        <p:spPr>
          <a:xfrm rot="15442285">
            <a:off x="9797753" y="4181527"/>
            <a:ext cx="2462013" cy="4083503"/>
          </a:xfrm>
          <a:custGeom>
            <a:avLst/>
            <a:gdLst/>
            <a:ahLst/>
            <a:cxnLst/>
            <a:rect l="l" t="t" r="r" b="b"/>
            <a:pathLst>
              <a:path w="3693019" h="6125255">
                <a:moveTo>
                  <a:pt x="0" y="0"/>
                </a:moveTo>
                <a:lnTo>
                  <a:pt x="3693019" y="0"/>
                </a:lnTo>
                <a:lnTo>
                  <a:pt x="3693019" y="6125256"/>
                </a:lnTo>
                <a:lnTo>
                  <a:pt x="0" y="61252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B351DB-49E1-692C-F069-AEDA8F8C2A5F}"/>
              </a:ext>
            </a:extLst>
          </p:cNvPr>
          <p:cNvGrpSpPr/>
          <p:nvPr/>
        </p:nvGrpSpPr>
        <p:grpSpPr>
          <a:xfrm>
            <a:off x="2328593" y="470316"/>
            <a:ext cx="9425098" cy="1462458"/>
            <a:chOff x="2328593" y="260338"/>
            <a:chExt cx="9425098" cy="1462458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881C411-C20B-C9C6-EFE1-3C9AA3C398D6}"/>
                </a:ext>
              </a:extLst>
            </p:cNvPr>
            <p:cNvSpPr/>
            <p:nvPr/>
          </p:nvSpPr>
          <p:spPr>
            <a:xfrm>
              <a:off x="2328593" y="260338"/>
              <a:ext cx="9425098" cy="1462458"/>
            </a:xfrm>
            <a:custGeom>
              <a:avLst/>
              <a:gdLst/>
              <a:ahLst/>
              <a:cxnLst/>
              <a:rect l="l" t="t" r="r" b="b"/>
              <a:pathLst>
                <a:path w="2904329" h="1277905">
                  <a:moveTo>
                    <a:pt x="0" y="0"/>
                  </a:moveTo>
                  <a:lnTo>
                    <a:pt x="2904329" y="0"/>
                  </a:lnTo>
                  <a:lnTo>
                    <a:pt x="2904329" y="1277904"/>
                  </a:lnTo>
                  <a:lnTo>
                    <a:pt x="0" y="127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C2071D-CBBD-1BC4-AE25-3B767D4DE133}"/>
                </a:ext>
              </a:extLst>
            </p:cNvPr>
            <p:cNvSpPr txBox="1"/>
            <p:nvPr/>
          </p:nvSpPr>
          <p:spPr>
            <a:xfrm>
              <a:off x="3013968" y="302674"/>
              <a:ext cx="6554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chu vi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tròn</a:t>
              </a:r>
              <a:r>
                <a: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71C60-4D36-90F7-5092-180930B61425}"/>
              </a:ext>
            </a:extLst>
          </p:cNvPr>
          <p:cNvGrpSpPr/>
          <p:nvPr/>
        </p:nvGrpSpPr>
        <p:grpSpPr>
          <a:xfrm>
            <a:off x="105995" y="2727491"/>
            <a:ext cx="5990005" cy="1462458"/>
            <a:chOff x="363301" y="2424031"/>
            <a:chExt cx="5990005" cy="14624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1F1791-9747-8095-0083-29EB82C6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3301" y="2424031"/>
              <a:ext cx="5990005" cy="14624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44A6D6-AE7C-FB25-1B14-9190A8D98255}"/>
                </a:ext>
              </a:extLst>
            </p:cNvPr>
            <p:cNvSpPr txBox="1"/>
            <p:nvPr/>
          </p:nvSpPr>
          <p:spPr>
            <a:xfrm>
              <a:off x="2653315" y="2782849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3,14 × r × 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74AF08-1713-C62C-A98D-2F98AB316D31}"/>
              </a:ext>
            </a:extLst>
          </p:cNvPr>
          <p:cNvGrpSpPr/>
          <p:nvPr/>
        </p:nvGrpSpPr>
        <p:grpSpPr>
          <a:xfrm>
            <a:off x="6172472" y="2694929"/>
            <a:ext cx="5990004" cy="1495020"/>
            <a:chOff x="6201996" y="2584403"/>
            <a:chExt cx="5990004" cy="14950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C6580BA-4D64-532E-3E2F-EFC33B9B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1996" y="2584403"/>
              <a:ext cx="5990004" cy="14950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83A19B-35B6-3C4F-AA24-273A32B13F7B}"/>
                </a:ext>
              </a:extLst>
            </p:cNvPr>
            <p:cNvSpPr txBox="1"/>
            <p:nvPr/>
          </p:nvSpPr>
          <p:spPr>
            <a:xfrm>
              <a:off x="8433593" y="2995469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3,14 × d × 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D04092-90C5-E93A-2A5F-A51BECD8A8C6}"/>
              </a:ext>
            </a:extLst>
          </p:cNvPr>
          <p:cNvGrpSpPr/>
          <p:nvPr/>
        </p:nvGrpSpPr>
        <p:grpSpPr>
          <a:xfrm>
            <a:off x="4164930" y="4552889"/>
            <a:ext cx="5960481" cy="1483810"/>
            <a:chOff x="4164930" y="4552889"/>
            <a:chExt cx="5960481" cy="14838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C48F8B-C001-067C-974F-705046B1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64930" y="4552889"/>
              <a:ext cx="5960481" cy="14838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A6580E-4D2C-4538-20CD-56164829BA49}"/>
                </a:ext>
              </a:extLst>
            </p:cNvPr>
            <p:cNvSpPr txBox="1"/>
            <p:nvPr/>
          </p:nvSpPr>
          <p:spPr>
            <a:xfrm>
              <a:off x="6439692" y="4923279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3,14 × r × 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9B4218E-5DDB-097F-7D79-D3870A3CC07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22154" r="52353" b="28211"/>
          <a:stretch/>
        </p:blipFill>
        <p:spPr>
          <a:xfrm>
            <a:off x="223517" y="2425698"/>
            <a:ext cx="997405" cy="10498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0CB24C-8252-821C-E762-C9FC6260CD6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22589" r="22781" b="27776"/>
          <a:stretch/>
        </p:blipFill>
        <p:spPr>
          <a:xfrm>
            <a:off x="6142948" y="2494783"/>
            <a:ext cx="992657" cy="1044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B259BEC-45E2-2091-8BF8-BC51E02469F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22589" r="22781" b="27776"/>
          <a:stretch/>
        </p:blipFill>
        <p:spPr>
          <a:xfrm>
            <a:off x="4079567" y="4285063"/>
            <a:ext cx="992658" cy="1044825"/>
          </a:xfrm>
          <a:prstGeom prst="rect">
            <a:avLst/>
          </a:prstGeom>
        </p:spPr>
      </p:pic>
      <p:pic>
        <p:nvPicPr>
          <p:cNvPr id="24" name="correct">
            <a:hlinkClick r:id="" action="ppaction://media"/>
            <a:extLst>
              <a:ext uri="{FF2B5EF4-FFF2-40B4-BE49-F238E27FC236}">
                <a16:creationId xmlns:a16="http://schemas.microsoft.com/office/drawing/2014/main" id="{89E44C08-C8DB-62BB-7512-054B062EF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08667" y="3869671"/>
            <a:ext cx="552986" cy="552986"/>
          </a:xfrm>
          <a:prstGeom prst="rect">
            <a:avLst/>
          </a:prstGeom>
        </p:spPr>
      </p:pic>
      <p:pic>
        <p:nvPicPr>
          <p:cNvPr id="25" name="nope">
            <a:hlinkClick r:id="" action="ppaction://media"/>
            <a:extLst>
              <a:ext uri="{FF2B5EF4-FFF2-40B4-BE49-F238E27FC236}">
                <a16:creationId xmlns:a16="http://schemas.microsoft.com/office/drawing/2014/main" id="{BD6EE451-C7CF-02F2-7A76-46CA92DCE8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79470" y="5731899"/>
            <a:ext cx="609600" cy="609600"/>
          </a:xfrm>
          <a:prstGeom prst="rect">
            <a:avLst/>
          </a:prstGeom>
        </p:spPr>
      </p:pic>
      <p:pic>
        <p:nvPicPr>
          <p:cNvPr id="26" name="nope">
            <a:hlinkClick r:id="" action="ppaction://media"/>
            <a:extLst>
              <a:ext uri="{FF2B5EF4-FFF2-40B4-BE49-F238E27FC236}">
                <a16:creationId xmlns:a16="http://schemas.microsoft.com/office/drawing/2014/main" id="{86F4A69E-1728-6ADC-1C9A-C0A94A3371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5258" y="669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33" b="-3333"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5" name="Freeform 5"/>
          <p:cNvSpPr/>
          <p:nvPr/>
        </p:nvSpPr>
        <p:spPr>
          <a:xfrm rot="16742599" flipV="1">
            <a:off x="3625919" y="-2323427"/>
            <a:ext cx="2168185" cy="3978321"/>
          </a:xfrm>
          <a:custGeom>
            <a:avLst/>
            <a:gdLst/>
            <a:ahLst/>
            <a:cxnLst/>
            <a:rect l="l" t="t" r="r" b="b"/>
            <a:pathLst>
              <a:path w="3252278" h="5967482">
                <a:moveTo>
                  <a:pt x="0" y="5967483"/>
                </a:moveTo>
                <a:lnTo>
                  <a:pt x="3252278" y="5967483"/>
                </a:lnTo>
                <a:lnTo>
                  <a:pt x="3252278" y="0"/>
                </a:lnTo>
                <a:lnTo>
                  <a:pt x="0" y="0"/>
                </a:lnTo>
                <a:lnTo>
                  <a:pt x="0" y="5967483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6" name="Freeform 6"/>
          <p:cNvSpPr/>
          <p:nvPr/>
        </p:nvSpPr>
        <p:spPr>
          <a:xfrm rot="15442285">
            <a:off x="9797753" y="4181527"/>
            <a:ext cx="2462013" cy="4083503"/>
          </a:xfrm>
          <a:custGeom>
            <a:avLst/>
            <a:gdLst/>
            <a:ahLst/>
            <a:cxnLst/>
            <a:rect l="l" t="t" r="r" b="b"/>
            <a:pathLst>
              <a:path w="3693019" h="6125255">
                <a:moveTo>
                  <a:pt x="0" y="0"/>
                </a:moveTo>
                <a:lnTo>
                  <a:pt x="3693019" y="0"/>
                </a:lnTo>
                <a:lnTo>
                  <a:pt x="3693019" y="6125256"/>
                </a:lnTo>
                <a:lnTo>
                  <a:pt x="0" y="61252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1BC62D-5E7A-4E48-D3CC-CC9CBFAA0E97}"/>
              </a:ext>
            </a:extLst>
          </p:cNvPr>
          <p:cNvGrpSpPr/>
          <p:nvPr/>
        </p:nvGrpSpPr>
        <p:grpSpPr>
          <a:xfrm>
            <a:off x="2575177" y="324544"/>
            <a:ext cx="9425098" cy="1462458"/>
            <a:chOff x="2328593" y="260338"/>
            <a:chExt cx="9425098" cy="1462458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0D59F8C-82F3-5943-9339-316053BA325F}"/>
                </a:ext>
              </a:extLst>
            </p:cNvPr>
            <p:cNvSpPr/>
            <p:nvPr/>
          </p:nvSpPr>
          <p:spPr>
            <a:xfrm>
              <a:off x="2328593" y="260338"/>
              <a:ext cx="9425098" cy="1462458"/>
            </a:xfrm>
            <a:custGeom>
              <a:avLst/>
              <a:gdLst/>
              <a:ahLst/>
              <a:cxnLst/>
              <a:rect l="l" t="t" r="r" b="b"/>
              <a:pathLst>
                <a:path w="2904329" h="1277905">
                  <a:moveTo>
                    <a:pt x="0" y="0"/>
                  </a:moveTo>
                  <a:lnTo>
                    <a:pt x="2904329" y="0"/>
                  </a:lnTo>
                  <a:lnTo>
                    <a:pt x="2904329" y="1277904"/>
                  </a:lnTo>
                  <a:lnTo>
                    <a:pt x="0" y="127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SG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21E46-0FE1-C6F5-9CAE-11519B42F0FA}"/>
                </a:ext>
              </a:extLst>
            </p:cNvPr>
            <p:cNvSpPr txBox="1"/>
            <p:nvPr/>
          </p:nvSpPr>
          <p:spPr>
            <a:xfrm>
              <a:off x="3013968" y="302674"/>
              <a:ext cx="6554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chu vi hình tròn, biết bán kính là 3cm.</a:t>
              </a:r>
              <a:endPara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10B1FE-A1F7-DE5B-3C0D-8643DCADE27F}"/>
              </a:ext>
            </a:extLst>
          </p:cNvPr>
          <p:cNvGrpSpPr/>
          <p:nvPr/>
        </p:nvGrpSpPr>
        <p:grpSpPr>
          <a:xfrm>
            <a:off x="105995" y="2727491"/>
            <a:ext cx="5990005" cy="1462458"/>
            <a:chOff x="363301" y="2424031"/>
            <a:chExt cx="5990005" cy="14624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6A18B7-0C32-C99E-934D-C3BD3106A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3301" y="2424031"/>
              <a:ext cx="5990005" cy="14624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999080-F2B9-1E0F-9EA2-08B84E5945E9}"/>
                </a:ext>
              </a:extLst>
            </p:cNvPr>
            <p:cNvSpPr txBox="1"/>
            <p:nvPr/>
          </p:nvSpPr>
          <p:spPr>
            <a:xfrm>
              <a:off x="2863867" y="2799288"/>
              <a:ext cx="29460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19,26 cm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24D2F6-C4F6-D25A-3407-40B86005D4A8}"/>
              </a:ext>
            </a:extLst>
          </p:cNvPr>
          <p:cNvGrpSpPr/>
          <p:nvPr/>
        </p:nvGrpSpPr>
        <p:grpSpPr>
          <a:xfrm>
            <a:off x="6172472" y="2694929"/>
            <a:ext cx="5990004" cy="1495020"/>
            <a:chOff x="6201996" y="2584403"/>
            <a:chExt cx="5990004" cy="149502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1CB288-42C4-1BEE-C70A-E855FE448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01996" y="2584403"/>
              <a:ext cx="5990004" cy="14950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E6C05A-A6DF-5607-9969-E4541FEF1C17}"/>
                </a:ext>
              </a:extLst>
            </p:cNvPr>
            <p:cNvSpPr txBox="1"/>
            <p:nvPr/>
          </p:nvSpPr>
          <p:spPr>
            <a:xfrm>
              <a:off x="8587114" y="2993964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18,84 cm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7064A3-54EC-55BE-9DDF-CEAF6868EC97}"/>
              </a:ext>
            </a:extLst>
          </p:cNvPr>
          <p:cNvGrpSpPr/>
          <p:nvPr/>
        </p:nvGrpSpPr>
        <p:grpSpPr>
          <a:xfrm>
            <a:off x="4139536" y="4389090"/>
            <a:ext cx="5960481" cy="1483810"/>
            <a:chOff x="4139536" y="4389090"/>
            <a:chExt cx="5960481" cy="148381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0D4CED-8217-ABF4-EB6D-D23A2D917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39536" y="4389090"/>
              <a:ext cx="5960481" cy="14838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F21690-2BFE-4FD7-7C5B-17EEE2D83017}"/>
                </a:ext>
              </a:extLst>
            </p:cNvPr>
            <p:cNvSpPr txBox="1"/>
            <p:nvPr/>
          </p:nvSpPr>
          <p:spPr>
            <a:xfrm>
              <a:off x="6655896" y="4620916"/>
              <a:ext cx="2944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9,42 cm</a:t>
              </a:r>
              <a:endPara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336ACF8-951B-37F4-007B-BA88F27697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22154" r="52353" b="28211"/>
          <a:stretch/>
        </p:blipFill>
        <p:spPr>
          <a:xfrm>
            <a:off x="6096000" y="2464389"/>
            <a:ext cx="997405" cy="10498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B21D84-4D12-E9EA-F029-30C6D430C78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22589" r="22781" b="27776"/>
          <a:stretch/>
        </p:blipFill>
        <p:spPr>
          <a:xfrm>
            <a:off x="144713" y="2448473"/>
            <a:ext cx="992657" cy="1044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0421C5-FAD4-EB7E-C446-5F4A9006F13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22589" r="22781" b="27776"/>
          <a:stretch/>
        </p:blipFill>
        <p:spPr>
          <a:xfrm>
            <a:off x="4079567" y="4285063"/>
            <a:ext cx="992658" cy="1044825"/>
          </a:xfrm>
          <a:prstGeom prst="rect">
            <a:avLst/>
          </a:prstGeom>
        </p:spPr>
      </p:pic>
      <p:pic>
        <p:nvPicPr>
          <p:cNvPr id="25" name="correct">
            <a:hlinkClick r:id="" action="ppaction://media"/>
            <a:extLst>
              <a:ext uri="{FF2B5EF4-FFF2-40B4-BE49-F238E27FC236}">
                <a16:creationId xmlns:a16="http://schemas.microsoft.com/office/drawing/2014/main" id="{DFC83823-D06A-D8EA-D4EA-1F337B184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08667" y="3869671"/>
            <a:ext cx="552986" cy="552986"/>
          </a:xfrm>
          <a:prstGeom prst="rect">
            <a:avLst/>
          </a:prstGeom>
        </p:spPr>
      </p:pic>
      <p:pic>
        <p:nvPicPr>
          <p:cNvPr id="26" name="nope">
            <a:hlinkClick r:id="" action="ppaction://media"/>
            <a:extLst>
              <a:ext uri="{FF2B5EF4-FFF2-40B4-BE49-F238E27FC236}">
                <a16:creationId xmlns:a16="http://schemas.microsoft.com/office/drawing/2014/main" id="{7EAE4BA9-11D5-E191-31C1-F48552024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79470" y="5731899"/>
            <a:ext cx="609600" cy="609600"/>
          </a:xfrm>
          <a:prstGeom prst="rect">
            <a:avLst/>
          </a:prstGeom>
        </p:spPr>
      </p:pic>
      <p:pic>
        <p:nvPicPr>
          <p:cNvPr id="27" name="nope">
            <a:hlinkClick r:id="" action="ppaction://media"/>
            <a:extLst>
              <a:ext uri="{FF2B5EF4-FFF2-40B4-BE49-F238E27FC236}">
                <a16:creationId xmlns:a16="http://schemas.microsoft.com/office/drawing/2014/main" id="{1B2A0386-045A-EACB-05E8-3B81AC73CC4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55258" y="669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4BF1B-B7EE-1B6C-D680-9393412D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F3D5D9-2B86-6F44-E017-0ACF3600DE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33" b="-3333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B1ADE36-DAAA-6BE4-3639-6894B221975C}"/>
              </a:ext>
            </a:extLst>
          </p:cNvPr>
          <p:cNvSpPr/>
          <p:nvPr/>
        </p:nvSpPr>
        <p:spPr>
          <a:xfrm>
            <a:off x="5197161" y="4659772"/>
            <a:ext cx="11049708" cy="3024857"/>
          </a:xfrm>
          <a:custGeom>
            <a:avLst/>
            <a:gdLst/>
            <a:ahLst/>
            <a:cxnLst/>
            <a:rect l="l" t="t" r="r" b="b"/>
            <a:pathLst>
              <a:path w="16574562" h="4537286">
                <a:moveTo>
                  <a:pt x="0" y="0"/>
                </a:moveTo>
                <a:lnTo>
                  <a:pt x="16574562" y="0"/>
                </a:lnTo>
                <a:lnTo>
                  <a:pt x="16574562" y="4537286"/>
                </a:lnTo>
                <a:lnTo>
                  <a:pt x="0" y="45372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8D1D258-F5E7-D955-CEBC-2F77082048E0}"/>
              </a:ext>
            </a:extLst>
          </p:cNvPr>
          <p:cNvSpPr/>
          <p:nvPr/>
        </p:nvSpPr>
        <p:spPr>
          <a:xfrm rot="16742599" flipV="1">
            <a:off x="3625919" y="-2323427"/>
            <a:ext cx="2168185" cy="3978321"/>
          </a:xfrm>
          <a:custGeom>
            <a:avLst/>
            <a:gdLst/>
            <a:ahLst/>
            <a:cxnLst/>
            <a:rect l="l" t="t" r="r" b="b"/>
            <a:pathLst>
              <a:path w="3252278" h="5967482">
                <a:moveTo>
                  <a:pt x="0" y="5967483"/>
                </a:moveTo>
                <a:lnTo>
                  <a:pt x="3252278" y="5967483"/>
                </a:lnTo>
                <a:lnTo>
                  <a:pt x="3252278" y="0"/>
                </a:lnTo>
                <a:lnTo>
                  <a:pt x="0" y="0"/>
                </a:lnTo>
                <a:lnTo>
                  <a:pt x="0" y="596748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6510826D-91E9-35CA-E350-694A04BB788A}"/>
              </a:ext>
            </a:extLst>
          </p:cNvPr>
          <p:cNvSpPr/>
          <p:nvPr/>
        </p:nvSpPr>
        <p:spPr>
          <a:xfrm rot="15442285">
            <a:off x="9797753" y="4181527"/>
            <a:ext cx="2462013" cy="4083503"/>
          </a:xfrm>
          <a:custGeom>
            <a:avLst/>
            <a:gdLst/>
            <a:ahLst/>
            <a:cxnLst/>
            <a:rect l="l" t="t" r="r" b="b"/>
            <a:pathLst>
              <a:path w="3693019" h="6125255">
                <a:moveTo>
                  <a:pt x="0" y="0"/>
                </a:moveTo>
                <a:lnTo>
                  <a:pt x="3693019" y="0"/>
                </a:lnTo>
                <a:lnTo>
                  <a:pt x="3693019" y="6125256"/>
                </a:lnTo>
                <a:lnTo>
                  <a:pt x="0" y="61252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C9D6B-4295-C754-BDB7-920D6EAD3BC2}"/>
              </a:ext>
            </a:extLst>
          </p:cNvPr>
          <p:cNvGrpSpPr/>
          <p:nvPr/>
        </p:nvGrpSpPr>
        <p:grpSpPr>
          <a:xfrm>
            <a:off x="2328593" y="470316"/>
            <a:ext cx="9425098" cy="1462458"/>
            <a:chOff x="2328593" y="260338"/>
            <a:chExt cx="9425098" cy="1462458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3225EF4-F699-2C0A-FFFB-5F4C1994BB25}"/>
                </a:ext>
              </a:extLst>
            </p:cNvPr>
            <p:cNvSpPr/>
            <p:nvPr/>
          </p:nvSpPr>
          <p:spPr>
            <a:xfrm>
              <a:off x="2328593" y="260338"/>
              <a:ext cx="9425098" cy="1462458"/>
            </a:xfrm>
            <a:custGeom>
              <a:avLst/>
              <a:gdLst/>
              <a:ahLst/>
              <a:cxnLst/>
              <a:rect l="l" t="t" r="r" b="b"/>
              <a:pathLst>
                <a:path w="2904329" h="1277905">
                  <a:moveTo>
                    <a:pt x="0" y="0"/>
                  </a:moveTo>
                  <a:lnTo>
                    <a:pt x="2904329" y="0"/>
                  </a:lnTo>
                  <a:lnTo>
                    <a:pt x="2904329" y="1277904"/>
                  </a:lnTo>
                  <a:lnTo>
                    <a:pt x="0" y="127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E3AF4E-15BE-7984-7444-D2E90281BC07}"/>
                </a:ext>
              </a:extLst>
            </p:cNvPr>
            <p:cNvSpPr txBox="1"/>
            <p:nvPr/>
          </p:nvSpPr>
          <p:spPr>
            <a:xfrm>
              <a:off x="3013968" y="302674"/>
              <a:ext cx="65547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bán kính hình tròn, biết chu vi là 31,4 cm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C705CB-B60E-B0C5-2CA1-EA6695296C75}"/>
              </a:ext>
            </a:extLst>
          </p:cNvPr>
          <p:cNvGrpSpPr/>
          <p:nvPr/>
        </p:nvGrpSpPr>
        <p:grpSpPr>
          <a:xfrm>
            <a:off x="105995" y="2727491"/>
            <a:ext cx="5990005" cy="1462458"/>
            <a:chOff x="363301" y="2424031"/>
            <a:chExt cx="5990005" cy="14624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C5A0CF-8163-FCA2-1AE5-A5BC4C026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3301" y="2424031"/>
              <a:ext cx="5990005" cy="14624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647939-AE68-C19B-1999-4F6BAE32F964}"/>
                </a:ext>
              </a:extLst>
            </p:cNvPr>
            <p:cNvSpPr txBox="1"/>
            <p:nvPr/>
          </p:nvSpPr>
          <p:spPr>
            <a:xfrm>
              <a:off x="2653315" y="2782849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 cm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265BC2-8534-A06C-4D7B-BEEBA76C1F35}"/>
              </a:ext>
            </a:extLst>
          </p:cNvPr>
          <p:cNvGrpSpPr/>
          <p:nvPr/>
        </p:nvGrpSpPr>
        <p:grpSpPr>
          <a:xfrm>
            <a:off x="6172472" y="2694929"/>
            <a:ext cx="5990004" cy="1495020"/>
            <a:chOff x="6201996" y="2584403"/>
            <a:chExt cx="5990004" cy="14950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EFB4DE-E917-FBD9-45EA-4EDA7C18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1996" y="2584403"/>
              <a:ext cx="5990004" cy="14950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722106-8A2D-DBB1-FE97-00E8C976A0E7}"/>
                </a:ext>
              </a:extLst>
            </p:cNvPr>
            <p:cNvSpPr txBox="1"/>
            <p:nvPr/>
          </p:nvSpPr>
          <p:spPr>
            <a:xfrm>
              <a:off x="8433593" y="2995469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3,14 cm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0501AB-C187-BB47-2BB6-55CCAAD700B4}"/>
              </a:ext>
            </a:extLst>
          </p:cNvPr>
          <p:cNvGrpSpPr/>
          <p:nvPr/>
        </p:nvGrpSpPr>
        <p:grpSpPr>
          <a:xfrm>
            <a:off x="4164930" y="4552889"/>
            <a:ext cx="5960481" cy="1483810"/>
            <a:chOff x="4164930" y="4552889"/>
            <a:chExt cx="5960481" cy="14838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6148FA-4268-9430-7359-327F36FEF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64930" y="4552889"/>
              <a:ext cx="5960481" cy="14838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6518C4-321D-B412-4345-6146F76136E2}"/>
                </a:ext>
              </a:extLst>
            </p:cNvPr>
            <p:cNvSpPr txBox="1"/>
            <p:nvPr/>
          </p:nvSpPr>
          <p:spPr>
            <a:xfrm>
              <a:off x="6439692" y="4923279"/>
              <a:ext cx="34426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cm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A3AEDA2-8320-824A-538D-C837F5DE4B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22154" r="52353" b="28211"/>
          <a:stretch/>
        </p:blipFill>
        <p:spPr>
          <a:xfrm>
            <a:off x="223517" y="2425698"/>
            <a:ext cx="997405" cy="10498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79DFFB-5615-B547-F6D5-479DEE9B1A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22589" r="22781" b="27776"/>
          <a:stretch/>
        </p:blipFill>
        <p:spPr>
          <a:xfrm>
            <a:off x="6142948" y="2494783"/>
            <a:ext cx="992657" cy="1044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15118F-D185-39BA-6E5F-F1FFA0EF1FD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22589" r="22781" b="27776"/>
          <a:stretch/>
        </p:blipFill>
        <p:spPr>
          <a:xfrm>
            <a:off x="4079567" y="4285063"/>
            <a:ext cx="992658" cy="1044825"/>
          </a:xfrm>
          <a:prstGeom prst="rect">
            <a:avLst/>
          </a:prstGeom>
        </p:spPr>
      </p:pic>
      <p:pic>
        <p:nvPicPr>
          <p:cNvPr id="24" name="correct">
            <a:hlinkClick r:id="" action="ppaction://media"/>
            <a:extLst>
              <a:ext uri="{FF2B5EF4-FFF2-40B4-BE49-F238E27FC236}">
                <a16:creationId xmlns:a16="http://schemas.microsoft.com/office/drawing/2014/main" id="{AE0F95B7-7931-7C0E-B9CB-18E995592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08667" y="3869671"/>
            <a:ext cx="552986" cy="552986"/>
          </a:xfrm>
          <a:prstGeom prst="rect">
            <a:avLst/>
          </a:prstGeom>
        </p:spPr>
      </p:pic>
      <p:pic>
        <p:nvPicPr>
          <p:cNvPr id="25" name="nope">
            <a:hlinkClick r:id="" action="ppaction://media"/>
            <a:extLst>
              <a:ext uri="{FF2B5EF4-FFF2-40B4-BE49-F238E27FC236}">
                <a16:creationId xmlns:a16="http://schemas.microsoft.com/office/drawing/2014/main" id="{B17D84A9-50A8-FB02-FA24-7E5BB92CA2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79470" y="5731899"/>
            <a:ext cx="609600" cy="609600"/>
          </a:xfrm>
          <a:prstGeom prst="rect">
            <a:avLst/>
          </a:prstGeom>
        </p:spPr>
      </p:pic>
      <p:pic>
        <p:nvPicPr>
          <p:cNvPr id="26" name="nope">
            <a:hlinkClick r:id="" action="ppaction://media"/>
            <a:extLst>
              <a:ext uri="{FF2B5EF4-FFF2-40B4-BE49-F238E27FC236}">
                <a16:creationId xmlns:a16="http://schemas.microsoft.com/office/drawing/2014/main" id="{4FA53BF6-EC87-AD20-4DA2-33E1465E01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5258" y="669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1" y="-317517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AED60-52D6-B272-433E-81F746652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4" y="1981031"/>
            <a:ext cx="11249374" cy="22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two people in a pool&#10;&#10;Description automatically generated">
            <a:extLst>
              <a:ext uri="{FF2B5EF4-FFF2-40B4-BE49-F238E27FC236}">
                <a16:creationId xmlns:a16="http://schemas.microsoft.com/office/drawing/2014/main" id="{6F02AB5C-C0BE-DB28-4820-EBFF1D89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8705"/>
          <a:stretch/>
        </p:blipFill>
        <p:spPr>
          <a:xfrm>
            <a:off x="990599" y="777766"/>
            <a:ext cx="10210801" cy="531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55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0" y="688471"/>
            <a:ext cx="5059883" cy="5925190"/>
          </a:xfrm>
          <a:custGeom>
            <a:avLst/>
            <a:gdLst/>
            <a:ahLst/>
            <a:cxnLst/>
            <a:rect l="l" t="t" r="r" b="b"/>
            <a:pathLst>
              <a:path w="6352383" h="7280668">
                <a:moveTo>
                  <a:pt x="0" y="0"/>
                </a:moveTo>
                <a:lnTo>
                  <a:pt x="6352383" y="0"/>
                </a:lnTo>
                <a:lnTo>
                  <a:pt x="6352383" y="7280668"/>
                </a:lnTo>
                <a:lnTo>
                  <a:pt x="0" y="72806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grpSp>
        <p:nvGrpSpPr>
          <p:cNvPr id="10" name="Group 9"/>
          <p:cNvGrpSpPr/>
          <p:nvPr/>
        </p:nvGrpSpPr>
        <p:grpSpPr>
          <a:xfrm>
            <a:off x="3773317" y="883025"/>
            <a:ext cx="8172249" cy="4819159"/>
            <a:chOff x="2782717" y="3842608"/>
            <a:chExt cx="8418683" cy="5263291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82717" y="3842608"/>
              <a:ext cx="8418683" cy="5263291"/>
            </a:xfrm>
            <a:custGeom>
              <a:avLst/>
              <a:gdLst>
                <a:gd name="connsiteX0" fmla="*/ 0 w 8149065"/>
                <a:gd name="connsiteY0" fmla="*/ 579830 h 3478912"/>
                <a:gd name="connsiteX1" fmla="*/ 579830 w 8149065"/>
                <a:gd name="connsiteY1" fmla="*/ 0 h 3478912"/>
                <a:gd name="connsiteX2" fmla="*/ 1358178 w 8149065"/>
                <a:gd name="connsiteY2" fmla="*/ 0 h 3478912"/>
                <a:gd name="connsiteX3" fmla="*/ 1358178 w 8149065"/>
                <a:gd name="connsiteY3" fmla="*/ 0 h 3478912"/>
                <a:gd name="connsiteX4" fmla="*/ 3395444 w 8149065"/>
                <a:gd name="connsiteY4" fmla="*/ 0 h 3478912"/>
                <a:gd name="connsiteX5" fmla="*/ 7569235 w 8149065"/>
                <a:gd name="connsiteY5" fmla="*/ 0 h 3478912"/>
                <a:gd name="connsiteX6" fmla="*/ 8149065 w 8149065"/>
                <a:gd name="connsiteY6" fmla="*/ 579830 h 3478912"/>
                <a:gd name="connsiteX7" fmla="*/ 8149065 w 8149065"/>
                <a:gd name="connsiteY7" fmla="*/ 579819 h 3478912"/>
                <a:gd name="connsiteX8" fmla="*/ 8149065 w 8149065"/>
                <a:gd name="connsiteY8" fmla="*/ 579819 h 3478912"/>
                <a:gd name="connsiteX9" fmla="*/ 8149065 w 8149065"/>
                <a:gd name="connsiteY9" fmla="*/ 1449547 h 3478912"/>
                <a:gd name="connsiteX10" fmla="*/ 8149065 w 8149065"/>
                <a:gd name="connsiteY10" fmla="*/ 2899082 h 3478912"/>
                <a:gd name="connsiteX11" fmla="*/ 7569235 w 8149065"/>
                <a:gd name="connsiteY11" fmla="*/ 3478912 h 3478912"/>
                <a:gd name="connsiteX12" fmla="*/ 3395444 w 8149065"/>
                <a:gd name="connsiteY12" fmla="*/ 3478912 h 3478912"/>
                <a:gd name="connsiteX13" fmla="*/ 1358178 w 8149065"/>
                <a:gd name="connsiteY13" fmla="*/ 3478912 h 3478912"/>
                <a:gd name="connsiteX14" fmla="*/ 1358178 w 8149065"/>
                <a:gd name="connsiteY14" fmla="*/ 3478912 h 3478912"/>
                <a:gd name="connsiteX15" fmla="*/ 579830 w 8149065"/>
                <a:gd name="connsiteY15" fmla="*/ 3478912 h 3478912"/>
                <a:gd name="connsiteX16" fmla="*/ 0 w 8149065"/>
                <a:gd name="connsiteY16" fmla="*/ 2899082 h 3478912"/>
                <a:gd name="connsiteX17" fmla="*/ 0 w 8149065"/>
                <a:gd name="connsiteY17" fmla="*/ 1449547 h 3478912"/>
                <a:gd name="connsiteX18" fmla="*/ -879610 w 8149065"/>
                <a:gd name="connsiteY18" fmla="*/ 1253800 h 3478912"/>
                <a:gd name="connsiteX19" fmla="*/ 0 w 8149065"/>
                <a:gd name="connsiteY19" fmla="*/ 579819 h 3478912"/>
                <a:gd name="connsiteX20" fmla="*/ 0 w 8149065"/>
                <a:gd name="connsiteY20" fmla="*/ 579830 h 3478912"/>
                <a:gd name="connsiteX0" fmla="*/ 1818073 w 9967138"/>
                <a:gd name="connsiteY0" fmla="*/ 579830 h 3478912"/>
                <a:gd name="connsiteX1" fmla="*/ 2397903 w 9967138"/>
                <a:gd name="connsiteY1" fmla="*/ 0 h 3478912"/>
                <a:gd name="connsiteX2" fmla="*/ 3176251 w 9967138"/>
                <a:gd name="connsiteY2" fmla="*/ 0 h 3478912"/>
                <a:gd name="connsiteX3" fmla="*/ 3176251 w 9967138"/>
                <a:gd name="connsiteY3" fmla="*/ 0 h 3478912"/>
                <a:gd name="connsiteX4" fmla="*/ 5213517 w 9967138"/>
                <a:gd name="connsiteY4" fmla="*/ 0 h 3478912"/>
                <a:gd name="connsiteX5" fmla="*/ 9387308 w 9967138"/>
                <a:gd name="connsiteY5" fmla="*/ 0 h 3478912"/>
                <a:gd name="connsiteX6" fmla="*/ 9967138 w 9967138"/>
                <a:gd name="connsiteY6" fmla="*/ 579830 h 3478912"/>
                <a:gd name="connsiteX7" fmla="*/ 9967138 w 9967138"/>
                <a:gd name="connsiteY7" fmla="*/ 579819 h 3478912"/>
                <a:gd name="connsiteX8" fmla="*/ 9967138 w 9967138"/>
                <a:gd name="connsiteY8" fmla="*/ 579819 h 3478912"/>
                <a:gd name="connsiteX9" fmla="*/ 9967138 w 9967138"/>
                <a:gd name="connsiteY9" fmla="*/ 1449547 h 3478912"/>
                <a:gd name="connsiteX10" fmla="*/ 9967138 w 9967138"/>
                <a:gd name="connsiteY10" fmla="*/ 2899082 h 3478912"/>
                <a:gd name="connsiteX11" fmla="*/ 9387308 w 9967138"/>
                <a:gd name="connsiteY11" fmla="*/ 3478912 h 3478912"/>
                <a:gd name="connsiteX12" fmla="*/ 5213517 w 9967138"/>
                <a:gd name="connsiteY12" fmla="*/ 3478912 h 3478912"/>
                <a:gd name="connsiteX13" fmla="*/ 3176251 w 9967138"/>
                <a:gd name="connsiteY13" fmla="*/ 3478912 h 3478912"/>
                <a:gd name="connsiteX14" fmla="*/ 3176251 w 9967138"/>
                <a:gd name="connsiteY14" fmla="*/ 3478912 h 3478912"/>
                <a:gd name="connsiteX15" fmla="*/ 2397903 w 9967138"/>
                <a:gd name="connsiteY15" fmla="*/ 3478912 h 3478912"/>
                <a:gd name="connsiteX16" fmla="*/ 1818073 w 9967138"/>
                <a:gd name="connsiteY16" fmla="*/ 2899082 h 3478912"/>
                <a:gd name="connsiteX17" fmla="*/ 1818073 w 9967138"/>
                <a:gd name="connsiteY17" fmla="*/ 1449547 h 3478912"/>
                <a:gd name="connsiteX18" fmla="*/ 0 w 9967138"/>
                <a:gd name="connsiteY18" fmla="*/ 2120073 h 3478912"/>
                <a:gd name="connsiteX19" fmla="*/ 1818073 w 9967138"/>
                <a:gd name="connsiteY19" fmla="*/ 579819 h 3478912"/>
                <a:gd name="connsiteX20" fmla="*/ 1818073 w 9967138"/>
                <a:gd name="connsiteY20" fmla="*/ 579830 h 3478912"/>
                <a:gd name="connsiteX0" fmla="*/ 1875378 w 10024443"/>
                <a:gd name="connsiteY0" fmla="*/ 579830 h 3478912"/>
                <a:gd name="connsiteX1" fmla="*/ 2455208 w 10024443"/>
                <a:gd name="connsiteY1" fmla="*/ 0 h 3478912"/>
                <a:gd name="connsiteX2" fmla="*/ 3233556 w 10024443"/>
                <a:gd name="connsiteY2" fmla="*/ 0 h 3478912"/>
                <a:gd name="connsiteX3" fmla="*/ 3233556 w 10024443"/>
                <a:gd name="connsiteY3" fmla="*/ 0 h 3478912"/>
                <a:gd name="connsiteX4" fmla="*/ 5270822 w 10024443"/>
                <a:gd name="connsiteY4" fmla="*/ 0 h 3478912"/>
                <a:gd name="connsiteX5" fmla="*/ 9444613 w 10024443"/>
                <a:gd name="connsiteY5" fmla="*/ 0 h 3478912"/>
                <a:gd name="connsiteX6" fmla="*/ 10024443 w 10024443"/>
                <a:gd name="connsiteY6" fmla="*/ 579830 h 3478912"/>
                <a:gd name="connsiteX7" fmla="*/ 10024443 w 10024443"/>
                <a:gd name="connsiteY7" fmla="*/ 579819 h 3478912"/>
                <a:gd name="connsiteX8" fmla="*/ 10024443 w 10024443"/>
                <a:gd name="connsiteY8" fmla="*/ 579819 h 3478912"/>
                <a:gd name="connsiteX9" fmla="*/ 10024443 w 10024443"/>
                <a:gd name="connsiteY9" fmla="*/ 1449547 h 3478912"/>
                <a:gd name="connsiteX10" fmla="*/ 10024443 w 10024443"/>
                <a:gd name="connsiteY10" fmla="*/ 2899082 h 3478912"/>
                <a:gd name="connsiteX11" fmla="*/ 9444613 w 10024443"/>
                <a:gd name="connsiteY11" fmla="*/ 3478912 h 3478912"/>
                <a:gd name="connsiteX12" fmla="*/ 5270822 w 10024443"/>
                <a:gd name="connsiteY12" fmla="*/ 3478912 h 3478912"/>
                <a:gd name="connsiteX13" fmla="*/ 3233556 w 10024443"/>
                <a:gd name="connsiteY13" fmla="*/ 3478912 h 3478912"/>
                <a:gd name="connsiteX14" fmla="*/ 3233556 w 10024443"/>
                <a:gd name="connsiteY14" fmla="*/ 3478912 h 3478912"/>
                <a:gd name="connsiteX15" fmla="*/ 2455208 w 10024443"/>
                <a:gd name="connsiteY15" fmla="*/ 3478912 h 3478912"/>
                <a:gd name="connsiteX16" fmla="*/ 1875378 w 10024443"/>
                <a:gd name="connsiteY16" fmla="*/ 2899082 h 3478912"/>
                <a:gd name="connsiteX17" fmla="*/ 1875378 w 10024443"/>
                <a:gd name="connsiteY17" fmla="*/ 1449547 h 3478912"/>
                <a:gd name="connsiteX18" fmla="*/ 0 w 10024443"/>
                <a:gd name="connsiteY18" fmla="*/ 1627012 h 3478912"/>
                <a:gd name="connsiteX19" fmla="*/ 1875378 w 10024443"/>
                <a:gd name="connsiteY19" fmla="*/ 579819 h 3478912"/>
                <a:gd name="connsiteX20" fmla="*/ 1875378 w 10024443"/>
                <a:gd name="connsiteY20" fmla="*/ 579830 h 3478912"/>
                <a:gd name="connsiteX0" fmla="*/ 1875378 w 10024443"/>
                <a:gd name="connsiteY0" fmla="*/ 579830 h 3478912"/>
                <a:gd name="connsiteX1" fmla="*/ 2455208 w 10024443"/>
                <a:gd name="connsiteY1" fmla="*/ 0 h 3478912"/>
                <a:gd name="connsiteX2" fmla="*/ 3233556 w 10024443"/>
                <a:gd name="connsiteY2" fmla="*/ 0 h 3478912"/>
                <a:gd name="connsiteX3" fmla="*/ 3233556 w 10024443"/>
                <a:gd name="connsiteY3" fmla="*/ 0 h 3478912"/>
                <a:gd name="connsiteX4" fmla="*/ 5270822 w 10024443"/>
                <a:gd name="connsiteY4" fmla="*/ 0 h 3478912"/>
                <a:gd name="connsiteX5" fmla="*/ 9444613 w 10024443"/>
                <a:gd name="connsiteY5" fmla="*/ 0 h 3478912"/>
                <a:gd name="connsiteX6" fmla="*/ 10024443 w 10024443"/>
                <a:gd name="connsiteY6" fmla="*/ 579830 h 3478912"/>
                <a:gd name="connsiteX7" fmla="*/ 10024443 w 10024443"/>
                <a:gd name="connsiteY7" fmla="*/ 579819 h 3478912"/>
                <a:gd name="connsiteX8" fmla="*/ 10024443 w 10024443"/>
                <a:gd name="connsiteY8" fmla="*/ 579819 h 3478912"/>
                <a:gd name="connsiteX9" fmla="*/ 10024443 w 10024443"/>
                <a:gd name="connsiteY9" fmla="*/ 1449547 h 3478912"/>
                <a:gd name="connsiteX10" fmla="*/ 10024443 w 10024443"/>
                <a:gd name="connsiteY10" fmla="*/ 2899082 h 3478912"/>
                <a:gd name="connsiteX11" fmla="*/ 9444613 w 10024443"/>
                <a:gd name="connsiteY11" fmla="*/ 3478912 h 3478912"/>
                <a:gd name="connsiteX12" fmla="*/ 5270822 w 10024443"/>
                <a:gd name="connsiteY12" fmla="*/ 3478912 h 3478912"/>
                <a:gd name="connsiteX13" fmla="*/ 3233556 w 10024443"/>
                <a:gd name="connsiteY13" fmla="*/ 3478912 h 3478912"/>
                <a:gd name="connsiteX14" fmla="*/ 3233556 w 10024443"/>
                <a:gd name="connsiteY14" fmla="*/ 3478912 h 3478912"/>
                <a:gd name="connsiteX15" fmla="*/ 2455208 w 10024443"/>
                <a:gd name="connsiteY15" fmla="*/ 3478912 h 3478912"/>
                <a:gd name="connsiteX16" fmla="*/ 1875378 w 10024443"/>
                <a:gd name="connsiteY16" fmla="*/ 2899082 h 3478912"/>
                <a:gd name="connsiteX17" fmla="*/ 1846726 w 10024443"/>
                <a:gd name="connsiteY17" fmla="*/ 908771 h 3478912"/>
                <a:gd name="connsiteX18" fmla="*/ 0 w 10024443"/>
                <a:gd name="connsiteY18" fmla="*/ 1627012 h 3478912"/>
                <a:gd name="connsiteX19" fmla="*/ 1875378 w 10024443"/>
                <a:gd name="connsiteY19" fmla="*/ 579819 h 3478912"/>
                <a:gd name="connsiteX20" fmla="*/ 1875378 w 10024443"/>
                <a:gd name="connsiteY20" fmla="*/ 579830 h 347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24443" h="3478912">
                  <a:moveTo>
                    <a:pt x="1875378" y="579830"/>
                  </a:moveTo>
                  <a:cubicBezTo>
                    <a:pt x="1875378" y="259599"/>
                    <a:pt x="2134977" y="0"/>
                    <a:pt x="2455208" y="0"/>
                  </a:cubicBezTo>
                  <a:lnTo>
                    <a:pt x="3233556" y="0"/>
                  </a:lnTo>
                  <a:lnTo>
                    <a:pt x="3233556" y="0"/>
                  </a:lnTo>
                  <a:lnTo>
                    <a:pt x="5270822" y="0"/>
                  </a:lnTo>
                  <a:lnTo>
                    <a:pt x="9444613" y="0"/>
                  </a:lnTo>
                  <a:cubicBezTo>
                    <a:pt x="9764844" y="0"/>
                    <a:pt x="10024443" y="259599"/>
                    <a:pt x="10024443" y="579830"/>
                  </a:cubicBezTo>
                  <a:lnTo>
                    <a:pt x="10024443" y="579819"/>
                  </a:lnTo>
                  <a:lnTo>
                    <a:pt x="10024443" y="579819"/>
                  </a:lnTo>
                  <a:lnTo>
                    <a:pt x="10024443" y="1449547"/>
                  </a:lnTo>
                  <a:lnTo>
                    <a:pt x="10024443" y="2899082"/>
                  </a:lnTo>
                  <a:cubicBezTo>
                    <a:pt x="10024443" y="3219313"/>
                    <a:pt x="9764844" y="3478912"/>
                    <a:pt x="9444613" y="3478912"/>
                  </a:cubicBezTo>
                  <a:lnTo>
                    <a:pt x="5270822" y="3478912"/>
                  </a:lnTo>
                  <a:lnTo>
                    <a:pt x="3233556" y="3478912"/>
                  </a:lnTo>
                  <a:lnTo>
                    <a:pt x="3233556" y="3478912"/>
                  </a:lnTo>
                  <a:lnTo>
                    <a:pt x="2455208" y="3478912"/>
                  </a:lnTo>
                  <a:cubicBezTo>
                    <a:pt x="2134977" y="3478912"/>
                    <a:pt x="1875378" y="3219313"/>
                    <a:pt x="1875378" y="2899082"/>
                  </a:cubicBezTo>
                  <a:lnTo>
                    <a:pt x="1846726" y="908771"/>
                  </a:lnTo>
                  <a:lnTo>
                    <a:pt x="0" y="1627012"/>
                  </a:lnTo>
                  <a:lnTo>
                    <a:pt x="1875378" y="579819"/>
                  </a:lnTo>
                  <a:lnTo>
                    <a:pt x="1875378" y="57983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75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0" y="4489200"/>
              <a:ext cx="6629400" cy="430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723900" algn="just"/>
              <a:r>
                <a:rPr lang="vi-VN" sz="5000" b="1" dirty="0">
                  <a:latin typeface="Cambria" panose="02040503050406030204" pitchFamily="18" charset="0"/>
                  <a:ea typeface="Cambria" panose="02040503050406030204" pitchFamily="18" charset="0"/>
                </a:rPr>
                <a:t>Tính diện tích hình tròn như thế nào? Chúng mình cùng khám phá nhé!</a:t>
              </a:r>
              <a:endParaRPr lang="en-GB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5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77800" y="330200"/>
            <a:ext cx="12192000" cy="6324600"/>
            <a:chOff x="-143195" y="-56736"/>
            <a:chExt cx="3148386" cy="439545"/>
          </a:xfrm>
        </p:grpSpPr>
        <p:sp>
          <p:nvSpPr>
            <p:cNvPr id="6" name="Freeform 6"/>
            <p:cNvSpPr/>
            <p:nvPr/>
          </p:nvSpPr>
          <p:spPr>
            <a:xfrm>
              <a:off x="-143195" y="-56736"/>
              <a:ext cx="3005191" cy="432836"/>
            </a:xfrm>
            <a:custGeom>
              <a:avLst/>
              <a:gdLst/>
              <a:ahLst/>
              <a:cxnLst/>
              <a:rect l="l" t="t" r="r" b="b"/>
              <a:pathLst>
                <a:path w="3005191" h="382809">
                  <a:moveTo>
                    <a:pt x="67850" y="0"/>
                  </a:moveTo>
                  <a:lnTo>
                    <a:pt x="2937341" y="0"/>
                  </a:lnTo>
                  <a:cubicBezTo>
                    <a:pt x="2955336" y="0"/>
                    <a:pt x="2972594" y="7148"/>
                    <a:pt x="2985318" y="19873"/>
                  </a:cubicBezTo>
                  <a:cubicBezTo>
                    <a:pt x="2998043" y="32597"/>
                    <a:pt x="3005191" y="49855"/>
                    <a:pt x="3005191" y="67850"/>
                  </a:cubicBezTo>
                  <a:lnTo>
                    <a:pt x="3005191" y="314959"/>
                  </a:lnTo>
                  <a:cubicBezTo>
                    <a:pt x="3005191" y="332954"/>
                    <a:pt x="2998043" y="350212"/>
                    <a:pt x="2985318" y="362936"/>
                  </a:cubicBezTo>
                  <a:cubicBezTo>
                    <a:pt x="2972594" y="375661"/>
                    <a:pt x="2955336" y="382809"/>
                    <a:pt x="2937341" y="382809"/>
                  </a:cubicBezTo>
                  <a:lnTo>
                    <a:pt x="67850" y="382809"/>
                  </a:lnTo>
                  <a:cubicBezTo>
                    <a:pt x="49855" y="382809"/>
                    <a:pt x="32597" y="375661"/>
                    <a:pt x="19873" y="362936"/>
                  </a:cubicBezTo>
                  <a:cubicBezTo>
                    <a:pt x="7148" y="350212"/>
                    <a:pt x="0" y="332954"/>
                    <a:pt x="0" y="314959"/>
                  </a:cubicBezTo>
                  <a:lnTo>
                    <a:pt x="0" y="67850"/>
                  </a:lnTo>
                  <a:cubicBezTo>
                    <a:pt x="0" y="49855"/>
                    <a:pt x="7148" y="32597"/>
                    <a:pt x="19873" y="19873"/>
                  </a:cubicBezTo>
                  <a:cubicBezTo>
                    <a:pt x="32597" y="7148"/>
                    <a:pt x="49855" y="0"/>
                    <a:pt x="67850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C75BC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005191" cy="4113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245AF3-901B-F86D-B6E7-77DBDC5A0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933" y="2318537"/>
            <a:ext cx="5097063" cy="3144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31825E-15C3-1DF7-E46F-A7169CECAEED}"/>
              </a:ext>
            </a:extLst>
          </p:cNvPr>
          <p:cNvSpPr txBox="1"/>
          <p:nvPr/>
        </p:nvSpPr>
        <p:spPr>
          <a:xfrm>
            <a:off x="5514796" y="566678"/>
            <a:ext cx="61226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   Mình cắt hình tròn thành các miếng nhỏ hơn rồi ghép lại được hình này. Hình này sẽ gần giống hình chữ nhật có chiều dài là 3,14 × r và chiều rộng là r. Các bạn thử dự đoán công thức tính diện tích hình tròn nhé!</a:t>
            </a:r>
            <a:endParaRPr lang="en-SG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988A31-FD59-57B7-50CD-77D914DC9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800" y="3444232"/>
            <a:ext cx="2119483" cy="30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370</Words>
  <Application>Microsoft Office PowerPoint</Application>
  <PresentationFormat>Widescreen</PresentationFormat>
  <Paragraphs>53</Paragraphs>
  <Slides>17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#9Slide07 HoneyCream</vt:lpstr>
      <vt:lpstr>Arial</vt:lpstr>
      <vt:lpstr>Calibri</vt:lpstr>
      <vt:lpstr>Calibri Light</vt:lpstr>
      <vt:lpstr>Cambria</vt:lpstr>
      <vt:lpstr>Cambria Math</vt:lpstr>
      <vt:lpstr>SVN-Newton</vt:lpstr>
      <vt:lpstr>Tahoma</vt:lpstr>
      <vt:lpstr>Times New Roman</vt:lpstr>
      <vt:lpstr>字魂162号-元气酪酪体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MĂNGNON</cp:keywords>
  <cp:lastModifiedBy>ADMIN</cp:lastModifiedBy>
  <cp:revision>27</cp:revision>
  <dcterms:created xsi:type="dcterms:W3CDTF">2023-10-26T15:20:49Z</dcterms:created>
  <dcterms:modified xsi:type="dcterms:W3CDTF">2024-12-06T02:03:18Z</dcterms:modified>
</cp:coreProperties>
</file>