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2"/>
  </p:notesMasterIdLst>
  <p:sldIdLst>
    <p:sldId id="285" r:id="rId3"/>
    <p:sldId id="320" r:id="rId4"/>
    <p:sldId id="351" r:id="rId5"/>
    <p:sldId id="352" r:id="rId6"/>
    <p:sldId id="353" r:id="rId7"/>
    <p:sldId id="374" r:id="rId8"/>
    <p:sldId id="375" r:id="rId9"/>
    <p:sldId id="376" r:id="rId10"/>
    <p:sldId id="377" r:id="rId11"/>
    <p:sldId id="321" r:id="rId12"/>
    <p:sldId id="378" r:id="rId13"/>
    <p:sldId id="365" r:id="rId14"/>
    <p:sldId id="355" r:id="rId15"/>
    <p:sldId id="322" r:id="rId16"/>
    <p:sldId id="358" r:id="rId17"/>
    <p:sldId id="379" r:id="rId18"/>
    <p:sldId id="363" r:id="rId19"/>
    <p:sldId id="380" r:id="rId20"/>
    <p:sldId id="381" r:id="rId21"/>
    <p:sldId id="382" r:id="rId22"/>
    <p:sldId id="383" r:id="rId23"/>
    <p:sldId id="384" r:id="rId24"/>
    <p:sldId id="385" r:id="rId25"/>
    <p:sldId id="386" r:id="rId26"/>
    <p:sldId id="387" r:id="rId27"/>
    <p:sldId id="389" r:id="rId28"/>
    <p:sldId id="388" r:id="rId29"/>
    <p:sldId id="328" r:id="rId30"/>
    <p:sldId id="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90392576"/>
        <c:axId val="190394368"/>
      </c:barChart>
      <c:catAx>
        <c:axId val="19039257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90394368"/>
        <c:crosses val="autoZero"/>
        <c:auto val="1"/>
        <c:lblAlgn val="ctr"/>
        <c:lblOffset val="100"/>
        <c:noMultiLvlLbl val="0"/>
      </c:catAx>
      <c:valAx>
        <c:axId val="19039436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903925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89787136"/>
        <c:axId val="136585984"/>
      </c:barChart>
      <c:catAx>
        <c:axId val="18978713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36585984"/>
        <c:crosses val="autoZero"/>
        <c:auto val="1"/>
        <c:lblAlgn val="ctr"/>
        <c:lblOffset val="100"/>
        <c:noMultiLvlLbl val="0"/>
      </c:catAx>
      <c:valAx>
        <c:axId val="136585984"/>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897871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96507136"/>
        <c:axId val="196508672"/>
      </c:barChart>
      <c:catAx>
        <c:axId val="19650713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96508672"/>
        <c:crosses val="autoZero"/>
        <c:auto val="1"/>
        <c:lblAlgn val="ctr"/>
        <c:lblOffset val="100"/>
        <c:noMultiLvlLbl val="0"/>
      </c:catAx>
      <c:valAx>
        <c:axId val="19650867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965071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96266624"/>
        <c:axId val="196149632"/>
      </c:barChart>
      <c:catAx>
        <c:axId val="19626662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96149632"/>
        <c:crosses val="autoZero"/>
        <c:auto val="1"/>
        <c:lblAlgn val="ctr"/>
        <c:lblOffset val="100"/>
        <c:noMultiLvlLbl val="0"/>
      </c:catAx>
      <c:valAx>
        <c:axId val="19614963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962666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96737280"/>
        <c:axId val="196755456"/>
      </c:barChart>
      <c:catAx>
        <c:axId val="19673728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96755456"/>
        <c:crosses val="autoZero"/>
        <c:auto val="1"/>
        <c:lblAlgn val="ctr"/>
        <c:lblOffset val="100"/>
        <c:noMultiLvlLbl val="0"/>
      </c:catAx>
      <c:valAx>
        <c:axId val="19675545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967372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271492992"/>
        <c:axId val="271494528"/>
      </c:barChart>
      <c:catAx>
        <c:axId val="27149299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271494528"/>
        <c:crosses val="autoZero"/>
        <c:auto val="1"/>
        <c:lblAlgn val="ctr"/>
        <c:lblOffset val="100"/>
        <c:noMultiLvlLbl val="0"/>
      </c:catAx>
      <c:valAx>
        <c:axId val="27149452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2714929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97131648"/>
        <c:axId val="197141632"/>
      </c:barChart>
      <c:catAx>
        <c:axId val="19713164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97141632"/>
        <c:crosses val="autoZero"/>
        <c:auto val="1"/>
        <c:lblAlgn val="ctr"/>
        <c:lblOffset val="100"/>
        <c:noMultiLvlLbl val="0"/>
      </c:catAx>
      <c:valAx>
        <c:axId val="19714163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971316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271313920"/>
        <c:axId val="271782656"/>
      </c:barChart>
      <c:catAx>
        <c:axId val="27131392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271782656"/>
        <c:crosses val="autoZero"/>
        <c:auto val="1"/>
        <c:lblAlgn val="ctr"/>
        <c:lblOffset val="100"/>
        <c:noMultiLvlLbl val="0"/>
      </c:catAx>
      <c:valAx>
        <c:axId val="27178265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2713139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DEC0B-4D70-42C3-A950-9303CAE5C5C6}"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9CA6F0-B7E1-483F-9DBB-5AB06D10E3BA}" type="slidenum">
              <a:rPr lang="en-US" smtClean="0"/>
              <a:t>‹#›</a:t>
            </a:fld>
            <a:endParaRPr lang="en-US"/>
          </a:p>
        </p:txBody>
      </p:sp>
    </p:spTree>
    <p:extLst>
      <p:ext uri="{BB962C8B-B14F-4D97-AF65-F5344CB8AC3E}">
        <p14:creationId xmlns:p14="http://schemas.microsoft.com/office/powerpoint/2010/main" val="110516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1</a:t>
            </a:fld>
            <a:endParaRPr lang="en-US"/>
          </a:p>
        </p:txBody>
      </p:sp>
    </p:spTree>
    <p:extLst>
      <p:ext uri="{BB962C8B-B14F-4D97-AF65-F5344CB8AC3E}">
        <p14:creationId xmlns:p14="http://schemas.microsoft.com/office/powerpoint/2010/main" val="310529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bác</a:t>
            </a:r>
            <a:r>
              <a:rPr lang="en-US" dirty="0"/>
              <a:t> </a:t>
            </a:r>
            <a:r>
              <a:rPr lang="en-US" dirty="0" err="1"/>
              <a:t>thợ</a:t>
            </a:r>
            <a:r>
              <a:rPr lang="en-US" dirty="0"/>
              <a:t> </a:t>
            </a:r>
            <a:r>
              <a:rPr lang="en-US" dirty="0" err="1"/>
              <a:t>để</a:t>
            </a:r>
            <a:r>
              <a:rPr lang="en-US" dirty="0"/>
              <a:t> </a:t>
            </a:r>
            <a:r>
              <a:rPr lang="en-US" dirty="0" err="1"/>
              <a:t>xây</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5</a:t>
            </a:fld>
            <a:endParaRPr lang="en-US"/>
          </a:p>
        </p:txBody>
      </p:sp>
    </p:spTree>
    <p:extLst>
      <p:ext uri="{BB962C8B-B14F-4D97-AF65-F5344CB8AC3E}">
        <p14:creationId xmlns:p14="http://schemas.microsoft.com/office/powerpoint/2010/main" val="399772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8</a:t>
            </a:fld>
            <a:endParaRPr lang="en-US"/>
          </a:p>
        </p:txBody>
      </p:sp>
    </p:spTree>
    <p:extLst>
      <p:ext uri="{BB962C8B-B14F-4D97-AF65-F5344CB8AC3E}">
        <p14:creationId xmlns:p14="http://schemas.microsoft.com/office/powerpoint/2010/main" val="88338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11</a:t>
            </a:fld>
            <a:endParaRPr lang="en-US"/>
          </a:p>
        </p:txBody>
      </p:sp>
    </p:spTree>
    <p:extLst>
      <p:ext uri="{BB962C8B-B14F-4D97-AF65-F5344CB8AC3E}">
        <p14:creationId xmlns:p14="http://schemas.microsoft.com/office/powerpoint/2010/main" val="54547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20</a:t>
            </a:fld>
            <a:endParaRPr lang="en-US"/>
          </a:p>
        </p:txBody>
      </p:sp>
    </p:spTree>
    <p:extLst>
      <p:ext uri="{BB962C8B-B14F-4D97-AF65-F5344CB8AC3E}">
        <p14:creationId xmlns:p14="http://schemas.microsoft.com/office/powerpoint/2010/main" val="84488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29</a:t>
            </a:fld>
            <a:endParaRPr lang="en-US"/>
          </a:p>
        </p:txBody>
      </p:sp>
    </p:spTree>
    <p:extLst>
      <p:ext uri="{BB962C8B-B14F-4D97-AF65-F5344CB8AC3E}">
        <p14:creationId xmlns:p14="http://schemas.microsoft.com/office/powerpoint/2010/main" val="275581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2024/2/22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82551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9449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42688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20831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4472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111566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56610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47696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513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93020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43335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2024/2/22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705059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153288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73796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8015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92275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07771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79671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22573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17206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2/22/2024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12085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47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4667083"/>
      </p:ext>
    </p:extLst>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164781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5659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8630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5436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3533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 xmlns:a16="http://schemas.microsoft.com/office/drawing/2014/main" id="{1E54AD58-8778-DDAB-917C-638D6F32E6E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112595" y="-2956162"/>
            <a:ext cx="1299524" cy="1299524"/>
          </a:xfrm>
          <a:prstGeom prst="rect">
            <a:avLst/>
          </a:prstGeom>
        </p:spPr>
      </p:pic>
    </p:spTree>
    <p:extLst>
      <p:ext uri="{BB962C8B-B14F-4D97-AF65-F5344CB8AC3E}">
        <p14:creationId xmlns:p14="http://schemas.microsoft.com/office/powerpoint/2010/main" val="372499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78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41.svg"/><Relationship Id="rId12" Type="http://schemas.openxmlformats.org/officeDocument/2006/relationships/image" Target="../media/image42.pn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9.sv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47.png"/><Relationship Id="rId4" Type="http://schemas.openxmlformats.org/officeDocument/2006/relationships/image" Target="../media/image51.sv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sv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53.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53.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53.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image" Target="../media/image53.sv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6.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image" Target="../media/image53.sv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image" Target="../media/image53.sv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chart" Target="../charts/chart6.xml"/><Relationship Id="rId5" Type="http://schemas.openxmlformats.org/officeDocument/2006/relationships/image" Target="../media/image53.sv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41.svg"/><Relationship Id="rId12" Type="http://schemas.openxmlformats.org/officeDocument/2006/relationships/image" Target="../media/image42.pn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9.svg"/><Relationship Id="rId15" Type="http://schemas.openxmlformats.org/officeDocument/2006/relationships/image" Target="../media/image59.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chart" Target="../charts/chart7.xml"/><Relationship Id="rId5" Type="http://schemas.openxmlformats.org/officeDocument/2006/relationships/image" Target="../media/image53.sv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chart" Target="../charts/chart8.xml"/><Relationship Id="rId5" Type="http://schemas.openxmlformats.org/officeDocument/2006/relationships/image" Target="../media/image53.sv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1.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1.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37.png"/><Relationship Id="rId5" Type="http://schemas.openxmlformats.org/officeDocument/2006/relationships/image" Target="../media/image41.png"/><Relationship Id="rId10" Type="http://schemas.openxmlformats.org/officeDocument/2006/relationships/image" Target="../media/image39.svg"/><Relationship Id="rId4" Type="http://schemas.openxmlformats.org/officeDocument/2006/relationships/image" Target="../media/image40.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64.png"/><Relationship Id="rId5" Type="http://schemas.openxmlformats.org/officeDocument/2006/relationships/image" Target="../media/image41.png"/><Relationship Id="rId10" Type="http://schemas.openxmlformats.org/officeDocument/2006/relationships/image" Target="../media/image63.png"/><Relationship Id="rId4" Type="http://schemas.openxmlformats.org/officeDocument/2006/relationships/image" Target="../media/image40.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slideLayout" Target="../slideLayouts/slideLayout18.xml"/><Relationship Id="rId21" Type="http://schemas.openxmlformats.org/officeDocument/2006/relationships/image" Target="../media/image20.png"/><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23" Type="http://schemas.openxmlformats.org/officeDocument/2006/relationships/image" Target="../media/image22.png"/><Relationship Id="rId10" Type="http://schemas.openxmlformats.org/officeDocument/2006/relationships/image" Target="../media/image14.png"/><Relationship Id="rId19" Type="http://schemas.openxmlformats.org/officeDocument/2006/relationships/slide" Target="slide4.xml"/><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8.xml"/><Relationship Id="rId18" Type="http://schemas.microsoft.com/office/2007/relationships/hdphoto" Target="../media/hdphoto12.wdp"/><Relationship Id="rId26" Type="http://schemas.openxmlformats.org/officeDocument/2006/relationships/slide" Target="slide10.xml"/><Relationship Id="rId3" Type="http://schemas.openxmlformats.org/officeDocument/2006/relationships/image" Target="../media/image11.png"/><Relationship Id="rId21" Type="http://schemas.microsoft.com/office/2007/relationships/hdphoto" Target="../media/hdphoto13.wdp"/><Relationship Id="rId7" Type="http://schemas.openxmlformats.org/officeDocument/2006/relationships/slide" Target="slide6.xml"/><Relationship Id="rId12" Type="http://schemas.microsoft.com/office/2007/relationships/hdphoto" Target="../media/hdphoto10.wdp"/><Relationship Id="rId17" Type="http://schemas.openxmlformats.org/officeDocument/2006/relationships/image" Target="../media/image28.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slide" Target="slide9.xml"/><Relationship Id="rId20" Type="http://schemas.openxmlformats.org/officeDocument/2006/relationships/image" Target="../media/image30.png"/><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26.png"/><Relationship Id="rId24" Type="http://schemas.openxmlformats.org/officeDocument/2006/relationships/image" Target="../media/image20.png"/><Relationship Id="rId5" Type="http://schemas.openxmlformats.org/officeDocument/2006/relationships/image" Target="../media/image12.png"/><Relationship Id="rId15" Type="http://schemas.microsoft.com/office/2007/relationships/hdphoto" Target="../media/hdphoto11.wdp"/><Relationship Id="rId23" Type="http://schemas.openxmlformats.org/officeDocument/2006/relationships/image" Target="../media/image32.png"/><Relationship Id="rId10" Type="http://schemas.openxmlformats.org/officeDocument/2006/relationships/slide" Target="slide7.xml"/><Relationship Id="rId19" Type="http://schemas.openxmlformats.org/officeDocument/2006/relationships/image" Target="../media/image29.gif"/><Relationship Id="rId4" Type="http://schemas.microsoft.com/office/2007/relationships/hdphoto" Target="../media/hdphoto1.wdp"/><Relationship Id="rId9" Type="http://schemas.microsoft.com/office/2007/relationships/hdphoto" Target="../media/hdphoto9.wdp"/><Relationship Id="rId14" Type="http://schemas.openxmlformats.org/officeDocument/2006/relationships/image" Target="../media/image27.png"/><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slide" Target="slide5.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slide" Target="slide5.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5.xml"/><Relationship Id="rId5" Type="http://schemas.microsoft.com/office/2007/relationships/hdphoto" Target="../media/hdphoto8.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slide" Target="slide5.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 xmlns:a16="http://schemas.microsoft.com/office/drawing/2014/main" id="{78DE80A2-2996-4CA9-8411-2B9EA8BEDB0A}"/>
              </a:ext>
            </a:extLst>
          </p:cNvPr>
          <p:cNvPicPr>
            <a:picLocks noChangeAspect="1"/>
          </p:cNvPicPr>
          <p:nvPr/>
        </p:nvPicPr>
        <p:blipFill>
          <a:blip r:embed="rId5"/>
          <a:stretch>
            <a:fillRect/>
          </a:stretch>
        </p:blipFill>
        <p:spPr>
          <a:xfrm>
            <a:off x="3100189" y="908499"/>
            <a:ext cx="4986960" cy="1012024"/>
          </a:xfrm>
          <a:prstGeom prst="rect">
            <a:avLst/>
          </a:prstGeom>
        </p:spPr>
      </p:pic>
      <p:pic>
        <p:nvPicPr>
          <p:cNvPr id="8" name="Picture 7">
            <a:extLst>
              <a:ext uri="{FF2B5EF4-FFF2-40B4-BE49-F238E27FC236}">
                <a16:creationId xmlns="" xmlns:a16="http://schemas.microsoft.com/office/drawing/2014/main" id="{8F5A2F68-C632-11CD-138D-C0632D0E8714}"/>
              </a:ext>
            </a:extLst>
          </p:cNvPr>
          <p:cNvPicPr>
            <a:picLocks noChangeAspect="1"/>
          </p:cNvPicPr>
          <p:nvPr/>
        </p:nvPicPr>
        <p:blipFill>
          <a:blip r:embed="rId6"/>
          <a:stretch>
            <a:fillRect/>
          </a:stretch>
        </p:blipFill>
        <p:spPr>
          <a:xfrm>
            <a:off x="943679" y="2055701"/>
            <a:ext cx="10114141" cy="404199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 xmlns:a16="http://schemas.microsoft.com/office/drawing/2014/main" id="{888C9D38-A009-9BDA-BC09-6ABA3A578DDC}"/>
              </a:ext>
            </a:extLst>
          </p:cNvPr>
          <p:cNvPicPr>
            <a:picLocks noChangeAspect="1"/>
          </p:cNvPicPr>
          <p:nvPr/>
        </p:nvPicPr>
        <p:blipFill>
          <a:blip r:embed="rId15"/>
          <a:stretch>
            <a:fillRect/>
          </a:stretch>
        </p:blipFill>
        <p:spPr>
          <a:xfrm>
            <a:off x="1732020" y="1157015"/>
            <a:ext cx="6005080" cy="48284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 xmlns:a16="http://schemas.microsoft.com/office/drawing/2014/main" id="{D7BB8D4C-6A9B-48ED-AE16-FA7AA81548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1</a:t>
            </a:r>
          </a:p>
        </p:txBody>
      </p:sp>
      <p:sp>
        <p:nvSpPr>
          <p:cNvPr id="95" name="TextBox 94">
            <a:extLst>
              <a:ext uri="{FF2B5EF4-FFF2-40B4-BE49-F238E27FC236}">
                <a16:creationId xmlns=""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a typeface="+mn-ea"/>
                <a:cs typeface="+mn-cs"/>
              </a:rPr>
              <a:t>Tìm chủ ngữ thích hợp thay cho bông hoa trong đoạn văn</a:t>
            </a:r>
          </a:p>
        </p:txBody>
      </p:sp>
      <p:pic>
        <p:nvPicPr>
          <p:cNvPr id="96" name="Graphic 95" descr="Close">
            <a:extLst>
              <a:ext uri="{FF2B5EF4-FFF2-40B4-BE49-F238E27FC236}">
                <a16:creationId xmlns="" xmlns:a16="http://schemas.microsoft.com/office/drawing/2014/main" id="{94C49F70-A38D-41F0-8005-7E72834839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964270" y="267795"/>
            <a:ext cx="266374" cy="266374"/>
          </a:xfrm>
          <a:prstGeom prst="rect">
            <a:avLst/>
          </a:prstGeom>
        </p:spPr>
      </p:pic>
      <p:sp>
        <p:nvSpPr>
          <p:cNvPr id="2" name="TextBox 1">
            <a:extLst>
              <a:ext uri="{FF2B5EF4-FFF2-40B4-BE49-F238E27FC236}">
                <a16:creationId xmlns=""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Chiều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trời mưa như trút nước.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đầy mây đen và chớp giật loé từng đợt.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học bài xong và đang ngồi nhìn ra cửa sổ.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nhìn thấy một đoạn đường vắng lặng, trắng xoá màn mưa. Dưới lòng đường,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xe</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di chuyển hối hả.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dãy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phố</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hầu như không có một mái hiên </a:t>
            </a: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nào </a:t>
            </a:r>
            <a:r>
              <a:rPr kumimoji="0" lang="vi-VN" sz="28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đ</a:t>
            </a:r>
            <a:r>
              <a:rPr kumimoji="0" lang="en-US" sz="28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u</a:t>
            </a:r>
            <a:r>
              <a:rPr kumimoji="0" lang="vi-VN" sz="28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ra mặt đường. Một chút lo âu dâng lên trong tâm trí. Na chạy xuống nhà bảo mẹ kéo </a:t>
            </a: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mái </a:t>
            </a:r>
            <a:r>
              <a:rPr kumimoji="0" lang="vi-VN" sz="28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hi</a:t>
            </a:r>
            <a:r>
              <a:rPr lang="en-US" sz="2800">
                <a:solidFill>
                  <a:srgbClr val="000000"/>
                </a:solidFill>
                <a:latin typeface="Cambria" panose="02040503050406030204" pitchFamily="18" charset="0"/>
                <a:ea typeface="Cambria" panose="02040503050406030204" pitchFamily="18" charset="0"/>
              </a:rPr>
              <a:t>ê</a:t>
            </a:r>
            <a:r>
              <a:rPr kumimoji="0" lang="vi-VN" sz="28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n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ra phía ngoài đường để người đi đường có chỗ trú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La Nguyễn Quốc Vinh)</a:t>
            </a:r>
          </a:p>
        </p:txBody>
      </p:sp>
      <p:sp>
        <p:nvSpPr>
          <p:cNvPr id="8" name="TextBox 7">
            <a:extLst>
              <a:ext uri="{FF2B5EF4-FFF2-40B4-BE49-F238E27FC236}">
                <a16:creationId xmlns=""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(cô bé, Na, bầu trời, cả dãy phố, người và xe)</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 xmlns:a16="http://schemas.microsoft.com/office/drawing/2014/main" id="{A2C93395-1C6C-C3D8-0D0A-DA8F5887B966}"/>
              </a:ext>
            </a:extLst>
          </p:cNvPr>
          <p:cNvPicPr>
            <a:picLocks noChangeAspect="1"/>
          </p:cNvPicPr>
          <p:nvPr/>
        </p:nvPicPr>
        <p:blipFill>
          <a:blip r:embed="rId7"/>
          <a:stretch>
            <a:fillRect/>
          </a:stretch>
        </p:blipFill>
        <p:spPr>
          <a:xfrm>
            <a:off x="6502717" y="2355215"/>
            <a:ext cx="1381125" cy="704850"/>
          </a:xfrm>
          <a:prstGeom prst="rect">
            <a:avLst/>
          </a:prstGeom>
        </p:spPr>
      </p:pic>
      <p:pic>
        <p:nvPicPr>
          <p:cNvPr id="14" name="Picture 13">
            <a:extLst>
              <a:ext uri="{FF2B5EF4-FFF2-40B4-BE49-F238E27FC236}">
                <a16:creationId xmlns="" xmlns:a16="http://schemas.microsoft.com/office/drawing/2014/main" id="{C054219C-1B21-BE93-BD8F-614D2D249A47}"/>
              </a:ext>
            </a:extLst>
          </p:cNvPr>
          <p:cNvPicPr>
            <a:picLocks noChangeAspect="1"/>
          </p:cNvPicPr>
          <p:nvPr/>
        </p:nvPicPr>
        <p:blipFill>
          <a:blip r:embed="rId7"/>
          <a:stretch>
            <a:fillRect/>
          </a:stretch>
        </p:blipFill>
        <p:spPr>
          <a:xfrm>
            <a:off x="10109518" y="2934335"/>
            <a:ext cx="944562" cy="523533"/>
          </a:xfrm>
          <a:prstGeom prst="rect">
            <a:avLst/>
          </a:prstGeom>
        </p:spPr>
      </p:pic>
      <p:grpSp>
        <p:nvGrpSpPr>
          <p:cNvPr id="16" name="Group 15">
            <a:extLst>
              <a:ext uri="{FF2B5EF4-FFF2-40B4-BE49-F238E27FC236}">
                <a16:creationId xmlns=""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 xmlns:a16="http://schemas.microsoft.com/office/drawing/2014/main" id="{55F6033E-79F6-A350-D1EF-5B30CBEB2EDC}"/>
                </a:ext>
              </a:extLst>
            </p:cNvPr>
            <p:cNvPicPr>
              <a:picLocks noChangeAspect="1"/>
            </p:cNvPicPr>
            <p:nvPr/>
          </p:nvPicPr>
          <p:blipFill>
            <a:blip r:embed="rId8"/>
            <a:stretch>
              <a:fillRect/>
            </a:stretch>
          </p:blipFill>
          <p:spPr>
            <a:xfrm>
              <a:off x="-526126" y="4223226"/>
              <a:ext cx="590107" cy="561482"/>
            </a:xfrm>
            <a:prstGeom prst="rect">
              <a:avLst/>
            </a:prstGeom>
          </p:spPr>
        </p:pic>
      </p:grpSp>
      <p:pic>
        <p:nvPicPr>
          <p:cNvPr id="19" name="Picture 18">
            <a:extLst>
              <a:ext uri="{FF2B5EF4-FFF2-40B4-BE49-F238E27FC236}">
                <a16:creationId xmlns="" xmlns:a16="http://schemas.microsoft.com/office/drawing/2014/main" id="{E379138C-85C7-0BBF-CD37-96CE34D41B6D}"/>
              </a:ext>
            </a:extLst>
          </p:cNvPr>
          <p:cNvPicPr>
            <a:picLocks noChangeAspect="1"/>
          </p:cNvPicPr>
          <p:nvPr/>
        </p:nvPicPr>
        <p:blipFill>
          <a:blip r:embed="rId7"/>
          <a:stretch>
            <a:fillRect/>
          </a:stretch>
        </p:blipFill>
        <p:spPr>
          <a:xfrm>
            <a:off x="5070157" y="3840480"/>
            <a:ext cx="1879283" cy="509904"/>
          </a:xfrm>
          <a:prstGeom prst="rect">
            <a:avLst/>
          </a:prstGeom>
        </p:spPr>
      </p:pic>
      <p:pic>
        <p:nvPicPr>
          <p:cNvPr id="22" name="Picture 21">
            <a:extLst>
              <a:ext uri="{FF2B5EF4-FFF2-40B4-BE49-F238E27FC236}">
                <a16:creationId xmlns="" xmlns:a16="http://schemas.microsoft.com/office/drawing/2014/main" id="{E5C0FA49-8AE2-FAB2-A5C2-9B933048190F}"/>
              </a:ext>
            </a:extLst>
          </p:cNvPr>
          <p:cNvPicPr>
            <a:picLocks noChangeAspect="1"/>
          </p:cNvPicPr>
          <p:nvPr/>
        </p:nvPicPr>
        <p:blipFill>
          <a:blip r:embed="rId9"/>
          <a:stretch>
            <a:fillRect/>
          </a:stretch>
        </p:blipFill>
        <p:spPr>
          <a:xfrm>
            <a:off x="447040" y="3860800"/>
            <a:ext cx="2062480" cy="482600"/>
          </a:xfrm>
          <a:prstGeom prst="rect">
            <a:avLst/>
          </a:prstGeom>
        </p:spPr>
      </p:pic>
    </p:spTree>
    <p:extLst>
      <p:ext uri="{BB962C8B-B14F-4D97-AF65-F5344CB8AC3E}">
        <p14:creationId xmlns:p14="http://schemas.microsoft.com/office/powerpoint/2010/main" val="288228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302778176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1</a:t>
            </a:r>
          </a:p>
        </p:txBody>
      </p:sp>
      <p:sp>
        <p:nvSpPr>
          <p:cNvPr id="95" name="TextBox 94">
            <a:extLst>
              <a:ext uri="{FF2B5EF4-FFF2-40B4-BE49-F238E27FC236}">
                <a16:creationId xmlns=""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lvl="0" algn="ctr" defTabSz="457200"/>
            <a:r>
              <a:rPr lang="id-ID" sz="3200" b="1" dirty="0">
                <a:solidFill>
                  <a:srgbClr val="FF0000"/>
                </a:solidFill>
                <a:latin typeface="Cutewritten" panose="02000503000000000000" pitchFamily="2" charset="0"/>
              </a:rPr>
              <a:t>Tìm chủ ngữ thích hợp thay cho bông hoa trong đoạn văn</a:t>
            </a:r>
            <a:endPar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ndParaRPr>
          </a:p>
        </p:txBody>
      </p:sp>
      <p:pic>
        <p:nvPicPr>
          <p:cNvPr id="96" name="Graphic 95" descr="Close">
            <a:extLst>
              <a:ext uri="{FF2B5EF4-FFF2-40B4-BE49-F238E27FC236}">
                <a16:creationId xmlns=""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Chiều hôm ấy, trời mưa như trút nước. </a:t>
            </a:r>
            <a:r>
              <a:rPr lang="en-US" sz="2800" b="1" i="0" dirty="0" err="1">
                <a:solidFill>
                  <a:srgbClr val="000000"/>
                </a:solidFill>
                <a:effectLst/>
                <a:latin typeface="Cambria" panose="02040503050406030204" pitchFamily="18" charset="0"/>
                <a:ea typeface="Cambria" panose="02040503050406030204" pitchFamily="18" charset="0"/>
              </a:rPr>
              <a:t>Bầu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trời</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đầy mây đen và chớp giật loé từng đợt.</a:t>
            </a:r>
            <a:r>
              <a:rPr lang="en-US" sz="2800" b="0" i="0" dirty="0">
                <a:solidFill>
                  <a:srgbClr val="000000"/>
                </a:solidFill>
                <a:effectLst/>
                <a:latin typeface="Cambria" panose="02040503050406030204" pitchFamily="18" charset="0"/>
                <a:ea typeface="Cambria" panose="02040503050406030204" pitchFamily="18" charset="0"/>
              </a:rPr>
              <a:t> </a:t>
            </a:r>
            <a:r>
              <a:rPr lang="en-US" sz="2800" b="1" i="0" dirty="0">
                <a:solidFill>
                  <a:srgbClr val="000000"/>
                </a:solidFill>
                <a:effectLst/>
                <a:latin typeface="Cambria" panose="02040503050406030204" pitchFamily="18" charset="0"/>
                <a:ea typeface="Cambria" panose="02040503050406030204" pitchFamily="18" charset="0"/>
              </a:rPr>
              <a:t>Na</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đã học bài xong và đang ngồi nhìn ra cửa sổ. </a:t>
            </a:r>
            <a:r>
              <a:rPr lang="en-US" sz="2800" b="1" i="0" dirty="0" err="1">
                <a:solidFill>
                  <a:srgbClr val="000000"/>
                </a:solidFill>
                <a:effectLst/>
                <a:latin typeface="Cambria" panose="02040503050406030204" pitchFamily="18" charset="0"/>
                <a:ea typeface="Cambria" panose="02040503050406030204" pitchFamily="18" charset="0"/>
              </a:rPr>
              <a:t>Cô</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bé</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nhìn thấy một đoạn đường vắng lặng, trắng xoá màn mưa. Dưới lòng đường, </a:t>
            </a:r>
            <a:r>
              <a:rPr lang="en-US" sz="2800" b="1" i="0" dirty="0" err="1">
                <a:solidFill>
                  <a:srgbClr val="000000"/>
                </a:solidFill>
                <a:effectLst/>
                <a:latin typeface="Cambria" panose="02040503050406030204" pitchFamily="18" charset="0"/>
                <a:ea typeface="Cambria" panose="02040503050406030204" pitchFamily="18" charset="0"/>
              </a:rPr>
              <a:t>người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di chuyển hối hả. </a:t>
            </a:r>
            <a:r>
              <a:rPr lang="en-US" sz="2800" b="1" i="0" dirty="0" err="1">
                <a:solidFill>
                  <a:srgbClr val="000000"/>
                </a:solidFill>
                <a:effectLst/>
                <a:latin typeface="Cambria" panose="02040503050406030204" pitchFamily="18" charset="0"/>
                <a:ea typeface="Cambria" panose="02040503050406030204" pitchFamily="18" charset="0"/>
              </a:rPr>
              <a:t>Cả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phố</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hầu như không có một mái hiên nào đưa ra mặt đường. Một chút lo âu dâng lên trong tâm trí. Na chạy xuống nhà bảo mẹ kéo mái hiện ra phía ngoài đường để người đi đường có chỗ trú mưa...</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La Nguyễn Quốc Vinh)</a:t>
            </a:r>
          </a:p>
        </p:txBody>
      </p:sp>
      <p:sp>
        <p:nvSpPr>
          <p:cNvPr id="8" name="TextBox 7">
            <a:extLst>
              <a:ext uri="{FF2B5EF4-FFF2-40B4-BE49-F238E27FC236}">
                <a16:creationId xmlns=""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Na, bầu trời, cả dãy phố, người và xe)</a:t>
            </a:r>
            <a:endParaRPr lang="en-US" sz="32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 xmlns:a16="http://schemas.microsoft.com/office/drawing/2014/main" id="{A2C93395-1C6C-C3D8-0D0A-DA8F5887B966}"/>
              </a:ext>
            </a:extLst>
          </p:cNvPr>
          <p:cNvPicPr>
            <a:picLocks noChangeAspect="1"/>
          </p:cNvPicPr>
          <p:nvPr/>
        </p:nvPicPr>
        <p:blipFill>
          <a:blip r:embed="rId6"/>
          <a:stretch>
            <a:fillRect/>
          </a:stretch>
        </p:blipFill>
        <p:spPr>
          <a:xfrm>
            <a:off x="6502717" y="2355215"/>
            <a:ext cx="1381125" cy="704850"/>
          </a:xfrm>
          <a:prstGeom prst="rect">
            <a:avLst/>
          </a:prstGeom>
        </p:spPr>
      </p:pic>
      <p:pic>
        <p:nvPicPr>
          <p:cNvPr id="14" name="Picture 13">
            <a:extLst>
              <a:ext uri="{FF2B5EF4-FFF2-40B4-BE49-F238E27FC236}">
                <a16:creationId xmlns="" xmlns:a16="http://schemas.microsoft.com/office/drawing/2014/main" id="{C054219C-1B21-BE93-BD8F-614D2D249A47}"/>
              </a:ext>
            </a:extLst>
          </p:cNvPr>
          <p:cNvPicPr>
            <a:picLocks noChangeAspect="1"/>
          </p:cNvPicPr>
          <p:nvPr/>
        </p:nvPicPr>
        <p:blipFill>
          <a:blip r:embed="rId6"/>
          <a:stretch>
            <a:fillRect/>
          </a:stretch>
        </p:blipFill>
        <p:spPr>
          <a:xfrm>
            <a:off x="10109518" y="2934335"/>
            <a:ext cx="944562" cy="523533"/>
          </a:xfrm>
          <a:prstGeom prst="rect">
            <a:avLst/>
          </a:prstGeom>
        </p:spPr>
      </p:pic>
      <p:grpSp>
        <p:nvGrpSpPr>
          <p:cNvPr id="16" name="Group 15">
            <a:extLst>
              <a:ext uri="{FF2B5EF4-FFF2-40B4-BE49-F238E27FC236}">
                <a16:creationId xmlns=""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55F6033E-79F6-A350-D1EF-5B30CBEB2EDC}"/>
                </a:ext>
              </a:extLst>
            </p:cNvPr>
            <p:cNvPicPr>
              <a:picLocks noChangeAspect="1"/>
            </p:cNvPicPr>
            <p:nvPr/>
          </p:nvPicPr>
          <p:blipFill>
            <a:blip r:embed="rId7"/>
            <a:stretch>
              <a:fillRect/>
            </a:stretch>
          </p:blipFill>
          <p:spPr>
            <a:xfrm>
              <a:off x="-526126" y="4223226"/>
              <a:ext cx="590107" cy="561482"/>
            </a:xfrm>
            <a:prstGeom prst="rect">
              <a:avLst/>
            </a:prstGeom>
          </p:spPr>
        </p:pic>
      </p:grpSp>
      <p:pic>
        <p:nvPicPr>
          <p:cNvPr id="19" name="Picture 18">
            <a:extLst>
              <a:ext uri="{FF2B5EF4-FFF2-40B4-BE49-F238E27FC236}">
                <a16:creationId xmlns="" xmlns:a16="http://schemas.microsoft.com/office/drawing/2014/main" id="{E379138C-85C7-0BBF-CD37-96CE34D41B6D}"/>
              </a:ext>
            </a:extLst>
          </p:cNvPr>
          <p:cNvPicPr>
            <a:picLocks noChangeAspect="1"/>
          </p:cNvPicPr>
          <p:nvPr/>
        </p:nvPicPr>
        <p:blipFill>
          <a:blip r:embed="rId6"/>
          <a:stretch>
            <a:fillRect/>
          </a:stretch>
        </p:blipFill>
        <p:spPr>
          <a:xfrm>
            <a:off x="5070157" y="3840480"/>
            <a:ext cx="1879283" cy="509904"/>
          </a:xfrm>
          <a:prstGeom prst="rect">
            <a:avLst/>
          </a:prstGeom>
        </p:spPr>
      </p:pic>
      <p:pic>
        <p:nvPicPr>
          <p:cNvPr id="22" name="Picture 21">
            <a:extLst>
              <a:ext uri="{FF2B5EF4-FFF2-40B4-BE49-F238E27FC236}">
                <a16:creationId xmlns="" xmlns:a16="http://schemas.microsoft.com/office/drawing/2014/main" id="{E5C0FA49-8AE2-FAB2-A5C2-9B933048190F}"/>
              </a:ext>
            </a:extLst>
          </p:cNvPr>
          <p:cNvPicPr>
            <a:picLocks noChangeAspect="1"/>
          </p:cNvPicPr>
          <p:nvPr/>
        </p:nvPicPr>
        <p:blipFill>
          <a:blip r:embed="rId8"/>
          <a:stretch>
            <a:fillRect/>
          </a:stretch>
        </p:blipFill>
        <p:spPr>
          <a:xfrm>
            <a:off x="447040" y="3860800"/>
            <a:ext cx="2062480" cy="482600"/>
          </a:xfrm>
          <a:prstGeom prst="rect">
            <a:avLst/>
          </a:prstGeom>
        </p:spPr>
      </p:pic>
    </p:spTree>
    <p:extLst>
      <p:ext uri="{BB962C8B-B14F-4D97-AF65-F5344CB8AC3E}">
        <p14:creationId xmlns:p14="http://schemas.microsoft.com/office/powerpoint/2010/main" val="2322863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1+ppt_h/2"/>
                                          </p:val>
                                        </p:tav>
                                      </p:tavLst>
                                    </p:anim>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Kết</a:t>
            </a:r>
            <a:r>
              <a:rPr lang="en-US" sz="6000" b="1" dirty="0">
                <a:solidFill>
                  <a:srgbClr val="AF1430"/>
                </a:solidFill>
                <a:latin typeface="Cambria" panose="02040503050406030204" pitchFamily="18" charset="0"/>
                <a:ea typeface="Cambria" panose="02040503050406030204" pitchFamily="18" charset="0"/>
                <a:cs typeface="Arial" panose="020B0604020202020204" pitchFamily="34" charset="0"/>
              </a:rPr>
              <a:t> </a:t>
            </a: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defTabSz="457200">
              <a:defRPr/>
            </a:pP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Khi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chọn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phù</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hợp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với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nội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dung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văn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khi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thúc</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cái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hoa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 xmlns:a16="http://schemas.microsoft.com/office/drawing/2014/main" id="{51682D97-7E88-4F64-8CAF-F854BC4A41BD}"/>
              </a:ext>
            </a:extLst>
          </p:cNvPr>
          <p:cNvGrpSpPr/>
          <p:nvPr/>
        </p:nvGrpSpPr>
        <p:grpSpPr>
          <a:xfrm>
            <a:off x="119454" y="396240"/>
            <a:ext cx="12013580" cy="6208004"/>
            <a:chOff x="639096" y="846720"/>
            <a:chExt cx="10913807" cy="4988023"/>
          </a:xfrm>
        </p:grpSpPr>
        <p:sp>
          <p:nvSpPr>
            <p:cNvPr id="89" name="Rectangle 88">
              <a:extLst>
                <a:ext uri="{FF2B5EF4-FFF2-40B4-BE49-F238E27FC236}">
                  <a16:creationId xmlns=""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chủ ngữ thích hợp để hoàn chỉnh câu. Viết các câu vào vở.</a:t>
            </a:r>
          </a:p>
        </p:txBody>
      </p:sp>
      <p:pic>
        <p:nvPicPr>
          <p:cNvPr id="96" name="Graphic 95" descr="Close">
            <a:extLst>
              <a:ext uri="{FF2B5EF4-FFF2-40B4-BE49-F238E27FC236}">
                <a16:creationId xmlns=""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 xmlns:a16="http://schemas.microsoft.com/office/drawing/2014/main" id="{E4049AB2-B6CF-B8F1-141E-6EB37066D365}"/>
              </a:ext>
            </a:extLst>
          </p:cNvPr>
          <p:cNvSpPr txBox="1"/>
          <p:nvPr/>
        </p:nvSpPr>
        <p:spPr>
          <a:xfrm>
            <a:off x="762000" y="1981200"/>
            <a:ext cx="1105408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thích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giúp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đỡ</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bạn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bè</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trong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lớp</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8" name="Rectangle 7">
            <a:extLst>
              <a:ext uri="{FF2B5EF4-FFF2-40B4-BE49-F238E27FC236}">
                <a16:creationId xmlns="" xmlns:a16="http://schemas.microsoft.com/office/drawing/2014/main" id="{46411928-CB26-6BB0-5977-53713EC52B25}"/>
              </a:ext>
            </a:extLst>
          </p:cNvPr>
          <p:cNvSpPr/>
          <p:nvPr/>
        </p:nvSpPr>
        <p:spPr>
          <a:xfrm>
            <a:off x="1310640" y="223520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9" name="Rectangle 8">
            <a:extLst>
              <a:ext uri="{FF2B5EF4-FFF2-40B4-BE49-F238E27FC236}">
                <a16:creationId xmlns="" xmlns:a16="http://schemas.microsoft.com/office/drawing/2014/main" id="{4D8FDE3D-58FE-8234-3FD9-4733F434243D}"/>
              </a:ext>
            </a:extLst>
          </p:cNvPr>
          <p:cNvSpPr/>
          <p:nvPr/>
        </p:nvSpPr>
        <p:spPr>
          <a:xfrm>
            <a:off x="1330960" y="3088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10" name="Rectangle 9">
            <a:extLst>
              <a:ext uri="{FF2B5EF4-FFF2-40B4-BE49-F238E27FC236}">
                <a16:creationId xmlns="" xmlns:a16="http://schemas.microsoft.com/office/drawing/2014/main" id="{C42DFAD4-8502-4524-D273-8580AB84AC5C}"/>
              </a:ext>
            </a:extLst>
          </p:cNvPr>
          <p:cNvSpPr/>
          <p:nvPr/>
        </p:nvSpPr>
        <p:spPr>
          <a:xfrm>
            <a:off x="1341120" y="389128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extLst>
      <p:ext uri="{BB962C8B-B14F-4D97-AF65-F5344CB8AC3E}">
        <p14:creationId xmlns:p14="http://schemas.microsoft.com/office/powerpoint/2010/main" val="2179486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7" grpId="0"/>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 xmlns:a16="http://schemas.microsoft.com/office/drawing/2014/main" id="{51682D97-7E88-4F64-8CAF-F854BC4A41BD}"/>
              </a:ext>
            </a:extLst>
          </p:cNvPr>
          <p:cNvGrpSpPr/>
          <p:nvPr/>
        </p:nvGrpSpPr>
        <p:grpSpPr>
          <a:xfrm>
            <a:off x="119454" y="396240"/>
            <a:ext cx="12013580" cy="6370320"/>
            <a:chOff x="639096" y="846720"/>
            <a:chExt cx="10913807" cy="4988023"/>
          </a:xfrm>
        </p:grpSpPr>
        <p:sp>
          <p:nvSpPr>
            <p:cNvPr id="89" name="Rectangle 88">
              <a:extLst>
                <a:ext uri="{FF2B5EF4-FFF2-40B4-BE49-F238E27FC236}">
                  <a16:creationId xmlns=""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Tìm chủ ngữ thích hợp để hoàn chỉnh câu. Viết các câu vào vở.</a:t>
            </a:r>
          </a:p>
        </p:txBody>
      </p:sp>
      <p:pic>
        <p:nvPicPr>
          <p:cNvPr id="96" name="Graphic 95" descr="Close">
            <a:extLst>
              <a:ext uri="{FF2B5EF4-FFF2-40B4-BE49-F238E27FC236}">
                <a16:creationId xmlns=""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 xmlns:a16="http://schemas.microsoft.com/office/drawing/2014/main" id="{E4049AB2-B6CF-B8F1-141E-6EB37066D365}"/>
              </a:ext>
            </a:extLst>
          </p:cNvPr>
          <p:cNvSpPr txBox="1"/>
          <p:nvPr/>
        </p:nvSpPr>
        <p:spPr>
          <a:xfrm>
            <a:off x="904240" y="1005840"/>
            <a:ext cx="1105408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giúp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bè</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lớp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8" name="Rectangle 7">
            <a:extLst>
              <a:ext uri="{FF2B5EF4-FFF2-40B4-BE49-F238E27FC236}">
                <a16:creationId xmlns="" xmlns:a16="http://schemas.microsoft.com/office/drawing/2014/main" id="{46411928-CB26-6BB0-5977-53713EC52B25}"/>
              </a:ext>
            </a:extLst>
          </p:cNvPr>
          <p:cNvSpPr/>
          <p:nvPr/>
        </p:nvSpPr>
        <p:spPr>
          <a:xfrm>
            <a:off x="1452880" y="12598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a:t>
            </a:r>
          </a:p>
        </p:txBody>
      </p:sp>
      <p:cxnSp>
        <p:nvCxnSpPr>
          <p:cNvPr id="3" name="Straight Connector 2">
            <a:extLst>
              <a:ext uri="{FF2B5EF4-FFF2-40B4-BE49-F238E27FC236}">
                <a16:creationId xmlns="" xmlns:a16="http://schemas.microsoft.com/office/drawing/2014/main" id="{064E7EEC-DB9F-FF81-FD45-C9B2F4833A3A}"/>
              </a:ext>
            </a:extLst>
          </p:cNvPr>
          <p:cNvCxnSpPr>
            <a:cxnSpLocks/>
          </p:cNvCxnSpPr>
          <p:nvPr/>
        </p:nvCxnSpPr>
        <p:spPr>
          <a:xfrm>
            <a:off x="1696720" y="17780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 xmlns:a16="http://schemas.microsoft.com/office/drawing/2014/main" id="{CD6A177D-DA60-45E9-CE09-5F21BBDCC3A1}"/>
              </a:ext>
            </a:extLst>
          </p:cNvPr>
          <p:cNvSpPr/>
          <p:nvPr/>
        </p:nvSpPr>
        <p:spPr>
          <a:xfrm>
            <a:off x="457200" y="20828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Mai, </a:t>
            </a:r>
            <a:r>
              <a:rPr lang="en-US" sz="2800" b="1" dirty="0" err="1">
                <a:latin typeface="Cambria" panose="02040503050406030204" pitchFamily="18" charset="0"/>
                <a:ea typeface="Cambria" panose="02040503050406030204" pitchFamily="18" charset="0"/>
              </a:rPr>
              <a:t>Hoa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Tuấn</a:t>
            </a:r>
            <a:r>
              <a:rPr lang="en-US" sz="2800" b="1" dirty="0">
                <a:latin typeface="Cambria" panose="02040503050406030204" pitchFamily="18" charset="0"/>
                <a:ea typeface="Cambria" panose="02040503050406030204" pitchFamily="18" charset="0"/>
              </a:rPr>
              <a:t>, Long…</a:t>
            </a:r>
          </a:p>
        </p:txBody>
      </p:sp>
      <p:sp>
        <p:nvSpPr>
          <p:cNvPr id="11" name="TextBox 10">
            <a:extLst>
              <a:ext uri="{FF2B5EF4-FFF2-40B4-BE49-F238E27FC236}">
                <a16:creationId xmlns="" xmlns:a16="http://schemas.microsoft.com/office/drawing/2014/main" id="{D52A741D-35BC-5E74-15FC-194137F07E15}"/>
              </a:ext>
            </a:extLst>
          </p:cNvPr>
          <p:cNvSpPr txBox="1"/>
          <p:nvPr/>
        </p:nvSpPr>
        <p:spPr>
          <a:xfrm>
            <a:off x="782320" y="308864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 xmlns:a16="http://schemas.microsoft.com/office/drawing/2014/main" id="{8DC2F707-CF47-CCEC-068F-E1FE926F34C1}"/>
              </a:ext>
            </a:extLst>
          </p:cNvPr>
          <p:cNvSpPr/>
          <p:nvPr/>
        </p:nvSpPr>
        <p:spPr>
          <a:xfrm>
            <a:off x="1330960" y="3342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3" name="Straight Connector 12">
            <a:extLst>
              <a:ext uri="{FF2B5EF4-FFF2-40B4-BE49-F238E27FC236}">
                <a16:creationId xmlns="" xmlns:a16="http://schemas.microsoft.com/office/drawing/2014/main" id="{41D1D366-BAFD-9F2D-2532-E61B4A97B141}"/>
              </a:ext>
            </a:extLst>
          </p:cNvPr>
          <p:cNvCxnSpPr>
            <a:cxnSpLocks/>
          </p:cNvCxnSpPr>
          <p:nvPr/>
        </p:nvCxnSpPr>
        <p:spPr>
          <a:xfrm>
            <a:off x="1584960" y="38608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 xmlns:a16="http://schemas.microsoft.com/office/drawing/2014/main" id="{92D84CC8-0E58-A485-7992-AAFCFED26936}"/>
              </a:ext>
            </a:extLst>
          </p:cNvPr>
          <p:cNvSpPr/>
          <p:nvPr/>
        </p:nvSpPr>
        <p:spPr>
          <a:xfrm>
            <a:off x="345440" y="41656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Con </a:t>
            </a:r>
            <a:r>
              <a:rPr lang="en-US" sz="2800" b="1" dirty="0" err="1">
                <a:latin typeface="Cambria" panose="02040503050406030204" pitchFamily="18" charset="0"/>
                <a:ea typeface="Cambria" panose="02040503050406030204" pitchFamily="18" charset="0"/>
              </a:rPr>
              <a:t>sóc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chim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bông</a:t>
            </a:r>
            <a:r>
              <a:rPr lang="en-US" sz="2800" b="1" dirty="0">
                <a:latin typeface="Cambria" panose="02040503050406030204" pitchFamily="18" charset="0"/>
                <a:ea typeface="Cambria" panose="02040503050406030204" pitchFamily="18" charset="0"/>
              </a:rPr>
              <a:t>..</a:t>
            </a:r>
          </a:p>
        </p:txBody>
      </p:sp>
      <p:sp>
        <p:nvSpPr>
          <p:cNvPr id="15" name="TextBox 14">
            <a:extLst>
              <a:ext uri="{FF2B5EF4-FFF2-40B4-BE49-F238E27FC236}">
                <a16:creationId xmlns="" xmlns:a16="http://schemas.microsoft.com/office/drawing/2014/main" id="{3632B958-460F-2B1F-8D0A-95E576D23C8C}"/>
              </a:ext>
            </a:extLst>
          </p:cNvPr>
          <p:cNvSpPr txBox="1"/>
          <p:nvPr/>
        </p:nvSpPr>
        <p:spPr>
          <a:xfrm>
            <a:off x="741680" y="505968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16" name="Rectangle 15">
            <a:extLst>
              <a:ext uri="{FF2B5EF4-FFF2-40B4-BE49-F238E27FC236}">
                <a16:creationId xmlns="" xmlns:a16="http://schemas.microsoft.com/office/drawing/2014/main" id="{280A5DBD-0E2E-EFD1-1426-897B9E55705E}"/>
              </a:ext>
            </a:extLst>
          </p:cNvPr>
          <p:cNvSpPr/>
          <p:nvPr/>
        </p:nvSpPr>
        <p:spPr>
          <a:xfrm>
            <a:off x="1249680" y="524256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7" name="Straight Connector 16">
            <a:extLst>
              <a:ext uri="{FF2B5EF4-FFF2-40B4-BE49-F238E27FC236}">
                <a16:creationId xmlns="" xmlns:a16="http://schemas.microsoft.com/office/drawing/2014/main" id="{2EE54565-32E4-F29A-1171-B13221997901}"/>
              </a:ext>
            </a:extLst>
          </p:cNvPr>
          <p:cNvCxnSpPr>
            <a:cxnSpLocks/>
          </p:cNvCxnSpPr>
          <p:nvPr/>
        </p:nvCxnSpPr>
        <p:spPr>
          <a:xfrm>
            <a:off x="1524000" y="57708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 xmlns:a16="http://schemas.microsoft.com/office/drawing/2014/main" id="{F5BC02C9-EBA5-4371-F59D-C5E981D20B89}"/>
              </a:ext>
            </a:extLst>
          </p:cNvPr>
          <p:cNvSpPr/>
          <p:nvPr/>
        </p:nvSpPr>
        <p:spPr>
          <a:xfrm>
            <a:off x="833120" y="6014720"/>
            <a:ext cx="1473200" cy="518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Gió</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982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animBg="1"/>
      <p:bldP spid="11" grpId="0"/>
      <p:bldP spid="12" grpId="0" animBg="1"/>
      <p:bldP spid="14" grpId="0" animBg="1"/>
      <p:bldP spid="15" grpId="0"/>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 xmlns:a16="http://schemas.microsoft.com/office/drawing/2014/main" id="{97AE12FA-FD60-47FE-8305-BDCE24FBA8A6}"/>
              </a:ext>
            </a:extLst>
          </p:cNvPr>
          <p:cNvSpPr txBox="1"/>
          <p:nvPr/>
        </p:nvSpPr>
        <p:spPr>
          <a:xfrm>
            <a:off x="558800" y="1543858"/>
            <a:ext cx="11236960"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cartoon of a person holding a sword&#10;&#10;Description automatically generated with low confidence">
            <a:extLst>
              <a:ext uri="{FF2B5EF4-FFF2-40B4-BE49-F238E27FC236}">
                <a16:creationId xmlns="" xmlns:a16="http://schemas.microsoft.com/office/drawing/2014/main" id="{2D9412C3-9293-6E1E-6E92-8762708640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045" y="3921128"/>
            <a:ext cx="3714035" cy="2784656"/>
          </a:xfrm>
          <a:prstGeom prst="rect">
            <a:avLst/>
          </a:prstGeom>
        </p:spPr>
      </p:pic>
      <p:sp>
        <p:nvSpPr>
          <p:cNvPr id="7" name="Speech Bubble: Rectangle with Corners Rounded 6">
            <a:extLst>
              <a:ext uri="{FF2B5EF4-FFF2-40B4-BE49-F238E27FC236}">
                <a16:creationId xmlns="" xmlns:a16="http://schemas.microsoft.com/office/drawing/2014/main" id="{BE0F5BCD-275D-E49B-576A-60D12E327E79}"/>
              </a:ext>
            </a:extLst>
          </p:cNvPr>
          <p:cNvSpPr/>
          <p:nvPr/>
        </p:nvSpPr>
        <p:spPr>
          <a:xfrm>
            <a:off x="2631440" y="3850640"/>
            <a:ext cx="6065520" cy="914400"/>
          </a:xfrm>
          <a:prstGeom prst="wedgeRoundRectCallout">
            <a:avLst>
              <a:gd name="adj1" fmla="val -63276"/>
              <a:gd name="adj2" fmla="val 10278"/>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Các bộ phận được in đậm là thành phần nào trong các câu đó?</a:t>
            </a:r>
            <a:endParaRPr lang="en-US" sz="28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 xmlns:a16="http://schemas.microsoft.com/office/drawing/2014/main" id="{88AB7BC9-AE5A-E8C0-6506-F6C796107C98}"/>
              </a:ext>
            </a:extLst>
          </p:cNvPr>
          <p:cNvSpPr/>
          <p:nvPr/>
        </p:nvSpPr>
        <p:spPr>
          <a:xfrm>
            <a:off x="3007360" y="5039360"/>
            <a:ext cx="5892800" cy="914400"/>
          </a:xfrm>
          <a:prstGeom prst="wedgeRoundRectCallout">
            <a:avLst>
              <a:gd name="adj1" fmla="val -65286"/>
              <a:gd name="adj2" fmla="val -39722"/>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Muốn tìm chủ ngữ trong các câu đó chúng ta cần làm gì?</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4040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 xmlns:a16="http://schemas.microsoft.com/office/drawing/2014/main" id="{08D69E72-D141-4A41-98A3-68CCC9AF3B59}"/>
              </a:ext>
            </a:extLst>
          </p:cNvPr>
          <p:cNvGrpSpPr/>
          <p:nvPr/>
        </p:nvGrpSpPr>
        <p:grpSpPr>
          <a:xfrm>
            <a:off x="308404" y="924560"/>
            <a:ext cx="11575192" cy="5567681"/>
            <a:chOff x="639096" y="954378"/>
            <a:chExt cx="10913807" cy="4880366"/>
          </a:xfrm>
        </p:grpSpPr>
        <p:sp>
          <p:nvSpPr>
            <p:cNvPr id="202" name="Rectangle 201">
              <a:extLst>
                <a:ext uri="{FF2B5EF4-FFF2-40B4-BE49-F238E27FC236}">
                  <a16:creationId xmlns="" xmlns:a16="http://schemas.microsoft.com/office/drawing/2014/main" id="{B260C82C-3B0E-4F32-B5EC-78378105BFC4}"/>
                </a:ext>
              </a:extLst>
            </p:cNvPr>
            <p:cNvSpPr/>
            <p:nvPr/>
          </p:nvSpPr>
          <p:spPr>
            <a:xfrm>
              <a:off x="639096" y="954378"/>
              <a:ext cx="10913807" cy="48803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sp>
          <p:nvSpPr>
            <p:cNvPr id="206" name="Heart 205">
              <a:extLst>
                <a:ext uri="{FF2B5EF4-FFF2-40B4-BE49-F238E27FC236}">
                  <a16:creationId xmlns=""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 xmlns:a16="http://schemas.microsoft.com/office/drawing/2014/main" id="{97AE12FA-FD60-47FE-8305-BDCE24FBA8A6}"/>
              </a:ext>
            </a:extLst>
          </p:cNvPr>
          <p:cNvSpPr txBox="1"/>
          <p:nvPr/>
        </p:nvSpPr>
        <p:spPr>
          <a:xfrm>
            <a:off x="487680" y="1056178"/>
            <a:ext cx="11236960"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5" name="Straight Connector 4">
            <a:extLst>
              <a:ext uri="{FF2B5EF4-FFF2-40B4-BE49-F238E27FC236}">
                <a16:creationId xmlns="" xmlns:a16="http://schemas.microsoft.com/office/drawing/2014/main" id="{F9C275CE-9696-FFE8-C647-06E37A3AE88E}"/>
              </a:ext>
            </a:extLst>
          </p:cNvPr>
          <p:cNvCxnSpPr>
            <a:cxnSpLocks/>
          </p:cNvCxnSpPr>
          <p:nvPr/>
        </p:nvCxnSpPr>
        <p:spPr>
          <a:xfrm>
            <a:off x="1818640" y="20624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 xmlns:a16="http://schemas.microsoft.com/office/drawing/2014/main" id="{E8812750-9F2F-A9AE-CD3C-01A07A43E110}"/>
              </a:ext>
            </a:extLst>
          </p:cNvPr>
          <p:cNvSpPr/>
          <p:nvPr/>
        </p:nvSpPr>
        <p:spPr>
          <a:xfrm>
            <a:off x="619760" y="2357120"/>
            <a:ext cx="4409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Cambria" panose="02040503050406030204" pitchFamily="18" charset="0"/>
                <a:ea typeface="Cambria" panose="02040503050406030204" pitchFamily="18" charset="0"/>
              </a:rPr>
              <a:t>Cái gì che kín bầu trời?</a:t>
            </a:r>
            <a:endParaRPr lang="en-US"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F19B439E-2278-7C81-BC7D-7E93C2EFB720}"/>
              </a:ext>
            </a:extLst>
          </p:cNvPr>
          <p:cNvSpPr txBox="1"/>
          <p:nvPr/>
        </p:nvSpPr>
        <p:spPr>
          <a:xfrm>
            <a:off x="436880" y="3156635"/>
            <a:ext cx="9448800" cy="954107"/>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 xmlns:a16="http://schemas.microsoft.com/office/drawing/2014/main" id="{81E741FC-4986-6E88-C01A-399BB070C58C}"/>
              </a:ext>
            </a:extLst>
          </p:cNvPr>
          <p:cNvSpPr txBox="1"/>
          <p:nvPr/>
        </p:nvSpPr>
        <p:spPr>
          <a:xfrm>
            <a:off x="416560" y="4629835"/>
            <a:ext cx="8869680" cy="523220"/>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 xmlns:a16="http://schemas.microsoft.com/office/drawing/2014/main" id="{84B68B06-1C23-758C-2AD7-0F5ABEF059F0}"/>
              </a:ext>
            </a:extLst>
          </p:cNvPr>
          <p:cNvCxnSpPr>
            <a:cxnSpLocks/>
          </p:cNvCxnSpPr>
          <p:nvPr/>
        </p:nvCxnSpPr>
        <p:spPr>
          <a:xfrm>
            <a:off x="2905760" y="352552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 xmlns:a16="http://schemas.microsoft.com/office/drawing/2014/main" id="{A313E39E-3375-BD5F-4AFF-BFDE33069193}"/>
              </a:ext>
            </a:extLst>
          </p:cNvPr>
          <p:cNvSpPr/>
          <p:nvPr/>
        </p:nvSpPr>
        <p:spPr>
          <a:xfrm>
            <a:off x="701040" y="3850640"/>
            <a:ext cx="5090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Cái gì hiện ra trước mắt tôi?</a:t>
            </a:r>
            <a:endParaRPr lang="en-US" sz="2800" b="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 xmlns:a16="http://schemas.microsoft.com/office/drawing/2014/main" id="{15B75593-A938-2283-2689-F545F5A46ED3}"/>
              </a:ext>
            </a:extLst>
          </p:cNvPr>
          <p:cNvCxnSpPr>
            <a:cxnSpLocks/>
          </p:cNvCxnSpPr>
          <p:nvPr/>
        </p:nvCxnSpPr>
        <p:spPr>
          <a:xfrm>
            <a:off x="2001520" y="50596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 xmlns:a16="http://schemas.microsoft.com/office/drawing/2014/main" id="{9852FD83-C965-4961-E306-7170FEF83A72}"/>
              </a:ext>
            </a:extLst>
          </p:cNvPr>
          <p:cNvSpPr/>
          <p:nvPr/>
        </p:nvSpPr>
        <p:spPr>
          <a:xfrm>
            <a:off x="802640" y="5354320"/>
            <a:ext cx="5344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Ai đang đứng gác trước cổng?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86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600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algn="just" defTabSz="457200">
              <a:defRPr/>
            </a:pP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Khi tìm chủ ngữ là người, vật, hiện tượng...chúng ta đặt câu hỏi </a:t>
            </a:r>
            <a:r>
              <a:rPr lang="vi-VN" sz="4400" b="1" dirty="0">
                <a:solidFill>
                  <a:srgbClr val="002060"/>
                </a:solidFill>
                <a:latin typeface="Cambria" panose="02040503050406030204" pitchFamily="18" charset="0"/>
                <a:ea typeface="Cambria" panose="02040503050406030204" pitchFamily="18" charset="0"/>
                <a:cs typeface="Arial" panose="020B0604020202020204" pitchFamily="34" charset="0"/>
              </a:rPr>
              <a:t>(ai, cái gì, con gì)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và khi viết câu hỏi cuối câu phải có dấu chấm hỏi.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23514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2"/>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 xmlns:a16="http://schemas.microsoft.com/office/drawing/2014/main" id="{4FBC9990-AA76-4724-ABA3-FF92194790F0}"/>
              </a:ext>
            </a:extLst>
          </p:cNvPr>
          <p:cNvPicPr>
            <a:picLocks noChangeAspect="1"/>
          </p:cNvPicPr>
          <p:nvPr/>
        </p:nvPicPr>
        <p:blipFill>
          <a:blip r:embed="rId3"/>
          <a:srcRect/>
          <a:stretch>
            <a:fillRect/>
          </a:stretch>
        </p:blipFill>
        <p:spPr>
          <a:xfrm>
            <a:off x="7632833" y="599720"/>
            <a:ext cx="3250883" cy="5195705"/>
          </a:xfrm>
          <a:prstGeom prst="rect">
            <a:avLst/>
          </a:prstGeom>
        </p:spPr>
      </p:pic>
      <p:pic>
        <p:nvPicPr>
          <p:cNvPr id="2" name="Picture 1">
            <a:extLst>
              <a:ext uri="{FF2B5EF4-FFF2-40B4-BE49-F238E27FC236}">
                <a16:creationId xmlns="" xmlns:a16="http://schemas.microsoft.com/office/drawing/2014/main" id="{C8BEDB66-9660-4A61-9C56-BF88E7EC35C6}"/>
              </a:ext>
            </a:extLst>
          </p:cNvPr>
          <p:cNvPicPr>
            <a:picLocks noChangeAspect="1"/>
          </p:cNvPicPr>
          <p:nvPr/>
        </p:nvPicPr>
        <p:blipFill>
          <a:blip r:embed="rId4"/>
          <a:stretch>
            <a:fillRect/>
          </a:stretch>
        </p:blipFill>
        <p:spPr>
          <a:xfrm>
            <a:off x="1709670" y="0"/>
            <a:ext cx="7548604" cy="6858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 xmlns:a16="http://schemas.microsoft.com/office/drawing/2014/main" id="{1885F42C-341F-4FD2-B380-AF6BD1D2B4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 xmlns:a16="http://schemas.microsoft.com/office/drawing/2014/main" id="{9E172D17-52FA-427F-84D3-E07748650D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 xmlns:a16="http://schemas.microsoft.com/office/drawing/2014/main" id="{FEE910B4-227B-42C1-A9F3-92E0F3BFD7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7"/>
            </a:graphicData>
          </a:graphic>
        </p:graphicFrame>
        <p:sp>
          <p:nvSpPr>
            <p:cNvPr id="185" name="Rectangle: Rounded Corners 184">
              <a:extLst>
                <a:ext uri="{FF2B5EF4-FFF2-40B4-BE49-F238E27FC236}">
                  <a16:creationId xmlns=""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 xmlns:a16="http://schemas.microsoft.com/office/drawing/2014/main" id="{7B2462E4-8F5D-42CE-A374-B67635C574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 xmlns:a16="http://schemas.microsoft.com/office/drawing/2014/main" id="{CE3D4439-AF02-24A6-3D55-8948F4BA9D1A}"/>
              </a:ext>
            </a:extLst>
          </p:cNvPr>
          <p:cNvPicPr>
            <a:picLocks noChangeAspect="1"/>
          </p:cNvPicPr>
          <p:nvPr/>
        </p:nvPicPr>
        <p:blipFill>
          <a:blip r:embed="rId8"/>
          <a:stretch>
            <a:fillRect/>
          </a:stretch>
        </p:blipFill>
        <p:spPr>
          <a:xfrm>
            <a:off x="5931489" y="3017520"/>
            <a:ext cx="5718221" cy="2907029"/>
          </a:xfrm>
          <a:prstGeom prst="rect">
            <a:avLst/>
          </a:prstGeom>
        </p:spPr>
      </p:pic>
      <p:sp>
        <p:nvSpPr>
          <p:cNvPr id="6" name="TextBox 5">
            <a:extLst>
              <a:ext uri="{FF2B5EF4-FFF2-40B4-BE49-F238E27FC236}">
                <a16:creationId xmlns="" xmlns:a16="http://schemas.microsoft.com/office/drawing/2014/main" id="{D73ECB94-9149-FDEB-FB65-F555DD80B0CE}"/>
              </a:ext>
            </a:extLst>
          </p:cNvPr>
          <p:cNvSpPr txBox="1"/>
          <p:nvPr/>
        </p:nvSpPr>
        <p:spPr>
          <a:xfrm>
            <a:off x="558800" y="1543858"/>
            <a:ext cx="11236960" cy="2123658"/>
          </a:xfrm>
          <a:prstGeom prst="rect">
            <a:avLst/>
          </a:prstGeom>
          <a:noFill/>
        </p:spPr>
        <p:txBody>
          <a:bodyPr wrap="square" rtlCol="0">
            <a:spAutoFit/>
          </a:bodyPr>
          <a:lstStyle/>
          <a:p>
            <a:pPr lvl="0" defTabSz="457200">
              <a:defRPr/>
            </a:pP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a. Chủ ngữ là danh từ chỉ người.</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b. Chủ ngữ là danh từ chỉ vật.</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87950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147882433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Chủ ngữ là danh từ chỉ người.</a:t>
            </a:r>
          </a:p>
        </p:txBody>
      </p:sp>
      <p:sp>
        <p:nvSpPr>
          <p:cNvPr id="2" name="Rectangle: Rounded Corners 1">
            <a:extLst>
              <a:ext uri="{FF2B5EF4-FFF2-40B4-BE49-F238E27FC236}">
                <a16:creationId xmlns="" xmlns:a16="http://schemas.microsoft.com/office/drawing/2014/main" id="{15505FF8-FF7B-75A0-922F-48722FDC233C}"/>
              </a:ext>
            </a:extLst>
          </p:cNvPr>
          <p:cNvSpPr/>
          <p:nvPr/>
        </p:nvSpPr>
        <p:spPr>
          <a:xfrm>
            <a:off x="589280" y="2946400"/>
            <a:ext cx="510032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Cô bé đang cho đàn gà ăn.</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 xmlns:a16="http://schemas.microsoft.com/office/drawing/2014/main" id="{258E0E25-219F-AFC8-4021-09C50EFA89F0}"/>
              </a:ext>
            </a:extLst>
          </p:cNvPr>
          <p:cNvSpPr/>
          <p:nvPr/>
        </p:nvSpPr>
        <p:spPr>
          <a:xfrm>
            <a:off x="589280" y="4043680"/>
            <a:ext cx="5425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Em bé đang cho gà ăn thóc.</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0678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Chủ ngữ là danh từ chỉ vật.</a:t>
            </a:r>
          </a:p>
        </p:txBody>
      </p:sp>
      <p:sp>
        <p:nvSpPr>
          <p:cNvPr id="2" name="Rectangle: Rounded Corners 1">
            <a:extLst>
              <a:ext uri="{FF2B5EF4-FFF2-40B4-BE49-F238E27FC236}">
                <a16:creationId xmlns="" xmlns:a16="http://schemas.microsoft.com/office/drawing/2014/main" id="{15505FF8-FF7B-75A0-922F-48722FDC233C}"/>
              </a:ext>
            </a:extLst>
          </p:cNvPr>
          <p:cNvSpPr/>
          <p:nvPr/>
        </p:nvSpPr>
        <p:spPr>
          <a:xfrm>
            <a:off x="589280" y="2946400"/>
            <a:ext cx="54457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Những con gà đang ăn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 xmlns:a16="http://schemas.microsoft.com/office/drawing/2014/main" id="{258E0E25-219F-AFC8-4021-09C50EFA89F0}"/>
              </a:ext>
            </a:extLst>
          </p:cNvPr>
          <p:cNvSpPr/>
          <p:nvPr/>
        </p:nvSpPr>
        <p:spPr>
          <a:xfrm>
            <a:off x="589280" y="4043680"/>
            <a:ext cx="60553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Đàn gà đang chăm chỉ mổ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07382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 xmlns:a16="http://schemas.microsoft.com/office/drawing/2014/main" id="{15505FF8-FF7B-75A0-922F-48722FDC233C}"/>
              </a:ext>
            </a:extLst>
          </p:cNvPr>
          <p:cNvSpPr/>
          <p:nvPr/>
        </p:nvSpPr>
        <p:spPr>
          <a:xfrm>
            <a:off x="589280" y="2946400"/>
            <a:ext cx="5445760" cy="99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Ông mặt trời đang tỏa ánh nắng chói chang.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 xmlns:a16="http://schemas.microsoft.com/office/drawing/2014/main" id="{258E0E25-219F-AFC8-4021-09C50EFA89F0}"/>
              </a:ext>
            </a:extLst>
          </p:cNvPr>
          <p:cNvSpPr/>
          <p:nvPr/>
        </p:nvSpPr>
        <p:spPr>
          <a:xfrm>
            <a:off x="599440" y="4389120"/>
            <a:ext cx="5455920" cy="1087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Mặt trời đang tỏa những tia nắng ấm áp.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19490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3" name="Picture 2">
            <a:extLst>
              <a:ext uri="{FF2B5EF4-FFF2-40B4-BE49-F238E27FC236}">
                <a16:creationId xmlns="" xmlns:a16="http://schemas.microsoft.com/office/drawing/2014/main" id="{4ADADBFD-BDA4-C17B-57BA-BEF43082BC70}"/>
              </a:ext>
            </a:extLst>
          </p:cNvPr>
          <p:cNvPicPr>
            <a:picLocks noChangeAspect="1"/>
          </p:cNvPicPr>
          <p:nvPr/>
        </p:nvPicPr>
        <p:blipFill>
          <a:blip r:embed="rId15"/>
          <a:stretch>
            <a:fillRect/>
          </a:stretch>
        </p:blipFill>
        <p:spPr>
          <a:xfrm>
            <a:off x="2350815" y="1075735"/>
            <a:ext cx="4828450" cy="4828450"/>
          </a:xfrm>
          <a:prstGeom prst="rect">
            <a:avLst/>
          </a:prstGeom>
        </p:spPr>
      </p:pic>
    </p:spTree>
    <p:extLst>
      <p:ext uri="{BB962C8B-B14F-4D97-AF65-F5344CB8AC3E}">
        <p14:creationId xmlns:p14="http://schemas.microsoft.com/office/powerpoint/2010/main" val="20796291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 xmlns:a16="http://schemas.microsoft.com/office/drawing/2014/main" id="{BE0F5BCD-275D-E49B-576A-60D12E327E79}"/>
              </a:ext>
            </a:extLst>
          </p:cNvPr>
          <p:cNvSpPr/>
          <p:nvPr/>
        </p:nvSpPr>
        <p:spPr>
          <a:xfrm>
            <a:off x="1960880" y="1645920"/>
            <a:ext cx="754888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prstClr val="black"/>
                </a:solidFill>
                <a:latin typeface="Cambria" panose="02040503050406030204" pitchFamily="18" charset="0"/>
                <a:ea typeface="Cambria" panose="02040503050406030204" pitchFamily="18" charset="0"/>
              </a:rPr>
              <a:t>Nêu tác dụng chủ ngữ. Chủ ngữ trả lời cho câu hỏi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 xmlns:a16="http://schemas.microsoft.com/office/drawing/2014/main" id="{4CC4A984-6891-91F0-2B43-15B8D50951E6}"/>
              </a:ext>
            </a:extLst>
          </p:cNvPr>
          <p:cNvSpPr/>
          <p:nvPr/>
        </p:nvSpPr>
        <p:spPr>
          <a:xfrm>
            <a:off x="4836160" y="3373120"/>
            <a:ext cx="7000240" cy="2631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rPr>
              <a:t>Chủ ngữ là một trong hai thành phần chính của câu </a:t>
            </a:r>
            <a:r>
              <a:rPr lang="vi-VN" sz="3200" dirty="0">
                <a:latin typeface="Cambria" panose="02040503050406030204" pitchFamily="18" charset="0"/>
                <a:ea typeface="Cambria" panose="02040503050406030204" pitchFamily="18" charset="0"/>
              </a:rPr>
              <a:t>thể hiện con người, động vật, đồ vật, sự kiện</a:t>
            </a:r>
            <a:r>
              <a:rPr lang="vi-VN" sz="3200" dirty="0">
                <a:solidFill>
                  <a:srgbClr val="000000"/>
                </a:solidFill>
                <a:latin typeface="Cambria" panose="02040503050406030204" pitchFamily="18" charset="0"/>
                <a:ea typeface="Cambria" panose="02040503050406030204" pitchFamily="18" charset="0"/>
              </a:rPr>
              <a:t>… Chủ ngữ thường trả lời cho các câu hỏi </a:t>
            </a:r>
            <a:r>
              <a:rPr lang="vi-VN" sz="3200" i="1" dirty="0">
                <a:solidFill>
                  <a:srgbClr val="000000"/>
                </a:solidFill>
                <a:latin typeface="Cambria" panose="02040503050406030204" pitchFamily="18" charset="0"/>
                <a:ea typeface="Cambria" panose="02040503050406030204" pitchFamily="18" charset="0"/>
              </a:rPr>
              <a:t>Ai? Cái gì? Con gì? Việc gì?</a:t>
            </a:r>
            <a:r>
              <a:rPr lang="vi-VN" sz="3200" b="1" i="1" dirty="0">
                <a:solidFill>
                  <a:srgbClr val="333333"/>
                </a:solidFill>
                <a:latin typeface="Cambria" panose="02040503050406030204" pitchFamily="18" charset="0"/>
                <a:ea typeface="Cambria" panose="02040503050406030204" pitchFamily="18" charset="0"/>
              </a:rPr>
              <a:t> </a:t>
            </a:r>
            <a:r>
              <a:rPr lang="vi-VN" sz="3200" i="1" dirty="0">
                <a:solidFill>
                  <a:srgbClr val="444444"/>
                </a:solidFill>
                <a:latin typeface="Cambria" panose="02040503050406030204" pitchFamily="18" charset="0"/>
                <a:ea typeface="Cambria" panose="02040503050406030204" pitchFamily="18" charset="0"/>
              </a:rPr>
              <a:t>Sự vật gì?</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536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 xmlns:a16="http://schemas.microsoft.com/office/drawing/2014/main" id="{BE0F5BCD-275D-E49B-576A-60D12E327E79}"/>
              </a:ext>
            </a:extLst>
          </p:cNvPr>
          <p:cNvSpPr/>
          <p:nvPr/>
        </p:nvSpPr>
        <p:spPr>
          <a:xfrm>
            <a:off x="1960880" y="1645920"/>
            <a:ext cx="840232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hãu</a:t>
            </a:r>
            <a:r>
              <a:rPr lang="en-US" sz="4000" b="1" dirty="0">
                <a:solidFill>
                  <a:prstClr val="black"/>
                </a:solidFill>
                <a:latin typeface="Cambria" panose="02040503050406030204" pitchFamily="18" charset="0"/>
                <a:ea typeface="Cambria" panose="02040503050406030204" pitchFamily="18" charset="0"/>
              </a:rPr>
              <a:t> đ</a:t>
            </a:r>
            <a:r>
              <a:rPr lang="vi-VN" sz="4000" b="1" dirty="0">
                <a:solidFill>
                  <a:prstClr val="black"/>
                </a:solidFill>
                <a:latin typeface="Cambria" panose="02040503050406030204" pitchFamily="18" charset="0"/>
                <a:ea typeface="Cambria" panose="02040503050406030204" pitchFamily="18" charset="0"/>
              </a:rPr>
              <a:t>ặt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vi-VN" sz="4000" b="1" dirty="0">
                <a:solidFill>
                  <a:prstClr val="black"/>
                </a:solidFill>
                <a:latin typeface="Cambria" panose="02040503050406030204" pitchFamily="18" charset="0"/>
                <a:ea typeface="Cambria" panose="02040503050406030204" pitchFamily="18" charset="0"/>
              </a:rPr>
              <a:t> có chủ ngữ chỉ người, vật, hiện tượng tự nhiên.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5726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3"/>
              <a:stretch>
                <a:fillRect/>
              </a:stretch>
            </p:blipFill>
            <p:spPr>
              <a:xfrm>
                <a:off x="16238" y="6200"/>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9" cstate="screen">
                <a:extLst>
                  <a:ext uri="{96DAC541-7B7A-43D3-8B79-37D633B846F1}">
                    <asvg:svgBlip xmlns="" xmlns:asvg="http://schemas.microsoft.com/office/drawing/2016/SVG/main" r:embed="rId10"/>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9" cstate="screen">
                <a:extLst>
                  <a:ext uri="{96DAC541-7B7A-43D3-8B79-37D633B846F1}">
                    <asvg:svgBlip xmlns="" xmlns:asvg="http://schemas.microsoft.com/office/drawing/2016/SVG/main" r:embed="rId10"/>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9" cstate="screen">
                <a:extLst>
                  <a:ext uri="{96DAC541-7B7A-43D3-8B79-37D633B846F1}">
                    <asvg:svgBlip xmlns="" xmlns:asvg="http://schemas.microsoft.com/office/drawing/2016/SVG/main" r:embed="rId10"/>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1" cstate="screen">
                <a:extLst>
                  <a:ext uri="{96DAC541-7B7A-43D3-8B79-37D633B846F1}">
                    <asvg:svgBlip xmlns="" xmlns:asvg="http://schemas.microsoft.com/office/drawing/2016/SVG/main" r:embed="rId12"/>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1" cstate="screen">
                <a:extLst>
                  <a:ext uri="{96DAC541-7B7A-43D3-8B79-37D633B846F1}">
                    <asvg:svgBlip xmlns="" xmlns:asvg="http://schemas.microsoft.com/office/drawing/2016/SVG/main" r:embed="rId12"/>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9" cstate="screen">
              <a:extLst>
                <a:ext uri="{96DAC541-7B7A-43D3-8B79-37D633B846F1}">
                  <asvg:svgBlip xmlns="" xmlns:asvg="http://schemas.microsoft.com/office/drawing/2016/SVG/main" r:embed="rId10"/>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9" cstate="screen">
              <a:extLst>
                <a:ext uri="{96DAC541-7B7A-43D3-8B79-37D633B846F1}">
                  <asvg:svgBlip xmlns="" xmlns:asvg="http://schemas.microsoft.com/office/drawing/2016/SVG/main" r:embed="rId10"/>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2568124" y="2556134"/>
            <a:ext cx="2672526"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Hoàn thành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vào vở</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 xmlns:a16="http://schemas.microsoft.com/office/drawing/2014/main" id="{FB4A8C29-5779-4690-85CB-FE0EA9FAB9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 xmlns:a16="http://schemas.microsoft.com/office/drawing/2014/main" id="{CF91BA66-919C-43CD-A544-304CBC1897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 xmlns:a16="http://schemas.microsoft.com/office/drawing/2014/main" id="{812754A9-19D4-4A25-A3BE-C4B5D84320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 xmlns:a16="http://schemas.microsoft.com/office/drawing/2014/main" id="{16E1326D-672A-4C0B-B5AA-EC59A5994958}"/>
              </a:ext>
            </a:extLst>
          </p:cNvPr>
          <p:cNvPicPr>
            <a:picLocks noChangeAspect="1"/>
          </p:cNvPicPr>
          <p:nvPr/>
        </p:nvPicPr>
        <p:blipFill>
          <a:blip r:embed="rId11"/>
          <a:stretch>
            <a:fillRect/>
          </a:stretch>
        </p:blipFill>
        <p:spPr>
          <a:xfrm>
            <a:off x="3334272" y="2151777"/>
            <a:ext cx="5523455" cy="2554445"/>
          </a:xfrm>
          <a:prstGeom prst="rect">
            <a:avLst/>
          </a:prstGeom>
        </p:spPr>
      </p:pic>
    </p:spTree>
    <p:extLst>
      <p:ext uri="{BB962C8B-B14F-4D97-AF65-F5344CB8AC3E}">
        <p14:creationId xmlns:p14="http://schemas.microsoft.com/office/powerpoint/2010/main" val="2339208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4" cstate="print">
              <a:extLst>
                <a:ext uri="{BEBA8EAE-BF5A-486C-A8C5-ECC9F3942E4B}">
                  <a14:imgProps xmlns:a14="http://schemas.microsoft.com/office/drawing/2010/main">
                    <a14:imgLayer r:embed="rId15">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7" cstate="print">
            <a:extLst>
              <a:ext uri="{BEBA8EAE-BF5A-486C-A8C5-ECC9F3942E4B}">
                <a14:imgProps xmlns:a14="http://schemas.microsoft.com/office/drawing/2010/main">
                  <a14:imgLayer r:embed="rId18">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CHẮP CÁNH ƯỚC MƠ</a:t>
            </a:r>
          </a:p>
        </p:txBody>
      </p:sp>
      <p:pic>
        <p:nvPicPr>
          <p:cNvPr id="33" name="Picture 32" descr="C:\Users\ADMIN\Desktop\Tai nguyen thiet ke tro choi\Angry birds epic birds\1505573783630 (2).png">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2487936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2">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trận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lũ</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lớn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cuốn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mất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gỗ</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nên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nhỏ</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không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thể</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đến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tốt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bụng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xây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mới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bằng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cách</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20985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426667" y="4054458"/>
            <a:ext cx="8255000" cy="4922795"/>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6345" y="3936773"/>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Chúng</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cháu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cảm</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ơn</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rất</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nhiều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a:t>
            </a:r>
          </a:p>
        </p:txBody>
      </p:sp>
      <p:grpSp>
        <p:nvGrpSpPr>
          <p:cNvPr id="42" name="Group 41"/>
          <p:cNvGrpSpPr/>
          <p:nvPr/>
        </p:nvGrpSpPr>
        <p:grpSpPr>
          <a:xfrm>
            <a:off x="7394203" y="6013444"/>
            <a:ext cx="1371059" cy="931229"/>
            <a:chOff x="7874128" y="5679058"/>
            <a:chExt cx="1557892" cy="1276763"/>
          </a:xfrm>
        </p:grpSpPr>
        <p:pic>
          <p:nvPicPr>
            <p:cNvPr id="43" name="Picture 42"/>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473" y="6050242"/>
            <a:ext cx="1352824" cy="931229"/>
            <a:chOff x="6482861" y="5717172"/>
            <a:chExt cx="1537172" cy="1276763"/>
          </a:xfrm>
        </p:grpSpPr>
        <p:pic>
          <p:nvPicPr>
            <p:cNvPr id="54" name="Picture 5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164" y="6016176"/>
            <a:ext cx="1357880" cy="931229"/>
            <a:chOff x="5109357" y="5685240"/>
            <a:chExt cx="1542917" cy="1276763"/>
          </a:xfrm>
        </p:grpSpPr>
        <p:pic>
          <p:nvPicPr>
            <p:cNvPr id="66" name="Picture 65"/>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405" y="6033924"/>
            <a:ext cx="1353663" cy="931229"/>
            <a:chOff x="3709629" y="5706861"/>
            <a:chExt cx="1538126" cy="1276763"/>
          </a:xfrm>
        </p:grpSpPr>
        <p:pic>
          <p:nvPicPr>
            <p:cNvPr id="69" name="Picture 6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33671" y="4977787"/>
            <a:ext cx="1183173" cy="1183173"/>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88231" y="5297962"/>
            <a:ext cx="586883" cy="958023"/>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18830" y="5352448"/>
            <a:ext cx="675991" cy="849050"/>
          </a:xfrm>
          <a:prstGeom prst="rect">
            <a:avLst/>
          </a:prstGeom>
        </p:spPr>
      </p:pic>
      <p:sp>
        <p:nvSpPr>
          <p:cNvPr id="2" name="Arrow: Right 1">
            <a:hlinkClick r:id="rId26" action="ppaction://hlinksldjump"/>
            <a:extLst>
              <a:ext uri="{FF2B5EF4-FFF2-40B4-BE49-F238E27FC236}">
                <a16:creationId xmlns="" xmlns:a16="http://schemas.microsoft.com/office/drawing/2014/main" id="{DCA432F1-289C-4EE1-BD9C-1FD47DEBEF46}"/>
              </a:ext>
            </a:extLst>
          </p:cNvPr>
          <p:cNvSpPr/>
          <p:nvPr/>
        </p:nvSpPr>
        <p:spPr>
          <a:xfrm>
            <a:off x="10820400" y="0"/>
            <a:ext cx="110490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1.875E-6 2.96296E-6 L -0.08815 0.01111 " pathEditMode="relative" rAng="0" ptsTypes="AA">
                                      <p:cBhvr>
                                        <p:cTn id="53" dur="1000" fill="hold"/>
                                        <p:tgtEl>
                                          <p:spTgt spid="74"/>
                                        </p:tgtEl>
                                        <p:attrNameLst>
                                          <p:attrName>ppt_x</p:attrName>
                                          <p:attrName>ppt_y</p:attrName>
                                        </p:attrNameLst>
                                      </p:cBhvr>
                                      <p:rCtr x="-3529" y="764"/>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8516 0.01527 " pathEditMode="relative" rAng="0" ptsTypes="AA">
                                      <p:cBhvr>
                                        <p:cTn id="63" dur="1000" fill="hold"/>
                                        <p:tgtEl>
                                          <p:spTgt spid="74"/>
                                        </p:tgtEl>
                                        <p:attrNameLst>
                                          <p:attrName>ppt_x</p:attrName>
                                          <p:attrName>ppt_y</p:attrName>
                                        </p:attrNameLst>
                                      </p:cBhvr>
                                      <p:rCtr x="-4857"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8516 0.01527 L -0.28959 0.02338 " pathEditMode="relative" rAng="0" ptsTypes="AA">
                                      <p:cBhvr>
                                        <p:cTn id="73" dur="1000" fill="hold"/>
                                        <p:tgtEl>
                                          <p:spTgt spid="74"/>
                                        </p:tgtEl>
                                        <p:attrNameLst>
                                          <p:attrName>ppt_x</p:attrName>
                                          <p:attrName>ppt_y</p:attrName>
                                        </p:attrNameLst>
                                      </p:cBhvr>
                                      <p:rCtr x="-522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8959 0.02338 L -0.38724 0.02477 " pathEditMode="relative" rAng="0" ptsTypes="AA">
                                      <p:cBhvr>
                                        <p:cTn id="83" dur="1000" fill="hold"/>
                                        <p:tgtEl>
                                          <p:spTgt spid="74"/>
                                        </p:tgtEl>
                                        <p:attrNameLst>
                                          <p:attrName>ppt_x</p:attrName>
                                          <p:attrName>ppt_y</p:attrName>
                                        </p:attrNameLst>
                                      </p:cBhvr>
                                      <p:rCtr x="-4883" y="69"/>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5882 0.02408 L -0.74774 -0.02685 " pathEditMode="relative" rAng="0" ptsTypes="AA">
                                      <p:cBhvr>
                                        <p:cTn id="86" dur="1000" fill="hold"/>
                                        <p:tgtEl>
                                          <p:spTgt spid="74"/>
                                        </p:tgtEl>
                                        <p:attrNameLst>
                                          <p:attrName>ppt_x</p:attrName>
                                          <p:attrName>ppt_y</p:attrName>
                                        </p:attrNameLst>
                                      </p:cBhvr>
                                      <p:rCtr x="-7986" y="-2546"/>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2.5E-6 -1.11111E-6 L -0.61094 -0.01088 " pathEditMode="relative" rAng="0" ptsTypes="AA">
                                      <p:cBhvr>
                                        <p:cTn id="89" dur="5000" fill="hold"/>
                                        <p:tgtEl>
                                          <p:spTgt spid="31"/>
                                        </p:tgtEl>
                                        <p:attrNameLst>
                                          <p:attrName>ppt_x</p:attrName>
                                          <p:attrName>ppt_y</p:attrName>
                                        </p:attrNameLst>
                                      </p:cBhvr>
                                      <p:rCtr x="-30547" y="-556"/>
                                    </p:animMotion>
                                  </p:childTnLst>
                                </p:cTn>
                              </p:par>
                              <p:par>
                                <p:cTn id="90" presetID="35" presetClass="path" presetSubtype="0" accel="50000" decel="50000" fill="hold" nodeType="withEffect">
                                  <p:stCondLst>
                                    <p:cond delay="0"/>
                                  </p:stCondLst>
                                  <p:childTnLst>
                                    <p:animMotion origin="layout" path="M -2.91667E-6 -1.11111E-6 L -0.61901 -0.00208 " pathEditMode="relative" rAng="0" ptsTypes="AA">
                                      <p:cBhvr>
                                        <p:cTn id="91" dur="5000" fill="hold"/>
                                        <p:tgtEl>
                                          <p:spTgt spid="32"/>
                                        </p:tgtEl>
                                        <p:attrNameLst>
                                          <p:attrName>ppt_x</p:attrName>
                                          <p:attrName>ppt_y</p:attrName>
                                        </p:attrNameLst>
                                      </p:cBhvr>
                                      <p:rCtr x="-30951" y="-116"/>
                                    </p:animMotion>
                                  </p:childTnLst>
                                </p:cTn>
                              </p:par>
                            </p:childTnLst>
                          </p:cTn>
                        </p:par>
                        <p:par>
                          <p:cTn id="92" fill="hold">
                            <p:stCondLst>
                              <p:cond delay="8000"/>
                            </p:stCondLst>
                            <p:childTnLst>
                              <p:par>
                                <p:cTn id="93" presetID="1"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29605" y="1184464"/>
            <a:ext cx="6708085"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1: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kể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954780" y="4337494"/>
            <a:ext cx="4366260" cy="1323439"/>
          </a:xfrm>
          <a:prstGeom prst="rect">
            <a:avLst/>
          </a:prstGeom>
          <a:noFill/>
        </p:spPr>
        <p:txBody>
          <a:bodyPr wrap="square" rtlCol="0">
            <a:spAutoFit/>
          </a:bodyPr>
          <a:lstStyle/>
          <a:p>
            <a:pPr lvl="0"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dùng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thiệu</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6044113"/>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22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75"/>
            <a:ext cx="123444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66951" y="1021278"/>
            <a:ext cx="6488810"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2: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hỏi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4480" y="4217502"/>
            <a:ext cx="4124960"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Câu hỏi dùng để hỏi những điều mình chưa biết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18" y="58102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489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054272"/>
            <a:ext cx="6382844" cy="1446550"/>
          </a:xfrm>
          <a:prstGeom prst="rect">
            <a:avLst/>
          </a:prstGeom>
          <a:noFill/>
        </p:spPr>
        <p:txBody>
          <a:bodyPr wrap="square" rtlCol="0">
            <a:spAutoFit/>
          </a:bodyPr>
          <a:lstStyle/>
          <a:p>
            <a:pPr lvl="0" algn="ct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3: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dùng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để</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làm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2392" y="4164670"/>
            <a:ext cx="4269288"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Dùng để yêu cầu người khác thực hiện một việc nào đó</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5789" y="5948864"/>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48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578894" y="1300493"/>
            <a:ext cx="6747986" cy="1200329"/>
          </a:xfrm>
          <a:prstGeom prst="rect">
            <a:avLst/>
          </a:prstGeom>
          <a:noFill/>
        </p:spPr>
        <p:txBody>
          <a:bodyPr wrap="square" rtlCol="0">
            <a:spAutoFit/>
          </a:bodyPr>
          <a:lstStyle/>
          <a:p>
            <a:pPr lvl="1" algn="ctr"/>
            <a:r>
              <a:rPr lang="vi-VN" sz="3600" b="1" dirty="0">
                <a:solidFill>
                  <a:srgbClr val="002060"/>
                </a:solidFill>
                <a:cs typeface="Arial" panose="020B0604020202020204" pitchFamily="34" charset="0"/>
              </a:rPr>
              <a:t>Câu 4: Câu thường gồm có mấy thành phần chính?</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840480" y="4498848"/>
            <a:ext cx="4803648" cy="1077218"/>
          </a:xfrm>
          <a:prstGeom prst="rect">
            <a:avLst/>
          </a:prstGeom>
          <a:noFill/>
        </p:spPr>
        <p:txBody>
          <a:bodyPr wrap="square" rtlCol="0">
            <a:spAutoFit/>
          </a:bodyPr>
          <a:lstStyle/>
          <a:p>
            <a:pPr lvl="0" algn="ctr"/>
            <a:r>
              <a:rPr lang="en-US" sz="3200" b="1" dirty="0">
                <a:solidFill>
                  <a:srgbClr val="FF0000"/>
                </a:solidFill>
                <a:latin typeface="Arial" panose="020B0604020202020204" pitchFamily="34" charset="0"/>
                <a:cs typeface="Arial" panose="020B0604020202020204" pitchFamily="34" charset="0"/>
              </a:rPr>
              <a:t>2 </a:t>
            </a:r>
            <a:r>
              <a:rPr lang="en-US" sz="3200" b="1" dirty="0" err="1">
                <a:solidFill>
                  <a:srgbClr val="FF0000"/>
                </a:solidFill>
                <a:latin typeface="Arial" panose="020B0604020202020204" pitchFamily="34" charset="0"/>
                <a:cs typeface="Arial" panose="020B0604020202020204" pitchFamily="34" charset="0"/>
              </a:rPr>
              <a:t>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chính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Chủ</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vị</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58483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25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983</Words>
  <Application>Microsoft Office PowerPoint</Application>
  <PresentationFormat>Custom</PresentationFormat>
  <Paragraphs>122</Paragraphs>
  <Slides>29</Slides>
  <Notes>6</Notes>
  <HiddenSlides>0</HiddenSlides>
  <MMClips>1</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 NGU</cp:lastModifiedBy>
  <cp:revision>36</cp:revision>
  <dcterms:created xsi:type="dcterms:W3CDTF">2023-11-30T08:45:11Z</dcterms:created>
  <dcterms:modified xsi:type="dcterms:W3CDTF">2024-02-22T14:22:36Z</dcterms:modified>
</cp:coreProperties>
</file>