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335" r:id="rId3"/>
    <p:sldId id="258" r:id="rId4"/>
    <p:sldId id="342" r:id="rId5"/>
    <p:sldId id="260" r:id="rId6"/>
    <p:sldId id="326" r:id="rId7"/>
    <p:sldId id="343" r:id="rId8"/>
    <p:sldId id="344" r:id="rId9"/>
    <p:sldId id="345" r:id="rId10"/>
    <p:sldId id="346" r:id="rId11"/>
    <p:sldId id="347" r:id="rId12"/>
    <p:sldId id="348" r:id="rId13"/>
    <p:sldId id="349" r:id="rId14"/>
    <p:sldId id="350" r:id="rId15"/>
    <p:sldId id="351" r:id="rId16"/>
    <p:sldId id="352"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95FC-C596-4688-B709-34FA25EF2DCA}"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CEE62-932D-4231-A0CE-4D6FA0021B97}" type="slidenum">
              <a:rPr lang="en-US" smtClean="0"/>
              <a:t>‹#›</a:t>
            </a:fld>
            <a:endParaRPr lang="en-US"/>
          </a:p>
        </p:txBody>
      </p:sp>
    </p:spTree>
    <p:extLst>
      <p:ext uri="{BB962C8B-B14F-4D97-AF65-F5344CB8AC3E}">
        <p14:creationId xmlns:p14="http://schemas.microsoft.com/office/powerpoint/2010/main" val="284469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0024-B8A4-2B2F-8C39-635BE1D0CC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BC52207-7BFD-8AD7-7466-7CAB85992B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56E187A-E6E8-EE56-4750-0C1C0E9EE73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5" name="Footer Placeholder 4">
            <a:extLst>
              <a:ext uri="{FF2B5EF4-FFF2-40B4-BE49-F238E27FC236}">
                <a16:creationId xmlns:a16="http://schemas.microsoft.com/office/drawing/2014/main" id="{B680CCFB-E327-81A5-0D14-861E2CB977D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DDF49E-7F5E-53DA-EF1B-71A75BD067D1}"/>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4875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919B-B347-C9D5-0E40-B1FB42265C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7255C47-9118-7572-0888-E637AADF2A9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9ED801C-9A1F-F690-7761-865E4B92B69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5" name="Footer Placeholder 4">
            <a:extLst>
              <a:ext uri="{FF2B5EF4-FFF2-40B4-BE49-F238E27FC236}">
                <a16:creationId xmlns:a16="http://schemas.microsoft.com/office/drawing/2014/main" id="{F4A20CE8-4FE0-8CCA-5687-B331F8A977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3240CC-C567-A228-C835-4E8D8EE020F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6769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E7021-6BD4-540C-B453-37A132C063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E9AB9EC-E4CC-5D94-4D2F-1689702B33C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0B9A85-A3CE-C5B4-E825-5F977A9E1E1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5" name="Footer Placeholder 4">
            <a:extLst>
              <a:ext uri="{FF2B5EF4-FFF2-40B4-BE49-F238E27FC236}">
                <a16:creationId xmlns:a16="http://schemas.microsoft.com/office/drawing/2014/main" id="{5C09026F-365B-5257-E9CA-A30628EAB6C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3DD13F6-0E53-022E-41E6-F430C558A91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6946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5D38-07E2-0AEF-C381-FA3D8A8F3C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8F7CA3-F0F0-649C-B890-00A7F7AE7BD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64A4D2-B25E-5B0D-B87A-739C51A9A01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5" name="Footer Placeholder 4">
            <a:extLst>
              <a:ext uri="{FF2B5EF4-FFF2-40B4-BE49-F238E27FC236}">
                <a16:creationId xmlns:a16="http://schemas.microsoft.com/office/drawing/2014/main" id="{B2EE887F-7DA8-AC4B-0DDB-BD0F3CFAF61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E9B0D13-3AF5-EFA8-25B2-242CC09466FF}"/>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08634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86BD-CB98-4304-04FB-B442FC7EAC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1E4675A-AB7B-37FC-8F29-F4225D4978A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EBA17-414B-5C0E-6A6D-F82CE9ACCB0E}"/>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5" name="Footer Placeholder 4">
            <a:extLst>
              <a:ext uri="{FF2B5EF4-FFF2-40B4-BE49-F238E27FC236}">
                <a16:creationId xmlns:a16="http://schemas.microsoft.com/office/drawing/2014/main" id="{A3923AB7-87B4-0EED-F875-9446865D44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A0E4791-F84C-6ED4-C8DB-32E750CEF975}"/>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4507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D40B-F945-4756-3D7C-86F3AC60F0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8185D7-0E97-9C7F-8318-7F559263822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6088144-106A-D39F-4F18-9D6A837693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C94944A-EE6E-63C1-F3D8-60C5F1EB401C}"/>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6" name="Footer Placeholder 5">
            <a:extLst>
              <a:ext uri="{FF2B5EF4-FFF2-40B4-BE49-F238E27FC236}">
                <a16:creationId xmlns:a16="http://schemas.microsoft.com/office/drawing/2014/main" id="{F13CBA37-47CA-6B13-A47B-63C6244CAF4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B787B8B8-D24A-AA5A-1261-CBDF2585047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49520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D387-E608-AEF1-597B-A87C6B47BF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D7CC407-E233-5DC2-F1D3-76608A502A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2D13B-2A98-87BF-E201-B23C6BD4F5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EDECCA6-8BF6-3844-06C4-EFB0DB074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EA1E4-CFB5-1109-0C19-788BABF050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EE45E4A-2A94-B876-6FA0-EBA90DC9F86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8" name="Footer Placeholder 7">
            <a:extLst>
              <a:ext uri="{FF2B5EF4-FFF2-40B4-BE49-F238E27FC236}">
                <a16:creationId xmlns:a16="http://schemas.microsoft.com/office/drawing/2014/main" id="{E1AA8AFD-84F9-98D7-D070-0810464DC5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A62EB750-A7ED-7CBF-6580-5721AF58D960}"/>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3055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DD9E-3957-65E8-9677-D64A3ECF39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41B62C-81DE-EE1E-8B21-EC38E994E5D9}"/>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4" name="Footer Placeholder 3">
            <a:extLst>
              <a:ext uri="{FF2B5EF4-FFF2-40B4-BE49-F238E27FC236}">
                <a16:creationId xmlns:a16="http://schemas.microsoft.com/office/drawing/2014/main" id="{77C6D16E-F065-C6BE-1FE2-95682D4E07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4A0ED144-7095-AF85-06E1-16E15EBEF7A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96478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6508F-6763-2FDA-00FA-67DA1E72782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3" name="Footer Placeholder 2">
            <a:extLst>
              <a:ext uri="{FF2B5EF4-FFF2-40B4-BE49-F238E27FC236}">
                <a16:creationId xmlns:a16="http://schemas.microsoft.com/office/drawing/2014/main" id="{6441B927-A04D-D80D-E6E7-80356D47B5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72EE69FE-E460-C54C-BD01-2D36BF644DB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2046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32AF-4D48-91BA-E1C1-C4A39FD8DF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572998D-19FC-E986-1E53-6DCED977A6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526E1D7-AF4F-4B8A-0208-EB5DAC9132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2F3C2-5CE2-420C-A48C-BDD2EBA91097}"/>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6" name="Footer Placeholder 5">
            <a:extLst>
              <a:ext uri="{FF2B5EF4-FFF2-40B4-BE49-F238E27FC236}">
                <a16:creationId xmlns:a16="http://schemas.microsoft.com/office/drawing/2014/main" id="{69D8CE61-CE0F-A427-FCA9-FDFB43C244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548DB32-8EF6-C620-37D4-457302E5A689}"/>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335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8DEC-BECA-B0DD-67FD-554FFEADA0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A5F0848-37D3-4668-D21E-82021E84B7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531DD65-98AC-C5FA-633F-549D2AAA22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7F362-F41F-150A-EFAC-8D6036FCD0B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23/02/2024</a:t>
            </a:fld>
            <a:endParaRPr lang="vi-VN"/>
          </a:p>
        </p:txBody>
      </p:sp>
      <p:sp>
        <p:nvSpPr>
          <p:cNvPr id="6" name="Footer Placeholder 5">
            <a:extLst>
              <a:ext uri="{FF2B5EF4-FFF2-40B4-BE49-F238E27FC236}">
                <a16:creationId xmlns:a16="http://schemas.microsoft.com/office/drawing/2014/main" id="{1030B408-B681-8F85-9C8F-F3A1FD4AD40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A109A8B-C536-5454-EFF4-F0FBB768AA5B}"/>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84727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53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A3AF0E-6A0F-E746-01DF-90BCD70F7C48}"/>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6906E4A-3C60-85E5-CE78-2828CC51A1D9}"/>
              </a:ext>
            </a:extLst>
          </p:cNvPr>
          <p:cNvPicPr>
            <a:picLocks noChangeAspect="1"/>
          </p:cNvPicPr>
          <p:nvPr/>
        </p:nvPicPr>
        <p:blipFill>
          <a:blip r:embed="rId3"/>
          <a:stretch>
            <a:fillRect/>
          </a:stretch>
        </p:blipFill>
        <p:spPr>
          <a:xfrm>
            <a:off x="3971760" y="964941"/>
            <a:ext cx="3810330" cy="3042168"/>
          </a:xfrm>
          <a:prstGeom prst="rect">
            <a:avLst/>
          </a:prstGeom>
        </p:spPr>
      </p:pic>
    </p:spTree>
    <p:extLst>
      <p:ext uri="{BB962C8B-B14F-4D97-AF65-F5344CB8AC3E}">
        <p14:creationId xmlns:p14="http://schemas.microsoft.com/office/powerpoint/2010/main" val="40339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c) Trung bình mỗi bạn giải được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1905000" y="4657725"/>
            <a:ext cx="82486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bạn giải được số câu đố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6 = 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9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lvl="0"/>
            <a:r>
              <a:rPr lang="vi-VN" sz="2800" b="1" dirty="0">
                <a:solidFill>
                  <a:srgbClr val="002060"/>
                </a:solidFill>
                <a:latin typeface="Calibri" panose="020F0502020204030204"/>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2062103"/>
          </a:xfrm>
          <a:prstGeom prst="rect">
            <a:avLst/>
          </a:prstGeom>
          <a:noFill/>
        </p:spPr>
        <p:txBody>
          <a:bodyPr wrap="square" rtlCol="0">
            <a:spAutoFit/>
          </a:bodyPr>
          <a:lstStyle/>
          <a:p>
            <a:pPr lvl="0" algn="just"/>
            <a:r>
              <a:rPr lang="vi-VN" sz="3200" b="1" dirty="0">
                <a:solidFill>
                  <a:srgbClr val="002060"/>
                </a:solidFill>
                <a:latin typeface="Calibri" panose="020F0502020204030204"/>
              </a:rPr>
              <a:t>Dựa vào dãy số liệu và trả lời câu hỏi.</a:t>
            </a:r>
          </a:p>
          <a:p>
            <a:pPr lvl="0" algn="just"/>
            <a:r>
              <a:rPr lang="vi-VN" sz="3200" dirty="0">
                <a:solidFill>
                  <a:srgbClr val="002060"/>
                </a:solidFill>
                <a:latin typeface="Calibri" panose="020F0502020204030204"/>
              </a:rPr>
              <a:t>a) Trong một ngày, Mai và Mi làm được nhiều nhất bao nhiêu chậu cây?</a:t>
            </a:r>
          </a:p>
          <a:p>
            <a:pPr lvl="0" algn="just"/>
            <a:r>
              <a:rPr lang="vi-VN" sz="3200" dirty="0">
                <a:solidFill>
                  <a:srgbClr val="002060"/>
                </a:solidFill>
                <a:latin typeface="Calibri" panose="020F0502020204030204"/>
              </a:rPr>
              <a:t>b) Trung bình mỗi ngày hai chị em làm được bao nhiêu chậu cây?</a:t>
            </a:r>
          </a:p>
        </p:txBody>
      </p:sp>
    </p:spTree>
    <p:extLst>
      <p:ext uri="{BB962C8B-B14F-4D97-AF65-F5344CB8AC3E}">
        <p14:creationId xmlns:p14="http://schemas.microsoft.com/office/powerpoint/2010/main" val="1879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một ngày, Mai và Mi làm được nhiều nhất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2933250" y="4972050"/>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Trong một ngày, Mai và Mi làm được nhiều nhất 12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599360"/>
            <a:ext cx="110299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lvl="0" algn="just"/>
            <a:r>
              <a:rPr lang="vi-VN" sz="3200" dirty="0">
                <a:solidFill>
                  <a:srgbClr val="002060"/>
                </a:solidFill>
                <a:latin typeface="Calibri" panose="020F0502020204030204"/>
              </a:rPr>
              <a:t>b) Trung bình mỗi ngày hai chị em làm được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1095375" y="4972050"/>
            <a:ext cx="99631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ngày hai chị em làm được số chậu cây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(2 + 3 + 5 + 5 + 5 + 8 + 8 + 10 + 12 + 12) : 10 = 7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4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3643312" y="1457325"/>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76276" y="31040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a) Chọn 1 trong 4 hộp đó, mở hộp và quan sát đồ vật bên trong hộp. Nêu các sự kiện có thể xảy ra.</a:t>
            </a:r>
            <a:endParaRPr kumimoji="0" lang="vi-VN" sz="320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BCA175A2-28A6-E0A4-DE71-2B066BAD2EB8}"/>
              </a:ext>
            </a:extLst>
          </p:cNvPr>
          <p:cNvSpPr/>
          <p:nvPr/>
        </p:nvSpPr>
        <p:spPr>
          <a:xfrm>
            <a:off x="1704975" y="4391025"/>
            <a:ext cx="8585835" cy="1878965"/>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a:rPr>
              <a:t>Các sự kiện có thể xảy ra là:</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kẹo</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tẩy bút chì.</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3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569660"/>
          </a:xfrm>
          <a:prstGeom prst="rect">
            <a:avLst/>
          </a:prstGeom>
          <a:noFill/>
        </p:spPr>
        <p:txBody>
          <a:bodyPr wrap="square" rtlCol="0">
            <a:spAutoFit/>
          </a:bodyPr>
          <a:lstStyle/>
          <a:p>
            <a:pPr lvl="0" algn="just"/>
            <a:r>
              <a:rPr lang="vi-VN" sz="3200" dirty="0">
                <a:solidFill>
                  <a:srgbClr val="002060"/>
                </a:solidFill>
                <a:latin typeface="Calibri" panose="020F0502020204030204"/>
              </a:rPr>
              <a:t>b) Chọn 1 hộp bất kì trong số 4 hộp, quan sát đồ vật trong hộp, ghi lại kết quả vào bảng kiểm đếm (theo mẫu). Sau đó, đóng hộp lại và đảo vị trí các hộp đó. Thực hiện 10 lần như vậy.</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rPr>
                <a:t>Các nhóm thực hành</a:t>
              </a:r>
              <a:endParaRPr lang="vi-VN" sz="2800" dirty="0">
                <a:solidFill>
                  <a:schemeClr val="tx1"/>
                </a:solidFill>
              </a:endParaRPr>
            </a:p>
          </p:txBody>
        </p:sp>
      </p:grpSp>
    </p:spTree>
    <p:extLst>
      <p:ext uri="{BB962C8B-B14F-4D97-AF65-F5344CB8AC3E}">
        <p14:creationId xmlns:p14="http://schemas.microsoft.com/office/powerpoint/2010/main" val="20292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c) Dựa vào kết quả kiểm đếm, hãy so sánh số lần xuất hiện của hai sự kiện đó.</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rPr>
                <a:t>Các nhóm nêu kết quả và so sánh</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3205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3B31B70-13B2-299F-5F0B-E31387EE838D}"/>
              </a:ext>
            </a:extLst>
          </p:cNvPr>
          <p:cNvPicPr>
            <a:picLocks noChangeAspect="1"/>
          </p:cNvPicPr>
          <p:nvPr/>
        </p:nvPicPr>
        <p:blipFill>
          <a:blip r:embed="rId4"/>
          <a:stretch>
            <a:fillRect/>
          </a:stretch>
        </p:blipFill>
        <p:spPr>
          <a:xfrm>
            <a:off x="0" y="2550352"/>
            <a:ext cx="11760203" cy="1414395"/>
          </a:xfrm>
          <a:prstGeom prst="rect">
            <a:avLst/>
          </a:prstGeom>
        </p:spPr>
      </p:pic>
    </p:spTree>
    <p:extLst>
      <p:ext uri="{BB962C8B-B14F-4D97-AF65-F5344CB8AC3E}">
        <p14:creationId xmlns:p14="http://schemas.microsoft.com/office/powerpoint/2010/main" val="16258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56BFFD-6D1F-01B1-DA49-0125BDB708D7}"/>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2">
            <a:extLst>
              <a:ext uri="{FF2B5EF4-FFF2-40B4-BE49-F238E27FC236}">
                <a16:creationId xmlns:a16="http://schemas.microsoft.com/office/drawing/2014/main" id="{A5DA85B2-EA25-8D72-91A9-7797943D064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8166" y="23812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1ED6F361-E93B-0032-5784-9800FB39C6B8}"/>
              </a:ext>
            </a:extLst>
          </p:cNvPr>
          <p:cNvSpPr/>
          <p:nvPr/>
        </p:nvSpPr>
        <p:spPr>
          <a:xfrm>
            <a:off x="3453618" y="477521"/>
            <a:ext cx="7671582" cy="1623996"/>
          </a:xfrm>
          <a:prstGeom prst="wedgeRoundRectCallout">
            <a:avLst>
              <a:gd name="adj1" fmla="val -45638"/>
              <a:gd name="adj2" fmla="val 84481"/>
              <a:gd name="adj3" fmla="val 1666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prstClr val="black"/>
                </a:solidFill>
                <a:latin typeface="Calibri" panose="020F0502020204030204" pitchFamily="34" charset="0"/>
                <a:cs typeface="Calibri" panose="020F0502020204030204" pitchFamily="34" charset="0"/>
              </a:rPr>
              <a:t>Chia </a:t>
            </a:r>
            <a:r>
              <a:rPr lang="en-US" sz="2800" b="1" dirty="0" err="1">
                <a:solidFill>
                  <a:prstClr val="black"/>
                </a:solidFill>
                <a:latin typeface="Calibri" panose="020F0502020204030204" pitchFamily="34" charset="0"/>
                <a:cs typeface="Calibri" panose="020F0502020204030204" pitchFamily="34" charset="0"/>
              </a:rPr>
              <a:t>sẻ</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kết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quả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thực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hiện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đếm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đạt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tập</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nhân</a:t>
            </a:r>
            <a:r>
              <a:rPr lang="en-US" sz="2800" b="1" dirty="0">
                <a:solidFill>
                  <a:prstClr val="black"/>
                </a:solidFill>
                <a:latin typeface="Calibri" panose="020F0502020204030204" pitchFamily="34" charset="0"/>
                <a:cs typeface="Calibri" panose="020F0502020204030204" pitchFamily="34" charset="0"/>
              </a:rPr>
              <a:t> ở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môn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tuần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lời</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câu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 name="Picture 6">
            <a:extLst>
              <a:ext uri="{FF2B5EF4-FFF2-40B4-BE49-F238E27FC236}">
                <a16:creationId xmlns:a16="http://schemas.microsoft.com/office/drawing/2014/main" id="{EFA8CA3A-8BD8-AF04-7B2D-A920485DF27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596342" y="2563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A345ACA9-A521-F205-421B-B840F7D238D3}"/>
              </a:ext>
            </a:extLst>
          </p:cNvPr>
          <p:cNvSpPr/>
          <p:nvPr/>
        </p:nvSpPr>
        <p:spPr>
          <a:xfrm>
            <a:off x="5391151" y="2514599"/>
            <a:ext cx="5033742" cy="1095941"/>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nhiều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5D7B662A-74DD-CA73-8F47-E7E3B1AF6AF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15392" y="4087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2D098111-3E66-B9B2-B8E5-7F736FD450F1}"/>
              </a:ext>
            </a:extLst>
          </p:cNvPr>
          <p:cNvSpPr/>
          <p:nvPr/>
        </p:nvSpPr>
        <p:spPr>
          <a:xfrm>
            <a:off x="5410201" y="3876675"/>
            <a:ext cx="5033742"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ít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9" name="Picture 8">
            <a:extLst>
              <a:ext uri="{FF2B5EF4-FFF2-40B4-BE49-F238E27FC236}">
                <a16:creationId xmlns:a16="http://schemas.microsoft.com/office/drawing/2014/main" id="{C0B0EC95-640F-BDB5-52DA-411A30573D2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34442" y="556359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9A7B82C3-0CF8-824A-566F-F76A82C00F81}"/>
              </a:ext>
            </a:extLst>
          </p:cNvPr>
          <p:cNvSpPr/>
          <p:nvPr/>
        </p:nvSpPr>
        <p:spPr>
          <a:xfrm>
            <a:off x="5000625" y="5353050"/>
            <a:ext cx="5462368"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800" dirty="0">
                <a:solidFill>
                  <a:prstClr val="black"/>
                </a:solidFill>
              </a:rPr>
              <a:t>Hãy tự đánh giá kết quả học tập của em qua kết quả kiểm đếm trên.</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18995062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ea typeface="+mn-ea"/>
                <a:cs typeface="Arial"/>
                <a:sym typeface="Arial"/>
              </a:rPr>
              <a:t>Thứ</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ngày</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tháng</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năm</a:t>
            </a:r>
            <a:r>
              <a:rPr kumimoji="0" lang="en-US" sz="3600" b="0" i="0" u="none" strike="noStrike" kern="0" cap="none" spc="0" normalizeH="0" baseline="0" noProof="0" dirty="0">
                <a:ln>
                  <a:noFill/>
                </a:ln>
                <a:solidFill>
                  <a:srgbClr val="33CC33"/>
                </a:solidFill>
                <a:effectLst/>
                <a:uLnTx/>
                <a:uFillTx/>
                <a:ea typeface="+mn-ea"/>
                <a:cs typeface="Arial"/>
                <a:sym typeface="Arial"/>
              </a:rPr>
              <a:t> …</a:t>
            </a:r>
          </a:p>
        </p:txBody>
      </p:sp>
      <p:pic>
        <p:nvPicPr>
          <p:cNvPr id="2" name="Picture 1">
            <a:extLst>
              <a:ext uri="{FF2B5EF4-FFF2-40B4-BE49-F238E27FC236}">
                <a16:creationId xmlns:a16="http://schemas.microsoft.com/office/drawing/2014/main" id="{77D84672-C8E1-7613-DBDF-C586769DA2E2}"/>
              </a:ext>
            </a:extLst>
          </p:cNvPr>
          <p:cNvPicPr>
            <a:picLocks noChangeAspect="1"/>
          </p:cNvPicPr>
          <p:nvPr/>
        </p:nvPicPr>
        <p:blipFill>
          <a:blip r:embed="rId5"/>
          <a:stretch>
            <a:fillRect/>
          </a:stretch>
        </p:blipFill>
        <p:spPr>
          <a:xfrm>
            <a:off x="2955534" y="1976565"/>
            <a:ext cx="6090432" cy="1457070"/>
          </a:xfrm>
          <a:prstGeom prst="rect">
            <a:avLst/>
          </a:prstGeom>
        </p:spPr>
      </p:pic>
      <p:pic>
        <p:nvPicPr>
          <p:cNvPr id="3" name="Picture 2">
            <a:extLst>
              <a:ext uri="{FF2B5EF4-FFF2-40B4-BE49-F238E27FC236}">
                <a16:creationId xmlns:a16="http://schemas.microsoft.com/office/drawing/2014/main" id="{FC4E59E7-066C-4915-2F1E-A6F13F1951BB}"/>
              </a:ext>
            </a:extLst>
          </p:cNvPr>
          <p:cNvPicPr>
            <a:picLocks noChangeAspect="1"/>
          </p:cNvPicPr>
          <p:nvPr/>
        </p:nvPicPr>
        <p:blipFill>
          <a:blip r:embed="rId6"/>
          <a:stretch>
            <a:fillRect/>
          </a:stretch>
        </p:blipFill>
        <p:spPr>
          <a:xfrm>
            <a:off x="2960470" y="2946174"/>
            <a:ext cx="6480610" cy="2280102"/>
          </a:xfrm>
          <a:prstGeom prst="rect">
            <a:avLst/>
          </a:prstGeom>
        </p:spPr>
      </p:pic>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36F7629-6322-B210-FEE6-58A775302B34}"/>
              </a:ext>
            </a:extLst>
          </p:cNvPr>
          <p:cNvSpPr txBox="1"/>
          <p:nvPr/>
        </p:nvSpPr>
        <p:spPr>
          <a:xfrm>
            <a:off x="879653" y="1985882"/>
            <a:ext cx="10350322" cy="4031873"/>
          </a:xfrm>
          <a:prstGeom prst="rect">
            <a:avLst/>
          </a:prstGeom>
          <a:noFill/>
        </p:spPr>
        <p:txBody>
          <a:bodyPr wrap="square" rtlCol="0">
            <a:spAutoFit/>
          </a:bodyPr>
          <a:lstStyle/>
          <a:p>
            <a:pPr marL="571500" lvl="0" indent="-571500" algn="just">
              <a:buFont typeface="Arial" panose="020B0604020202020204" pitchFamily="34" charset="0"/>
              <a:buChar char="•"/>
            </a:pPr>
            <a:r>
              <a:rPr lang="vi-VN" sz="3200" dirty="0">
                <a:solidFill>
                  <a:srgbClr val="251C00"/>
                </a:solidFill>
                <a:latin typeface="Calibri" panose="020F0502020204030204"/>
              </a:rPr>
              <a:t>Nhận biết được về dãy số liệu thống kê, cách sắp xếp dãy số liệu thống kê theo các tiêu chí cho trước.</a:t>
            </a:r>
          </a:p>
          <a:p>
            <a:pPr marL="571500" lvl="0" indent="-571500" algn="just">
              <a:buFont typeface="Arial" panose="020B0604020202020204" pitchFamily="34" charset="0"/>
              <a:buChar char="•"/>
            </a:pPr>
            <a:r>
              <a:rPr lang="vi-VN" sz="3200" dirty="0">
                <a:solidFill>
                  <a:srgbClr val="251C00"/>
                </a:solidFill>
                <a:latin typeface="Calibri" panose="020F0502020204030204"/>
              </a:rPr>
              <a:t>Đọc và mô tả được các số liệu ở dạng biểu đồ cột, nêu được một số nhận xét đơn giản từ biểu đồ cột. Tính được giá trị trung bình của các số liệu trong biểu đồ cột.</a:t>
            </a:r>
          </a:p>
          <a:p>
            <a:pPr marL="571500" lvl="0" indent="-571500" algn="just">
              <a:buFont typeface="Arial" panose="020B0604020202020204" pitchFamily="34" charset="0"/>
              <a:buChar char="•"/>
            </a:pPr>
            <a:r>
              <a:rPr lang="vi-VN" sz="3200" dirty="0">
                <a:solidFill>
                  <a:srgbClr val="251C00"/>
                </a:solidFill>
                <a:latin typeface="Calibri" panose="020F0502020204030204"/>
              </a:rPr>
              <a:t>Kiểm đếm được số lần lặp lại của một khả năng xảy ra (nhiều lần) của một sự kiện khi thực hiện (nhiều lần) thí nghiệm, trò chơi đơn giản.</a:t>
            </a:r>
          </a:p>
        </p:txBody>
      </p:sp>
      <p:pic>
        <p:nvPicPr>
          <p:cNvPr id="3" name="Picture 2">
            <a:extLst>
              <a:ext uri="{FF2B5EF4-FFF2-40B4-BE49-F238E27FC236}">
                <a16:creationId xmlns:a16="http://schemas.microsoft.com/office/drawing/2014/main" id="{ED1274F0-142C-E298-0E1F-964F9C1D5F34}"/>
              </a:ext>
            </a:extLst>
          </p:cNvPr>
          <p:cNvPicPr>
            <a:picLocks noChangeAspect="1"/>
          </p:cNvPicPr>
          <p:nvPr/>
        </p:nvPicPr>
        <p:blipFill>
          <a:blip r:embed="rId3"/>
          <a:stretch>
            <a:fillRect/>
          </a:stretch>
        </p:blipFill>
        <p:spPr>
          <a:xfrm>
            <a:off x="2047545" y="443053"/>
            <a:ext cx="7620660" cy="1152244"/>
          </a:xfrm>
          <a:prstGeom prst="rect">
            <a:avLst/>
          </a:prstGeom>
        </p:spPr>
      </p:pic>
    </p:spTree>
    <p:extLst>
      <p:ext uri="{BB962C8B-B14F-4D97-AF65-F5344CB8AC3E}">
        <p14:creationId xmlns:p14="http://schemas.microsoft.com/office/powerpoint/2010/main" val="24426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2955D00-F95A-326B-57D6-FCBEA5877F30}"/>
              </a:ext>
            </a:extLst>
          </p:cNvPr>
          <p:cNvPicPr>
            <a:picLocks noChangeAspect="1"/>
          </p:cNvPicPr>
          <p:nvPr/>
        </p:nvPicPr>
        <p:blipFill>
          <a:blip r:embed="rId3"/>
          <a:stretch>
            <a:fillRect/>
          </a:stretch>
        </p:blipFill>
        <p:spPr>
          <a:xfrm>
            <a:off x="3857460" y="799968"/>
            <a:ext cx="3810330" cy="3048264"/>
          </a:xfrm>
          <a:prstGeom prst="rect">
            <a:avLst/>
          </a:prstGeom>
        </p:spPr>
      </p:pic>
    </p:spTree>
    <p:extLst>
      <p:ext uri="{BB962C8B-B14F-4D97-AF65-F5344CB8AC3E}">
        <p14:creationId xmlns:p14="http://schemas.microsoft.com/office/powerpoint/2010/main" val="22556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1</a:t>
              </a:r>
              <a:endParaRPr kumimoji="0" lang="vi-VN" sz="3600" b="0" i="0" u="none" strike="noStrike" kern="1200" cap="none" spc="0" normalizeH="0" baseline="0" noProof="0" dirty="0">
                <a:ln>
                  <a:noFill/>
                </a:ln>
                <a:solidFill>
                  <a:prstClr val="white"/>
                </a:solidFill>
                <a:effectLst/>
                <a:uLnTx/>
                <a:uFillTx/>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6644322" cy="769441"/>
          </a:xfrm>
          <a:prstGeom prst="rect">
            <a:avLst/>
          </a:prstGeom>
          <a:noFill/>
        </p:spPr>
        <p:txBody>
          <a:bodyPr wrap="square" rtlCol="0">
            <a:spAutoFit/>
          </a:bodyPr>
          <a:lstStyle/>
          <a:p>
            <a:pPr lvl="0"/>
            <a:r>
              <a:rPr lang="en-US" sz="4400" b="1" dirty="0" err="1">
                <a:solidFill>
                  <a:srgbClr val="FF5050"/>
                </a:solidFill>
              </a:rPr>
              <a:t>Chọn</a:t>
            </a:r>
            <a:r>
              <a:rPr lang="en-US" sz="4400" b="1" dirty="0">
                <a:solidFill>
                  <a:srgbClr val="FF5050"/>
                </a:solidFill>
              </a:rPr>
              <a:t> </a:t>
            </a:r>
            <a:r>
              <a:rPr lang="en-US" sz="4400" b="1" dirty="0" err="1">
                <a:solidFill>
                  <a:srgbClr val="FF5050"/>
                </a:solidFill>
              </a:rPr>
              <a:t>câu</a:t>
            </a:r>
            <a:r>
              <a:rPr lang="en-US" sz="4400" b="1" dirty="0">
                <a:solidFill>
                  <a:srgbClr val="FF5050"/>
                </a:solidFill>
              </a:rPr>
              <a:t> </a:t>
            </a:r>
            <a:r>
              <a:rPr lang="en-US" sz="4400" b="1" dirty="0" err="1">
                <a:solidFill>
                  <a:srgbClr val="FF5050"/>
                </a:solidFill>
              </a:rPr>
              <a:t>trả</a:t>
            </a:r>
            <a:r>
              <a:rPr lang="en-US" sz="4400" b="1" dirty="0">
                <a:solidFill>
                  <a:srgbClr val="FF5050"/>
                </a:solidFill>
              </a:rPr>
              <a:t> </a:t>
            </a:r>
            <a:r>
              <a:rPr lang="en-US" sz="4400" b="1" dirty="0" err="1">
                <a:solidFill>
                  <a:srgbClr val="FF5050"/>
                </a:solidFill>
              </a:rPr>
              <a:t>lời</a:t>
            </a:r>
            <a:r>
              <a:rPr lang="en-US" sz="4400" b="1" dirty="0">
                <a:solidFill>
                  <a:srgbClr val="FF5050"/>
                </a:solidFill>
              </a:rPr>
              <a:t> </a:t>
            </a:r>
            <a:r>
              <a:rPr lang="en-US" sz="4400" b="1" dirty="0" err="1">
                <a:solidFill>
                  <a:srgbClr val="FF5050"/>
                </a:solidFill>
              </a:rPr>
              <a:t>đúng</a:t>
            </a:r>
            <a:r>
              <a:rPr lang="en-US" sz="4400" b="1" dirty="0">
                <a:solidFill>
                  <a:srgbClr val="FF5050"/>
                </a:solidFill>
              </a:rPr>
              <a:t>.</a:t>
            </a:r>
            <a:endParaRPr kumimoji="0" lang="vi-VN" sz="4400" b="0" i="0" u="none" strike="noStrike" kern="1200" cap="none" spc="0" normalizeH="0" baseline="0" noProof="0" dirty="0">
              <a:ln>
                <a:noFill/>
              </a:ln>
              <a:solidFill>
                <a:srgbClr val="FF5050"/>
              </a:solidFill>
              <a:effectLst/>
              <a:uLnTx/>
              <a:uFillTx/>
            </a:endParaRPr>
          </a:p>
        </p:txBody>
      </p:sp>
      <p:sp>
        <p:nvSpPr>
          <p:cNvPr id="2" name="TextBox 1">
            <a:extLst>
              <a:ext uri="{FF2B5EF4-FFF2-40B4-BE49-F238E27FC236}">
                <a16:creationId xmlns:a16="http://schemas.microsoft.com/office/drawing/2014/main" id="{4CD0A6ED-34EF-A97E-D7B7-A7DD9D640FE8}"/>
              </a:ext>
            </a:extLst>
          </p:cNvPr>
          <p:cNvSpPr txBox="1"/>
          <p:nvPr/>
        </p:nvSpPr>
        <p:spPr>
          <a:xfrm>
            <a:off x="647700" y="1381125"/>
            <a:ext cx="11191875" cy="3539430"/>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Rô-bốt cùng các bạn làm những món đồ chơi tái chế để bán lấy tiền ủng hộ đồng bào lũ lụt.</a:t>
            </a:r>
          </a:p>
          <a:p>
            <a:r>
              <a:rPr lang="vi-VN" sz="2800" dirty="0">
                <a:latin typeface="Calibri" panose="020F0502020204030204" pitchFamily="34" charset="0"/>
                <a:cs typeface="Calibri" panose="020F0502020204030204" pitchFamily="34" charset="0"/>
              </a:rPr>
              <a:t>Rô-bốt đã ghi lại số tiền thu được trong mỗi ngày thành dãy số liệu như sau: 180 000 đồng, 70 000 đồng, 125 000 đồng, 80 000 đồng, 100 000 đồng.</a:t>
            </a:r>
          </a:p>
          <a:p>
            <a:r>
              <a:rPr lang="vi-VN" sz="2800" b="1" dirty="0">
                <a:latin typeface="Calibri" panose="020F0502020204030204" pitchFamily="34" charset="0"/>
                <a:cs typeface="Calibri" panose="020F0502020204030204" pitchFamily="34" charset="0"/>
              </a:rPr>
              <a:t>Hỏi có bao nhiêu ngày nhóm bạn thu được nhiều hơn 100 000 đồng từ hoạt động đó?</a:t>
            </a:r>
          </a:p>
          <a:p>
            <a:r>
              <a:rPr lang="en-US" sz="2800" dirty="0">
                <a:latin typeface="Calibri" panose="020F0502020204030204" pitchFamily="34" charset="0"/>
                <a:cs typeface="Calibri" panose="020F0502020204030204" pitchFamily="34" charset="0"/>
              </a:rPr>
              <a:t>A. </a:t>
            </a:r>
            <a:r>
              <a:rPr lang="vi-VN" sz="2800" dirty="0">
                <a:latin typeface="Calibri" panose="020F0502020204030204" pitchFamily="34" charset="0"/>
                <a:cs typeface="Calibri" panose="020F0502020204030204" pitchFamily="34" charset="0"/>
              </a:rPr>
              <a:t>1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 2 ngày                                </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C. 3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D. 4 ngày</a:t>
            </a:r>
            <a:endParaRPr lang="en-US" sz="28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E9FE325-AE54-E40C-7FFF-3984D8ADC7D3}"/>
              </a:ext>
            </a:extLst>
          </p:cNvPr>
          <p:cNvSpPr/>
          <p:nvPr/>
        </p:nvSpPr>
        <p:spPr>
          <a:xfrm>
            <a:off x="4600575" y="3990975"/>
            <a:ext cx="447675" cy="447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200329"/>
          </a:xfrm>
          <a:prstGeom prst="rect">
            <a:avLst/>
          </a:prstGeom>
          <a:noFill/>
        </p:spPr>
        <p:txBody>
          <a:bodyPr wrap="square" rtlCol="0">
            <a:spAutoFit/>
          </a:bodyPr>
          <a:lstStyle/>
          <a:p>
            <a:pPr lvl="0"/>
            <a:r>
              <a:rPr lang="vi-VN" sz="3600" b="1" dirty="0">
                <a:solidFill>
                  <a:srgbClr val="002060"/>
                </a:solidFill>
                <a:latin typeface="Calibri" panose="020F0502020204030204"/>
              </a:rPr>
              <a:t>Rô-bốt đã thu thập, phân loại và ghi chép số câu đố mỗi bạn giải được rồi vẽ biểu đồ dưới đây.</a:t>
            </a:r>
            <a:endParaRPr kumimoji="0" lang="vi-VN" sz="36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900362" y="1562099"/>
            <a:ext cx="6462207" cy="2505075"/>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1128077" y="4123235"/>
            <a:ext cx="10330497" cy="2308324"/>
          </a:xfrm>
          <a:prstGeom prst="rect">
            <a:avLst/>
          </a:prstGeom>
          <a:noFill/>
        </p:spPr>
        <p:txBody>
          <a:bodyPr wrap="square" rtlCol="0">
            <a:spAutoFit/>
          </a:bodyPr>
          <a:lstStyle/>
          <a:p>
            <a:pPr lvl="0"/>
            <a:r>
              <a:rPr lang="vi-VN" sz="2400" b="1" dirty="0">
                <a:solidFill>
                  <a:srgbClr val="002060"/>
                </a:solidFill>
                <a:latin typeface="Calibri" panose="020F0502020204030204"/>
              </a:rPr>
              <a:t>Dựa vào biểu đồ và trả lời câu hỏi.</a:t>
            </a:r>
          </a:p>
          <a:p>
            <a:pPr lvl="0"/>
            <a:r>
              <a:rPr lang="vi-VN" sz="2400" dirty="0">
                <a:solidFill>
                  <a:srgbClr val="002060"/>
                </a:solidFill>
                <a:latin typeface="Calibri" panose="020F0502020204030204"/>
              </a:rPr>
              <a:t>a) Trong số 6 bạn, bạn nào giải được nhiều câu đố nhất? Bạn nào giải được ít câu đố nhất?</a:t>
            </a:r>
          </a:p>
          <a:p>
            <a:pPr lvl="0"/>
            <a:r>
              <a:rPr lang="vi-VN" sz="2400" dirty="0">
                <a:solidFill>
                  <a:srgbClr val="002060"/>
                </a:solidFill>
                <a:latin typeface="Calibri" panose="020F0502020204030204"/>
              </a:rPr>
              <a:t>b) Biết các bạn đã giải các câu đố khác nhau. Hỏi 6 bạn đã giải được tất cả bao nhiêu câu đố?</a:t>
            </a:r>
          </a:p>
          <a:p>
            <a:pPr lvl="0"/>
            <a:r>
              <a:rPr lang="vi-VN" sz="2400" dirty="0">
                <a:solidFill>
                  <a:srgbClr val="002060"/>
                </a:solidFill>
                <a:latin typeface="Calibri" panose="020F0502020204030204"/>
              </a:rPr>
              <a:t>c) Trung bình mỗi bạn giải được bao nhiêu câu đố?</a:t>
            </a:r>
            <a:endParaRPr kumimoji="0" lang="vi-VN" sz="24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6519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số 6 bạn, bạn nào giải được nhiều câu đố nhất? Bạn nào giải được ít câu đố nhất?</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b="1" dirty="0">
                <a:solidFill>
                  <a:srgbClr val="FF0000"/>
                </a:solidFill>
                <a:latin typeface="Calibri" panose="020F0502020204030204"/>
              </a:rPr>
              <a:t>B</a:t>
            </a:r>
            <a:r>
              <a:rPr lang="vi-VN" sz="3200" b="1" dirty="0">
                <a:solidFill>
                  <a:srgbClr val="FF0000"/>
                </a:solidFill>
                <a:latin typeface="Calibri" panose="020F0502020204030204"/>
              </a:rPr>
              <a:t>ạn Mai giải được nhiều câu đố nhất.</a:t>
            </a:r>
            <a:endParaRPr lang="en-US" sz="3200" b="1"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Bạn Việt giải được ít câu đố nhất.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b) Biết các bạn đã giải các câu đố khác nhau. Hỏi 6 bạn đã giải được tất cả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6 bạn đã giải được tất cả số câu đố là: </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36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1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1091</Words>
  <Application>Microsoft Office PowerPoint</Application>
  <PresentationFormat>Widescreen</PresentationFormat>
  <Paragraphs>63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Chu nga</cp:lastModifiedBy>
  <cp:revision>29</cp:revision>
  <dcterms:created xsi:type="dcterms:W3CDTF">2023-12-06T07:00:02Z</dcterms:created>
  <dcterms:modified xsi:type="dcterms:W3CDTF">2024-02-23T08:03:03Z</dcterms:modified>
</cp:coreProperties>
</file>