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69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Arima Madurai" panose="020B0604020202020204" charset="0"/>
      <p:regular r:id="rId16"/>
      <p:bold r:id="rId17"/>
    </p:embeddedFont>
    <p:embeddedFont>
      <p:font typeface="Arima Madurai Black" panose="020B0604020202020204" charset="0"/>
      <p:bold r:id="rId18"/>
    </p:embeddedFont>
    <p:embeddedFont>
      <p:font typeface="Cambria Math" panose="02040503050406030204" pitchFamily="18" charset="0"/>
      <p:regular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Pacifico" panose="00000500000000000000" pitchFamily="2" charset="0"/>
      <p:regular r:id="rId24"/>
    </p:embeddedFont>
  </p:embeddedFontLst>
  <p:custDataLst>
    <p:tags r:id="rId2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Q0ZuzA01TfE+8DcWoKW4usaY3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094831-EEE5-4673-BFF2-2557D801A2AA}">
  <a:tblStyle styleId="{6F094831-EEE5-4673-BFF2-2557D801A2A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41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gs" Target="tags/tag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82864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D37210F9-984F-5333-6A94-27B84AB20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C56999E6-437C-9CF3-A7EB-E3D85677B9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>
            <a:extLst>
              <a:ext uri="{FF2B5EF4-FFF2-40B4-BE49-F238E27FC236}">
                <a16:creationId xmlns:a16="http://schemas.microsoft.com/office/drawing/2014/main" id="{597DEAF5-6A0A-2E5B-7BB5-C59E5E72B2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0107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2867479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238066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4497886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6385683"/>
      </p:ext>
    </p:extLst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8225332"/>
      </p:ext>
    </p:extLst>
  </p:cSld>
  <p:clrMapOvr>
    <a:masterClrMapping/>
  </p:clrMapOvr>
  <p:transition spd="med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6051622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0267422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3154442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0525774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9967399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4851606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8178123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  <p:sldLayoutId id="2147483660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</p:sldLayoutIdLst>
  <p:transition spd="med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5B6D2440-72D5-6583-1D0D-8FB1EB36F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 descr="Pin by ALEJANDRA PAOLA on Booth | Powerpoint background free, Wallpaper  powerpoint, Background for powerpoint presentation">
            <a:extLst>
              <a:ext uri="{FF2B5EF4-FFF2-40B4-BE49-F238E27FC236}">
                <a16:creationId xmlns:a16="http://schemas.microsoft.com/office/drawing/2014/main" id="{923D87AE-1311-AD41-23AA-6337B49D8E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>
            <a:extLst>
              <a:ext uri="{FF2B5EF4-FFF2-40B4-BE49-F238E27FC236}">
                <a16:creationId xmlns:a16="http://schemas.microsoft.com/office/drawing/2014/main" id="{7C34FC58-DACC-F9D9-8E9A-95CC67747877}"/>
              </a:ext>
            </a:extLst>
          </p:cNvPr>
          <p:cNvSpPr txBox="1"/>
          <p:nvPr/>
        </p:nvSpPr>
        <p:spPr>
          <a:xfrm>
            <a:off x="5254487" y="2054951"/>
            <a:ext cx="168302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chemeClr val="lt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Toán</a:t>
            </a:r>
            <a:endParaRPr dirty="0"/>
          </a:p>
        </p:txBody>
      </p:sp>
      <p:sp>
        <p:nvSpPr>
          <p:cNvPr id="103" name="Google Shape;103;p3">
            <a:extLst>
              <a:ext uri="{FF2B5EF4-FFF2-40B4-BE49-F238E27FC236}">
                <a16:creationId xmlns:a16="http://schemas.microsoft.com/office/drawing/2014/main" id="{73657420-615A-3C68-1957-3F983A3049A1}"/>
              </a:ext>
            </a:extLst>
          </p:cNvPr>
          <p:cNvSpPr txBox="1"/>
          <p:nvPr/>
        </p:nvSpPr>
        <p:spPr>
          <a:xfrm>
            <a:off x="3432749" y="3027700"/>
            <a:ext cx="696358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Hàng</a:t>
            </a:r>
            <a:r>
              <a:rPr lang="en-US" sz="6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và</a:t>
            </a:r>
            <a:r>
              <a:rPr lang="en-US" sz="6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lớp</a:t>
            </a:r>
            <a:r>
              <a:rPr lang="en-US" sz="6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(tr </a:t>
            </a:r>
            <a:r>
              <a:rPr lang="en-US" sz="6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11)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GV: Nguyễn Thị Huyền Chang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" name="Google Shape;104;p3">
            <a:extLst>
              <a:ext uri="{FF2B5EF4-FFF2-40B4-BE49-F238E27FC236}">
                <a16:creationId xmlns:a16="http://schemas.microsoft.com/office/drawing/2014/main" id="{5367576E-329F-CD69-FA70-6893E14B9A29}"/>
              </a:ext>
            </a:extLst>
          </p:cNvPr>
          <p:cNvSpPr txBox="1"/>
          <p:nvPr/>
        </p:nvSpPr>
        <p:spPr>
          <a:xfrm>
            <a:off x="2445026" y="1266876"/>
            <a:ext cx="795130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lt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Thứ</a:t>
            </a:r>
            <a:r>
              <a:rPr lang="en-US" sz="3600" dirty="0">
                <a:solidFill>
                  <a:schemeClr val="lt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  </a:t>
            </a:r>
            <a:r>
              <a:rPr lang="en-US" sz="3600" dirty="0" err="1">
                <a:solidFill>
                  <a:schemeClr val="lt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tư</a:t>
            </a:r>
            <a:r>
              <a:rPr lang="en-US" sz="3600" dirty="0">
                <a:solidFill>
                  <a:schemeClr val="lt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   </a:t>
            </a:r>
            <a:r>
              <a:rPr lang="en-US" sz="3600" dirty="0" err="1">
                <a:solidFill>
                  <a:schemeClr val="lt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ngày</a:t>
            </a:r>
            <a:r>
              <a:rPr lang="en-US" sz="3600" dirty="0">
                <a:solidFill>
                  <a:schemeClr val="lt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  14  </a:t>
            </a:r>
            <a:r>
              <a:rPr lang="en-US" sz="3600" dirty="0" err="1">
                <a:solidFill>
                  <a:schemeClr val="lt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tháng</a:t>
            </a:r>
            <a:r>
              <a:rPr lang="en-US" sz="3600" dirty="0">
                <a:solidFill>
                  <a:schemeClr val="lt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  9  </a:t>
            </a:r>
            <a:r>
              <a:rPr lang="en-US" sz="3600" dirty="0" err="1">
                <a:solidFill>
                  <a:schemeClr val="lt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năm</a:t>
            </a:r>
            <a:r>
              <a:rPr lang="en-US" sz="3600" dirty="0">
                <a:solidFill>
                  <a:schemeClr val="lt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729689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/>
          <p:nvPr/>
        </p:nvSpPr>
        <p:spPr>
          <a:xfrm>
            <a:off x="755373" y="463827"/>
            <a:ext cx="89196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3. Viết mỗi số sau thành tổng (theo mẫu):</a:t>
            </a:r>
            <a:endParaRPr/>
          </a:p>
        </p:txBody>
      </p:sp>
      <p:sp>
        <p:nvSpPr>
          <p:cNvPr id="223" name="Google Shape;223;p10"/>
          <p:cNvSpPr txBox="1"/>
          <p:nvPr/>
        </p:nvSpPr>
        <p:spPr>
          <a:xfrm>
            <a:off x="2517022" y="1181220"/>
            <a:ext cx="7157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52 314  ;  503 060  ;  83 760  ;  176 091.</a:t>
            </a:r>
            <a:endParaRPr/>
          </a:p>
        </p:txBody>
      </p:sp>
      <p:sp>
        <p:nvSpPr>
          <p:cNvPr id="224" name="Google Shape;224;p10"/>
          <p:cNvSpPr txBox="1"/>
          <p:nvPr/>
        </p:nvSpPr>
        <p:spPr>
          <a:xfrm>
            <a:off x="543339" y="1948068"/>
            <a:ext cx="11529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Mẫu:</a:t>
            </a:r>
            <a:endParaRPr/>
          </a:p>
        </p:txBody>
      </p:sp>
      <p:sp>
        <p:nvSpPr>
          <p:cNvPr id="225" name="Google Shape;225;p10"/>
          <p:cNvSpPr txBox="1"/>
          <p:nvPr/>
        </p:nvSpPr>
        <p:spPr>
          <a:xfrm>
            <a:off x="1696278" y="1948068"/>
            <a:ext cx="143123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52 314</a:t>
            </a:r>
            <a:endParaRPr/>
          </a:p>
        </p:txBody>
      </p:sp>
      <p:sp>
        <p:nvSpPr>
          <p:cNvPr id="226" name="Google Shape;226;p10"/>
          <p:cNvSpPr txBox="1"/>
          <p:nvPr/>
        </p:nvSpPr>
        <p:spPr>
          <a:xfrm>
            <a:off x="3014869" y="1907160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endParaRPr sz="32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27" name="Google Shape;227;p10"/>
          <p:cNvSpPr txBox="1"/>
          <p:nvPr/>
        </p:nvSpPr>
        <p:spPr>
          <a:xfrm>
            <a:off x="3418169" y="1948068"/>
            <a:ext cx="159115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50 000</a:t>
            </a:r>
            <a:endParaRPr/>
          </a:p>
        </p:txBody>
      </p:sp>
      <p:sp>
        <p:nvSpPr>
          <p:cNvPr id="228" name="Google Shape;228;p10"/>
          <p:cNvSpPr txBox="1"/>
          <p:nvPr/>
        </p:nvSpPr>
        <p:spPr>
          <a:xfrm>
            <a:off x="4826209" y="1907160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5220466" y="1948068"/>
            <a:ext cx="11779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2000</a:t>
            </a:r>
            <a:endParaRPr/>
          </a:p>
        </p:txBody>
      </p:sp>
      <p:sp>
        <p:nvSpPr>
          <p:cNvPr id="230" name="Google Shape;230;p10"/>
          <p:cNvSpPr txBox="1"/>
          <p:nvPr/>
        </p:nvSpPr>
        <p:spPr>
          <a:xfrm>
            <a:off x="6293888" y="1907159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6665842" y="1948067"/>
            <a:ext cx="9939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300</a:t>
            </a:r>
            <a:endParaRPr/>
          </a:p>
        </p:txBody>
      </p:sp>
      <p:sp>
        <p:nvSpPr>
          <p:cNvPr id="232" name="Google Shape;232;p10"/>
          <p:cNvSpPr txBox="1"/>
          <p:nvPr/>
        </p:nvSpPr>
        <p:spPr>
          <a:xfrm>
            <a:off x="7494732" y="1901683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33" name="Google Shape;233;p10"/>
          <p:cNvSpPr txBox="1"/>
          <p:nvPr/>
        </p:nvSpPr>
        <p:spPr>
          <a:xfrm>
            <a:off x="7874204" y="1948066"/>
            <a:ext cx="7222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10</a:t>
            </a:r>
            <a:endParaRPr/>
          </a:p>
        </p:txBody>
      </p:sp>
      <p:sp>
        <p:nvSpPr>
          <p:cNvPr id="234" name="Google Shape;234;p10"/>
          <p:cNvSpPr txBox="1"/>
          <p:nvPr/>
        </p:nvSpPr>
        <p:spPr>
          <a:xfrm>
            <a:off x="8363017" y="1898370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35" name="Google Shape;235;p10"/>
          <p:cNvSpPr txBox="1"/>
          <p:nvPr/>
        </p:nvSpPr>
        <p:spPr>
          <a:xfrm>
            <a:off x="8733625" y="1946916"/>
            <a:ext cx="53760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4</a:t>
            </a:r>
            <a:endParaRPr/>
          </a:p>
        </p:txBody>
      </p:sp>
      <p:sp>
        <p:nvSpPr>
          <p:cNvPr id="236" name="Google Shape;236;p10"/>
          <p:cNvSpPr txBox="1"/>
          <p:nvPr/>
        </p:nvSpPr>
        <p:spPr>
          <a:xfrm>
            <a:off x="1696263" y="2842829"/>
            <a:ext cx="17227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503 060</a:t>
            </a:r>
            <a:endParaRPr/>
          </a:p>
        </p:txBody>
      </p:sp>
      <p:sp>
        <p:nvSpPr>
          <p:cNvPr id="237" name="Google Shape;237;p10"/>
          <p:cNvSpPr txBox="1"/>
          <p:nvPr/>
        </p:nvSpPr>
        <p:spPr>
          <a:xfrm>
            <a:off x="1696264" y="3872903"/>
            <a:ext cx="14842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83 760</a:t>
            </a:r>
            <a:endParaRPr/>
          </a:p>
        </p:txBody>
      </p:sp>
      <p:sp>
        <p:nvSpPr>
          <p:cNvPr id="238" name="Google Shape;238;p10"/>
          <p:cNvSpPr txBox="1"/>
          <p:nvPr/>
        </p:nvSpPr>
        <p:spPr>
          <a:xfrm>
            <a:off x="1696263" y="4902977"/>
            <a:ext cx="16167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176 091</a:t>
            </a:r>
            <a:endParaRPr/>
          </a:p>
        </p:txBody>
      </p:sp>
      <p:sp>
        <p:nvSpPr>
          <p:cNvPr id="239" name="Google Shape;239;p10"/>
          <p:cNvSpPr txBox="1"/>
          <p:nvPr/>
        </p:nvSpPr>
        <p:spPr>
          <a:xfrm>
            <a:off x="3408215" y="2816324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0" name="Google Shape;240;p10"/>
          <p:cNvSpPr txBox="1"/>
          <p:nvPr/>
        </p:nvSpPr>
        <p:spPr>
          <a:xfrm>
            <a:off x="3869172" y="2842829"/>
            <a:ext cx="18557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500 000</a:t>
            </a:r>
            <a:endParaRPr/>
          </a:p>
        </p:txBody>
      </p:sp>
      <p:sp>
        <p:nvSpPr>
          <p:cNvPr id="241" name="Google Shape;241;p10"/>
          <p:cNvSpPr txBox="1"/>
          <p:nvPr/>
        </p:nvSpPr>
        <p:spPr>
          <a:xfrm>
            <a:off x="5621321" y="2801921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2" name="Google Shape;242;p10"/>
          <p:cNvSpPr txBox="1"/>
          <p:nvPr/>
        </p:nvSpPr>
        <p:spPr>
          <a:xfrm>
            <a:off x="6030485" y="2842828"/>
            <a:ext cx="11779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3000</a:t>
            </a:r>
            <a:endParaRPr/>
          </a:p>
        </p:txBody>
      </p:sp>
      <p:sp>
        <p:nvSpPr>
          <p:cNvPr id="243" name="Google Shape;243;p10"/>
          <p:cNvSpPr txBox="1"/>
          <p:nvPr/>
        </p:nvSpPr>
        <p:spPr>
          <a:xfrm>
            <a:off x="7151946" y="2808549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4" name="Google Shape;244;p10"/>
          <p:cNvSpPr txBox="1"/>
          <p:nvPr/>
        </p:nvSpPr>
        <p:spPr>
          <a:xfrm>
            <a:off x="7600865" y="2849456"/>
            <a:ext cx="7289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60</a:t>
            </a:r>
            <a:endParaRPr/>
          </a:p>
        </p:txBody>
      </p:sp>
      <p:sp>
        <p:nvSpPr>
          <p:cNvPr id="245" name="Google Shape;245;p10"/>
          <p:cNvSpPr txBox="1"/>
          <p:nvPr/>
        </p:nvSpPr>
        <p:spPr>
          <a:xfrm>
            <a:off x="3136541" y="3856621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6" name="Google Shape;246;p10"/>
          <p:cNvSpPr txBox="1"/>
          <p:nvPr/>
        </p:nvSpPr>
        <p:spPr>
          <a:xfrm>
            <a:off x="3597498" y="3883126"/>
            <a:ext cx="170832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80 000</a:t>
            </a:r>
            <a:endParaRPr/>
          </a:p>
        </p:txBody>
      </p:sp>
      <p:sp>
        <p:nvSpPr>
          <p:cNvPr id="247" name="Google Shape;247;p10"/>
          <p:cNvSpPr txBox="1"/>
          <p:nvPr/>
        </p:nvSpPr>
        <p:spPr>
          <a:xfrm>
            <a:off x="5044850" y="3842218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8" name="Google Shape;248;p10"/>
          <p:cNvSpPr txBox="1"/>
          <p:nvPr/>
        </p:nvSpPr>
        <p:spPr>
          <a:xfrm>
            <a:off x="5507022" y="3883125"/>
            <a:ext cx="11779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3000</a:t>
            </a:r>
            <a:endParaRPr/>
          </a:p>
        </p:txBody>
      </p:sp>
      <p:sp>
        <p:nvSpPr>
          <p:cNvPr id="249" name="Google Shape;249;p10"/>
          <p:cNvSpPr txBox="1"/>
          <p:nvPr/>
        </p:nvSpPr>
        <p:spPr>
          <a:xfrm>
            <a:off x="6602416" y="3833386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0" name="Google Shape;250;p10"/>
          <p:cNvSpPr txBox="1"/>
          <p:nvPr/>
        </p:nvSpPr>
        <p:spPr>
          <a:xfrm>
            <a:off x="7039232" y="3883125"/>
            <a:ext cx="90453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700</a:t>
            </a:r>
            <a:endParaRPr/>
          </a:p>
        </p:txBody>
      </p:sp>
      <p:sp>
        <p:nvSpPr>
          <p:cNvPr id="251" name="Google Shape;251;p10"/>
          <p:cNvSpPr txBox="1"/>
          <p:nvPr/>
        </p:nvSpPr>
        <p:spPr>
          <a:xfrm>
            <a:off x="8229234" y="3881973"/>
            <a:ext cx="7013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60</a:t>
            </a:r>
            <a:endParaRPr/>
          </a:p>
        </p:txBody>
      </p:sp>
      <p:sp>
        <p:nvSpPr>
          <p:cNvPr id="252" name="Google Shape;252;p10"/>
          <p:cNvSpPr txBox="1"/>
          <p:nvPr/>
        </p:nvSpPr>
        <p:spPr>
          <a:xfrm>
            <a:off x="7844806" y="3839101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3235934" y="4870408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4" name="Google Shape;254;p10"/>
          <p:cNvSpPr txBox="1"/>
          <p:nvPr/>
        </p:nvSpPr>
        <p:spPr>
          <a:xfrm>
            <a:off x="3696902" y="4896925"/>
            <a:ext cx="2028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100 000</a:t>
            </a:r>
            <a:endParaRPr/>
          </a:p>
        </p:txBody>
      </p:sp>
      <p:sp>
        <p:nvSpPr>
          <p:cNvPr id="255" name="Google Shape;255;p10"/>
          <p:cNvSpPr txBox="1"/>
          <p:nvPr/>
        </p:nvSpPr>
        <p:spPr>
          <a:xfrm>
            <a:off x="5382781" y="4856005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6" name="Google Shape;256;p10"/>
          <p:cNvSpPr txBox="1"/>
          <p:nvPr/>
        </p:nvSpPr>
        <p:spPr>
          <a:xfrm>
            <a:off x="5818448" y="4896912"/>
            <a:ext cx="16167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70 000</a:t>
            </a:r>
            <a:endParaRPr/>
          </a:p>
        </p:txBody>
      </p:sp>
      <p:sp>
        <p:nvSpPr>
          <p:cNvPr id="257" name="Google Shape;257;p10"/>
          <p:cNvSpPr txBox="1"/>
          <p:nvPr/>
        </p:nvSpPr>
        <p:spPr>
          <a:xfrm>
            <a:off x="7271652" y="4847173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8" name="Google Shape;258;p10"/>
          <p:cNvSpPr txBox="1"/>
          <p:nvPr/>
        </p:nvSpPr>
        <p:spPr>
          <a:xfrm>
            <a:off x="7708468" y="4896912"/>
            <a:ext cx="12221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6000</a:t>
            </a:r>
            <a:endParaRPr/>
          </a:p>
        </p:txBody>
      </p:sp>
      <p:sp>
        <p:nvSpPr>
          <p:cNvPr id="259" name="Google Shape;259;p10"/>
          <p:cNvSpPr txBox="1"/>
          <p:nvPr/>
        </p:nvSpPr>
        <p:spPr>
          <a:xfrm>
            <a:off x="9269534" y="4895760"/>
            <a:ext cx="7013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90</a:t>
            </a:r>
            <a:endParaRPr/>
          </a:p>
        </p:txBody>
      </p:sp>
      <p:sp>
        <p:nvSpPr>
          <p:cNvPr id="260" name="Google Shape;260;p10"/>
          <p:cNvSpPr txBox="1"/>
          <p:nvPr/>
        </p:nvSpPr>
        <p:spPr>
          <a:xfrm>
            <a:off x="8885106" y="4852888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61" name="Google Shape;261;p10"/>
          <p:cNvSpPr txBox="1"/>
          <p:nvPr/>
        </p:nvSpPr>
        <p:spPr>
          <a:xfrm>
            <a:off x="10296577" y="4902388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1</a:t>
            </a:r>
            <a:endParaRPr/>
          </a:p>
        </p:txBody>
      </p:sp>
      <p:sp>
        <p:nvSpPr>
          <p:cNvPr id="262" name="Google Shape;262;p10"/>
          <p:cNvSpPr txBox="1"/>
          <p:nvPr/>
        </p:nvSpPr>
        <p:spPr>
          <a:xfrm>
            <a:off x="9872393" y="4859516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63" name="Google Shape;263;p10"/>
          <p:cNvSpPr/>
          <p:nvPr/>
        </p:nvSpPr>
        <p:spPr>
          <a:xfrm>
            <a:off x="1099035" y="5375671"/>
            <a:ext cx="10389705" cy="1258823"/>
          </a:xfrm>
          <a:prstGeom prst="flowChartPunchedTape">
            <a:avLst/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Giá trị của mỗi số bằng tổng giá trị của các chữ số ở các hàng tạo nên số đó.</a:t>
            </a:r>
            <a:endParaRPr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"/>
          <p:cNvSpPr txBox="1"/>
          <p:nvPr/>
        </p:nvSpPr>
        <p:spPr>
          <a:xfrm>
            <a:off x="1192695" y="616467"/>
            <a:ext cx="56056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4. Viết số, biết số đó gồm:</a:t>
            </a:r>
            <a:endParaRPr/>
          </a:p>
        </p:txBody>
      </p:sp>
      <p:sp>
        <p:nvSpPr>
          <p:cNvPr id="269" name="Google Shape;269;p11"/>
          <p:cNvSpPr txBox="1"/>
          <p:nvPr/>
        </p:nvSpPr>
        <p:spPr>
          <a:xfrm>
            <a:off x="755373" y="1139687"/>
            <a:ext cx="8335618" cy="390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5 trăm nghìn, 7 trăm, 3 chục và 5 đơn vị: </a:t>
            </a:r>
            <a:endParaRPr/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3 trăm nghìn, 4 trăm và 2 đơn vị:</a:t>
            </a:r>
            <a:endParaRPr/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2 trăm nghìn, 4 nghìn và 6 chục:</a:t>
            </a:r>
            <a:endParaRPr/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8 chục nghìn và 2 đơn vị:</a:t>
            </a:r>
            <a:endParaRPr/>
          </a:p>
        </p:txBody>
      </p:sp>
      <p:sp>
        <p:nvSpPr>
          <p:cNvPr id="270" name="Google Shape;270;p11"/>
          <p:cNvSpPr txBox="1"/>
          <p:nvPr/>
        </p:nvSpPr>
        <p:spPr>
          <a:xfrm>
            <a:off x="8553329" y="1536452"/>
            <a:ext cx="1855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500 735</a:t>
            </a:r>
            <a:endParaRPr dirty="0"/>
          </a:p>
        </p:txBody>
      </p:sp>
      <p:sp>
        <p:nvSpPr>
          <p:cNvPr id="271" name="Google Shape;271;p11"/>
          <p:cNvSpPr txBox="1"/>
          <p:nvPr/>
        </p:nvSpPr>
        <p:spPr>
          <a:xfrm>
            <a:off x="7225692" y="3490833"/>
            <a:ext cx="1855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204 060</a:t>
            </a:r>
            <a:endParaRPr dirty="0"/>
          </a:p>
        </p:txBody>
      </p:sp>
      <p:sp>
        <p:nvSpPr>
          <p:cNvPr id="272" name="Google Shape;272;p11"/>
          <p:cNvSpPr txBox="1"/>
          <p:nvPr/>
        </p:nvSpPr>
        <p:spPr>
          <a:xfrm>
            <a:off x="5870765" y="4463449"/>
            <a:ext cx="1855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80 002</a:t>
            </a:r>
            <a:endParaRPr dirty="0"/>
          </a:p>
        </p:txBody>
      </p:sp>
      <p:sp>
        <p:nvSpPr>
          <p:cNvPr id="273" name="Google Shape;273;p11"/>
          <p:cNvSpPr txBox="1"/>
          <p:nvPr/>
        </p:nvSpPr>
        <p:spPr>
          <a:xfrm>
            <a:off x="7235791" y="2509068"/>
            <a:ext cx="1855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300 402</a:t>
            </a:r>
            <a:endParaRPr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"/>
          <p:cNvSpPr txBox="1"/>
          <p:nvPr/>
        </p:nvSpPr>
        <p:spPr>
          <a:xfrm>
            <a:off x="1318591" y="417684"/>
            <a:ext cx="996563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5. Viết số thích hợp vào chỗ chấm (theo mẫu):</a:t>
            </a:r>
            <a:endParaRPr/>
          </a:p>
        </p:txBody>
      </p:sp>
      <p:sp>
        <p:nvSpPr>
          <p:cNvPr id="279" name="Google Shape;279;p12"/>
          <p:cNvSpPr txBox="1"/>
          <p:nvPr/>
        </p:nvSpPr>
        <p:spPr>
          <a:xfrm>
            <a:off x="742121" y="1221094"/>
            <a:ext cx="11529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Mẫu:</a:t>
            </a:r>
            <a:endParaRPr/>
          </a:p>
        </p:txBody>
      </p:sp>
      <p:sp>
        <p:nvSpPr>
          <p:cNvPr id="280" name="Google Shape;280;p12"/>
          <p:cNvSpPr txBox="1"/>
          <p:nvPr/>
        </p:nvSpPr>
        <p:spPr>
          <a:xfrm>
            <a:off x="1895060" y="1221094"/>
            <a:ext cx="77193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</a:t>
            </a:r>
            <a:r>
              <a:rPr lang="en-US" sz="3200" dirty="0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nghìn</a:t>
            </a:r>
            <a:r>
              <a:rPr lang="en-US" sz="3200" dirty="0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dirty="0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 832 573 </a:t>
            </a:r>
            <a:r>
              <a:rPr lang="en-US" sz="3200" dirty="0" err="1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gồm</a:t>
            </a:r>
            <a:r>
              <a:rPr lang="en-US" sz="3200" dirty="0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các</a:t>
            </a:r>
            <a:r>
              <a:rPr lang="en-US" sz="3200" dirty="0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</a:t>
            </a:r>
            <a:r>
              <a:rPr lang="en-US" sz="3200" dirty="0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dirty="0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:</a:t>
            </a:r>
            <a:endParaRPr dirty="0"/>
          </a:p>
        </p:txBody>
      </p:sp>
      <p:sp>
        <p:nvSpPr>
          <p:cNvPr id="281" name="Google Shape;281;p12"/>
          <p:cNvSpPr txBox="1"/>
          <p:nvPr/>
        </p:nvSpPr>
        <p:spPr>
          <a:xfrm>
            <a:off x="8905461" y="2103782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6</a:t>
            </a:r>
            <a:endParaRPr/>
          </a:p>
        </p:txBody>
      </p:sp>
      <p:sp>
        <p:nvSpPr>
          <p:cNvPr id="282" name="Google Shape;282;p12"/>
          <p:cNvSpPr txBox="1"/>
          <p:nvPr/>
        </p:nvSpPr>
        <p:spPr>
          <a:xfrm>
            <a:off x="9515061" y="2103781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/>
          </a:p>
        </p:txBody>
      </p:sp>
      <p:sp>
        <p:nvSpPr>
          <p:cNvPr id="283" name="Google Shape;283;p12"/>
          <p:cNvSpPr txBox="1"/>
          <p:nvPr/>
        </p:nvSpPr>
        <p:spPr>
          <a:xfrm>
            <a:off x="10131285" y="2103781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</a:t>
            </a:r>
            <a:endParaRPr dirty="0"/>
          </a:p>
        </p:txBody>
      </p:sp>
      <p:sp>
        <p:nvSpPr>
          <p:cNvPr id="284" name="Google Shape;284;p12"/>
          <p:cNvSpPr txBox="1"/>
          <p:nvPr/>
        </p:nvSpPr>
        <p:spPr>
          <a:xfrm>
            <a:off x="9538251" y="1221094"/>
            <a:ext cx="18254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8  ;  3  ;  2</a:t>
            </a:r>
            <a:endParaRPr/>
          </a:p>
        </p:txBody>
      </p:sp>
      <p:sp>
        <p:nvSpPr>
          <p:cNvPr id="285" name="Google Shape;285;p12"/>
          <p:cNvSpPr txBox="1"/>
          <p:nvPr/>
        </p:nvSpPr>
        <p:spPr>
          <a:xfrm>
            <a:off x="742121" y="1628507"/>
            <a:ext cx="10442713" cy="36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nghìn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của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603 786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gồm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các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... ; ... ; ... .</a:t>
            </a:r>
            <a:endParaRPr dirty="0"/>
          </a:p>
          <a:p>
            <a:pPr marL="514350" marR="0" lvl="0" indent="-51435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đơn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vị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của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603 785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gồm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các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... ; ... ; ... .</a:t>
            </a:r>
            <a:endParaRPr dirty="0"/>
          </a:p>
          <a:p>
            <a:pPr marL="514350" marR="0" lvl="0" indent="-51435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đơn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vị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của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532 004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gồm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các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... ; ... ; ... .</a:t>
            </a:r>
            <a:endParaRPr dirty="0"/>
          </a:p>
        </p:txBody>
      </p:sp>
      <p:sp>
        <p:nvSpPr>
          <p:cNvPr id="286" name="Google Shape;286;p12"/>
          <p:cNvSpPr txBox="1"/>
          <p:nvPr/>
        </p:nvSpPr>
        <p:spPr>
          <a:xfrm>
            <a:off x="8984974" y="3322854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7</a:t>
            </a:r>
            <a:endParaRPr/>
          </a:p>
        </p:txBody>
      </p:sp>
      <p:sp>
        <p:nvSpPr>
          <p:cNvPr id="287" name="Google Shape;287;p12"/>
          <p:cNvSpPr txBox="1"/>
          <p:nvPr/>
        </p:nvSpPr>
        <p:spPr>
          <a:xfrm>
            <a:off x="9587945" y="3322853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8</a:t>
            </a:r>
            <a:endParaRPr/>
          </a:p>
        </p:txBody>
      </p:sp>
      <p:sp>
        <p:nvSpPr>
          <p:cNvPr id="288" name="Google Shape;288;p12"/>
          <p:cNvSpPr txBox="1"/>
          <p:nvPr/>
        </p:nvSpPr>
        <p:spPr>
          <a:xfrm>
            <a:off x="10212455" y="3322853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</a:t>
            </a:r>
            <a:endParaRPr/>
          </a:p>
        </p:txBody>
      </p:sp>
      <p:sp>
        <p:nvSpPr>
          <p:cNvPr id="289" name="Google Shape;289;p12"/>
          <p:cNvSpPr txBox="1"/>
          <p:nvPr/>
        </p:nvSpPr>
        <p:spPr>
          <a:xfrm>
            <a:off x="9008989" y="4541926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/>
          </a:p>
        </p:txBody>
      </p:sp>
      <p:sp>
        <p:nvSpPr>
          <p:cNvPr id="290" name="Google Shape;290;p12"/>
          <p:cNvSpPr txBox="1"/>
          <p:nvPr/>
        </p:nvSpPr>
        <p:spPr>
          <a:xfrm>
            <a:off x="9624387" y="4531061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/>
          </a:p>
        </p:txBody>
      </p:sp>
      <p:sp>
        <p:nvSpPr>
          <p:cNvPr id="291" name="Google Shape;291;p12"/>
          <p:cNvSpPr txBox="1"/>
          <p:nvPr/>
        </p:nvSpPr>
        <p:spPr>
          <a:xfrm>
            <a:off x="10239785" y="4531060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4</a:t>
            </a:r>
            <a:endParaRPr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3" descr="33 Powerpoint ideas | powerpoint, background powerpoint, powerpoint template 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 txBox="1"/>
          <p:nvPr/>
        </p:nvSpPr>
        <p:spPr>
          <a:xfrm>
            <a:off x="4996070" y="1470991"/>
            <a:ext cx="185530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Dặn dò</a:t>
            </a:r>
            <a:endParaRPr/>
          </a:p>
        </p:txBody>
      </p:sp>
      <p:sp>
        <p:nvSpPr>
          <p:cNvPr id="298" name="Google Shape;298;p13"/>
          <p:cNvSpPr txBox="1"/>
          <p:nvPr/>
        </p:nvSpPr>
        <p:spPr>
          <a:xfrm>
            <a:off x="2014331" y="2345636"/>
            <a:ext cx="7725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- Hoàn thành vở bài tập Toán trang 10.</a:t>
            </a:r>
            <a:endParaRPr sz="400"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99" name="Google Shape;299;p13"/>
          <p:cNvSpPr txBox="1"/>
          <p:nvPr/>
        </p:nvSpPr>
        <p:spPr>
          <a:xfrm>
            <a:off x="2014331" y="3170539"/>
            <a:ext cx="77259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- Chuẩn bị bài “So sánh các số có nhiều chữ số”.</a:t>
            </a:r>
            <a:endParaRPr sz="400"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8 Powerpoint background design ideas | powerpoint background design,  unicorn stuffed animal, cartoon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113722" y="2148726"/>
            <a:ext cx="8852400" cy="21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100" i="0" u="none" strike="noStrike" cap="none">
                <a:solidFill>
                  <a:srgbClr val="00B050"/>
                </a:solidFill>
                <a:latin typeface="Pacifico"/>
                <a:ea typeface="Pacifico"/>
                <a:cs typeface="Pacifico"/>
                <a:sym typeface="Pacifico"/>
              </a:rPr>
              <a:t>Ôn lại bài cũ</a:t>
            </a:r>
            <a:endParaRPr sz="13100">
              <a:solidFill>
                <a:srgbClr val="00B05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 descr="Wallpapers Powerpoint Cute - Wallpaper Cav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463827" y="848139"/>
            <a:ext cx="10919790" cy="327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Câu 1. Đọc số và cho biết số đó gồm những hàng nào?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ma Madurai"/>
              <a:buAutoNum type="alphaLcParenR"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454 721</a:t>
            </a:r>
            <a:endParaRPr/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ma Madurai"/>
              <a:buAutoNum type="alphaLcParenR"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87 563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463827" y="856994"/>
            <a:ext cx="10919790" cy="327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Câu 2.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ma Madurai"/>
              <a:buAutoNum type="alphaLcParenR"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 bé nhất có 6 chữ số khác nhau là số nào?</a:t>
            </a:r>
            <a:endParaRPr/>
          </a:p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ma Madurai"/>
              <a:buAutoNum type="alphaLcParenR"/>
            </a:pPr>
            <a:r>
              <a:rPr lang="en-US" sz="3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 lớn nhất có 6 chữ số khác nhau là số nào?</a:t>
            </a:r>
            <a:endParaRPr sz="36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/>
          <p:nvPr/>
        </p:nvSpPr>
        <p:spPr>
          <a:xfrm>
            <a:off x="2570922" y="490331"/>
            <a:ext cx="6268279" cy="2120348"/>
          </a:xfrm>
          <a:prstGeom prst="cloudCallout">
            <a:avLst>
              <a:gd name="adj1" fmla="val 29773"/>
              <a:gd name="adj2" fmla="val -66250"/>
            </a:avLst>
          </a:prstGeom>
          <a:solidFill>
            <a:srgbClr val="F7CAA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Hãy nêu tên các hàng đã học theo thứ tự từ nhỏ đến lớn?</a:t>
            </a:r>
            <a:endParaRPr/>
          </a:p>
        </p:txBody>
      </p:sp>
      <p:graphicFrame>
        <p:nvGraphicFramePr>
          <p:cNvPr id="110" name="Google Shape;110;p4"/>
          <p:cNvGraphicFramePr/>
          <p:nvPr/>
        </p:nvGraphicFramePr>
        <p:xfrm>
          <a:off x="397566" y="1017102"/>
          <a:ext cx="11396900" cy="4823750"/>
        </p:xfrm>
        <a:graphic>
          <a:graphicData uri="http://schemas.openxmlformats.org/drawingml/2006/table">
            <a:tbl>
              <a:tblPr firstRow="1" bandRow="1">
                <a:noFill/>
                <a:tableStyleId>{6F094831-EEE5-4673-BFF2-2557D801A2AA}</a:tableStyleId>
              </a:tblPr>
              <a:tblGrid>
                <a:gridCol w="164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4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1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6475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75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4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1" name="Google Shape;111;p4"/>
          <p:cNvSpPr txBox="1"/>
          <p:nvPr/>
        </p:nvSpPr>
        <p:spPr>
          <a:xfrm>
            <a:off x="10442709" y="2054137"/>
            <a:ext cx="12192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đơn vị</a:t>
            </a:r>
            <a:endParaRPr/>
          </a:p>
        </p:txBody>
      </p:sp>
      <p:sp>
        <p:nvSpPr>
          <p:cNvPr id="112" name="Google Shape;112;p4"/>
          <p:cNvSpPr txBox="1"/>
          <p:nvPr/>
        </p:nvSpPr>
        <p:spPr>
          <a:xfrm>
            <a:off x="9044600" y="2054136"/>
            <a:ext cx="12192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chục</a:t>
            </a:r>
            <a:endParaRPr/>
          </a:p>
        </p:txBody>
      </p:sp>
      <p:sp>
        <p:nvSpPr>
          <p:cNvPr id="113" name="Google Shape;113;p4"/>
          <p:cNvSpPr txBox="1"/>
          <p:nvPr/>
        </p:nvSpPr>
        <p:spPr>
          <a:xfrm>
            <a:off x="7702818" y="2040860"/>
            <a:ext cx="12192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trăm</a:t>
            </a:r>
            <a:endParaRPr/>
          </a:p>
        </p:txBody>
      </p:sp>
      <p:sp>
        <p:nvSpPr>
          <p:cNvPr id="114" name="Google Shape;114;p4"/>
          <p:cNvSpPr txBox="1"/>
          <p:nvPr/>
        </p:nvSpPr>
        <p:spPr>
          <a:xfrm>
            <a:off x="6175517" y="2054136"/>
            <a:ext cx="12192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nghìn</a:t>
            </a:r>
            <a:endParaRPr/>
          </a:p>
        </p:txBody>
      </p:sp>
      <p:sp>
        <p:nvSpPr>
          <p:cNvPr id="115" name="Google Shape;115;p4"/>
          <p:cNvSpPr txBox="1"/>
          <p:nvPr/>
        </p:nvSpPr>
        <p:spPr>
          <a:xfrm>
            <a:off x="3967352" y="2040859"/>
            <a:ext cx="202094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chục nghìn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2001072" y="2040859"/>
            <a:ext cx="202094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trăm nghìn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8607261" y="1243231"/>
            <a:ext cx="21833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 đơn vị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4061765" y="1236594"/>
            <a:ext cx="21833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 nghìn</a:t>
            </a:r>
            <a:endParaRPr/>
          </a:p>
        </p:txBody>
      </p:sp>
      <p:sp>
        <p:nvSpPr>
          <p:cNvPr id="119" name="Google Shape;119;p4"/>
          <p:cNvSpPr/>
          <p:nvPr/>
        </p:nvSpPr>
        <p:spPr>
          <a:xfrm>
            <a:off x="6320352" y="3518779"/>
            <a:ext cx="5822701" cy="2120348"/>
          </a:xfrm>
          <a:prstGeom prst="cloudCallout">
            <a:avLst>
              <a:gd name="adj1" fmla="val 29773"/>
              <a:gd name="adj2" fmla="val -66250"/>
            </a:avLst>
          </a:prstGeom>
          <a:solidFill>
            <a:srgbClr val="F7CAA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 đơn vị gồm mấy hàng?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Đó là những hàng nào?</a:t>
            </a:r>
            <a:endParaRPr/>
          </a:p>
        </p:txBody>
      </p:sp>
      <p:sp>
        <p:nvSpPr>
          <p:cNvPr id="120" name="Google Shape;120;p4"/>
          <p:cNvSpPr/>
          <p:nvPr/>
        </p:nvSpPr>
        <p:spPr>
          <a:xfrm>
            <a:off x="2045334" y="3088008"/>
            <a:ext cx="5822701" cy="2120348"/>
          </a:xfrm>
          <a:prstGeom prst="cloudCallout">
            <a:avLst>
              <a:gd name="adj1" fmla="val 29070"/>
              <a:gd name="adj2" fmla="val -72687"/>
            </a:avLst>
          </a:prstGeom>
          <a:solidFill>
            <a:srgbClr val="F7CAA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</a:t>
            </a:r>
            <a:r>
              <a:rPr lang="en-US" sz="2400" dirty="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nghìn</a:t>
            </a:r>
            <a:r>
              <a:rPr lang="en-US" sz="2400" dirty="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gồm</a:t>
            </a:r>
            <a:r>
              <a:rPr lang="en-US" sz="2400" dirty="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mấy</a:t>
            </a:r>
            <a:r>
              <a:rPr lang="en-US" sz="2400" dirty="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</a:t>
            </a:r>
            <a:r>
              <a:rPr lang="en-US" sz="2400" dirty="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Đó</a:t>
            </a:r>
            <a:r>
              <a:rPr lang="en-US" sz="2400" dirty="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là</a:t>
            </a:r>
            <a:r>
              <a:rPr lang="en-US" sz="2400" dirty="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những</a:t>
            </a:r>
            <a:r>
              <a:rPr lang="en-US" sz="2400" dirty="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</a:t>
            </a:r>
            <a:r>
              <a:rPr lang="en-US" sz="2400" dirty="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nào</a:t>
            </a:r>
            <a:r>
              <a:rPr lang="en-US" sz="2400" dirty="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?</a:t>
            </a:r>
            <a:endParaRPr dirty="0"/>
          </a:p>
        </p:txBody>
      </p:sp>
      <p:sp>
        <p:nvSpPr>
          <p:cNvPr id="121" name="Google Shape;121;p4"/>
          <p:cNvSpPr txBox="1"/>
          <p:nvPr/>
        </p:nvSpPr>
        <p:spPr>
          <a:xfrm>
            <a:off x="788575" y="1748471"/>
            <a:ext cx="8214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endParaRPr/>
          </a:p>
        </p:txBody>
      </p:sp>
      <p:sp>
        <p:nvSpPr>
          <p:cNvPr id="122" name="Google Shape;122;p4"/>
          <p:cNvSpPr txBox="1"/>
          <p:nvPr/>
        </p:nvSpPr>
        <p:spPr>
          <a:xfrm>
            <a:off x="745565" y="3198498"/>
            <a:ext cx="8214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321</a:t>
            </a:r>
            <a:endParaRPr/>
          </a:p>
        </p:txBody>
      </p:sp>
      <p:sp>
        <p:nvSpPr>
          <p:cNvPr id="123" name="Google Shape;123;p4"/>
          <p:cNvSpPr/>
          <p:nvPr/>
        </p:nvSpPr>
        <p:spPr>
          <a:xfrm>
            <a:off x="1376576" y="3503556"/>
            <a:ext cx="2020948" cy="1010480"/>
          </a:xfrm>
          <a:prstGeom prst="cloudCallout">
            <a:avLst>
              <a:gd name="adj1" fmla="val -41810"/>
              <a:gd name="adj2" fmla="val -55444"/>
            </a:avLst>
          </a:prstGeom>
          <a:solidFill>
            <a:srgbClr val="F7CAA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Đọc số?</a:t>
            </a:r>
            <a:endParaRPr/>
          </a:p>
        </p:txBody>
      </p:sp>
      <p:sp>
        <p:nvSpPr>
          <p:cNvPr id="124" name="Google Shape;124;p4"/>
          <p:cNvSpPr txBox="1"/>
          <p:nvPr/>
        </p:nvSpPr>
        <p:spPr>
          <a:xfrm>
            <a:off x="10741499" y="3208897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1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9438481" y="3198497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</a:t>
            </a: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8071764" y="3198496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349832" y="4135450"/>
            <a:ext cx="18065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654 000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10739121" y="4132183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9415719" y="4138234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8065285" y="4132183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6558126" y="4132183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ma Madurai"/>
                <a:ea typeface="Arima Madurai"/>
                <a:cs typeface="Arima Madurai"/>
                <a:sym typeface="Arima Madurai"/>
              </a:rPr>
              <a:t>4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4739344" y="4132183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ma Madurai"/>
                <a:ea typeface="Arima Madurai"/>
                <a:cs typeface="Arima Madurai"/>
                <a:sym typeface="Arima Madurai"/>
              </a:rPr>
              <a:t>5</a:t>
            </a:r>
            <a:endParaRPr/>
          </a:p>
        </p:txBody>
      </p:sp>
      <p:sp>
        <p:nvSpPr>
          <p:cNvPr id="133" name="Google Shape;133;p4"/>
          <p:cNvSpPr txBox="1"/>
          <p:nvPr/>
        </p:nvSpPr>
        <p:spPr>
          <a:xfrm>
            <a:off x="2689959" y="4132183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ma Madurai"/>
                <a:ea typeface="Arima Madurai"/>
                <a:cs typeface="Arima Madurai"/>
                <a:sym typeface="Arima Madurai"/>
              </a:rPr>
              <a:t>6</a:t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1791183" y="4601651"/>
            <a:ext cx="2020948" cy="1010480"/>
          </a:xfrm>
          <a:prstGeom prst="cloudCallout">
            <a:avLst>
              <a:gd name="adj1" fmla="val -43161"/>
              <a:gd name="adj2" fmla="val -48691"/>
            </a:avLst>
          </a:prstGeom>
          <a:solidFill>
            <a:srgbClr val="F7CAA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Đọc số?</a:t>
            </a:r>
            <a:endParaRPr/>
          </a:p>
        </p:txBody>
      </p:sp>
      <p:sp>
        <p:nvSpPr>
          <p:cNvPr id="135" name="Google Shape;135;p4"/>
          <p:cNvSpPr txBox="1"/>
          <p:nvPr/>
        </p:nvSpPr>
        <p:spPr>
          <a:xfrm>
            <a:off x="347392" y="5120907"/>
            <a:ext cx="18065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654 321</a:t>
            </a:r>
            <a:endParaRPr/>
          </a:p>
        </p:txBody>
      </p:sp>
      <p:sp>
        <p:nvSpPr>
          <p:cNvPr id="136" name="Google Shape;136;p4"/>
          <p:cNvSpPr/>
          <p:nvPr/>
        </p:nvSpPr>
        <p:spPr>
          <a:xfrm>
            <a:off x="1705381" y="5500090"/>
            <a:ext cx="2020948" cy="1010480"/>
          </a:xfrm>
          <a:prstGeom prst="cloudCallout">
            <a:avLst>
              <a:gd name="adj1" fmla="val -36408"/>
              <a:gd name="adj2" fmla="val -56795"/>
            </a:avLst>
          </a:prstGeom>
          <a:solidFill>
            <a:srgbClr val="F7CAA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Đọc</a:t>
            </a:r>
            <a:r>
              <a:rPr lang="en-US" sz="2400" dirty="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2400" dirty="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?</a:t>
            </a:r>
            <a:endParaRPr dirty="0"/>
          </a:p>
        </p:txBody>
      </p:sp>
      <p:sp>
        <p:nvSpPr>
          <p:cNvPr id="137" name="Google Shape;137;p4"/>
          <p:cNvSpPr txBox="1"/>
          <p:nvPr/>
        </p:nvSpPr>
        <p:spPr>
          <a:xfrm>
            <a:off x="10750393" y="5120907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1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9415719" y="5137427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</a:t>
            </a:r>
            <a:endParaRPr/>
          </a:p>
        </p:txBody>
      </p:sp>
      <p:sp>
        <p:nvSpPr>
          <p:cNvPr id="139" name="Google Shape;139;p4"/>
          <p:cNvSpPr txBox="1"/>
          <p:nvPr/>
        </p:nvSpPr>
        <p:spPr>
          <a:xfrm>
            <a:off x="8063655" y="5137427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</a:t>
            </a:r>
            <a:endParaRPr/>
          </a:p>
        </p:txBody>
      </p:sp>
      <p:sp>
        <p:nvSpPr>
          <p:cNvPr id="140" name="Google Shape;140;p4"/>
          <p:cNvSpPr txBox="1"/>
          <p:nvPr/>
        </p:nvSpPr>
        <p:spPr>
          <a:xfrm>
            <a:off x="6558126" y="5120906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ma Madurai"/>
                <a:ea typeface="Arima Madurai"/>
                <a:cs typeface="Arima Madurai"/>
                <a:sym typeface="Arima Madurai"/>
              </a:rPr>
              <a:t>4</a:t>
            </a:r>
            <a:endParaRPr/>
          </a:p>
        </p:txBody>
      </p:sp>
      <p:sp>
        <p:nvSpPr>
          <p:cNvPr id="141" name="Google Shape;141;p4"/>
          <p:cNvSpPr txBox="1"/>
          <p:nvPr/>
        </p:nvSpPr>
        <p:spPr>
          <a:xfrm>
            <a:off x="4739344" y="5137427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ma Madurai"/>
                <a:ea typeface="Arima Madurai"/>
                <a:cs typeface="Arima Madurai"/>
                <a:sym typeface="Arima Madurai"/>
              </a:rPr>
              <a:t>5</a:t>
            </a:r>
            <a:endParaRPr/>
          </a:p>
        </p:txBody>
      </p:sp>
      <p:sp>
        <p:nvSpPr>
          <p:cNvPr id="142" name="Google Shape;142;p4"/>
          <p:cNvSpPr txBox="1"/>
          <p:nvPr/>
        </p:nvSpPr>
        <p:spPr>
          <a:xfrm>
            <a:off x="2689959" y="5144946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ma Madurai"/>
                <a:ea typeface="Arima Madurai"/>
                <a:cs typeface="Arima Madurai"/>
                <a:sym typeface="Arima Madurai"/>
              </a:rPr>
              <a:t>6</a:t>
            </a:r>
            <a:endParaRPr/>
          </a:p>
        </p:txBody>
      </p:sp>
      <p:sp>
        <p:nvSpPr>
          <p:cNvPr id="143" name="Google Shape;143;p4"/>
          <p:cNvSpPr/>
          <p:nvPr/>
        </p:nvSpPr>
        <p:spPr>
          <a:xfrm>
            <a:off x="2928440" y="4776881"/>
            <a:ext cx="5822701" cy="2120348"/>
          </a:xfrm>
          <a:prstGeom prst="cloudCallout">
            <a:avLst>
              <a:gd name="adj1" fmla="val -64216"/>
              <a:gd name="adj2" fmla="val -26986"/>
            </a:avLst>
          </a:prstGeom>
          <a:solidFill>
            <a:srgbClr val="F7CAA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Nêu</a:t>
            </a:r>
            <a:r>
              <a:rPr lang="en-US" sz="2400" dirty="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các</a:t>
            </a:r>
            <a:r>
              <a:rPr lang="en-US" sz="2400" dirty="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</a:t>
            </a:r>
            <a:r>
              <a:rPr lang="en-US" sz="2400" dirty="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2400" dirty="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 ở </a:t>
            </a:r>
            <a:r>
              <a:rPr lang="en-US" sz="2400" dirty="0" err="1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các</a:t>
            </a:r>
            <a:r>
              <a:rPr lang="en-US" sz="2400" dirty="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</a:t>
            </a:r>
            <a:r>
              <a:rPr lang="en-US" sz="2400" dirty="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của</a:t>
            </a:r>
            <a:r>
              <a:rPr lang="en-US" sz="2400" dirty="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2400" dirty="0">
                <a:solidFill>
                  <a:srgbClr val="7030A0"/>
                </a:solidFill>
                <a:latin typeface="Arima Madurai"/>
                <a:ea typeface="Arima Madurai"/>
                <a:cs typeface="Arima Madurai"/>
                <a:sym typeface="Arima Madurai"/>
              </a:rPr>
              <a:t> 654 321?</a:t>
            </a:r>
            <a:endParaRPr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9" grpId="0" animBg="1"/>
      <p:bldP spid="120" grpId="0" animBg="1"/>
      <p:bldP spid="123" grpId="0" animBg="1"/>
      <p:bldP spid="134" grpId="0" animBg="1"/>
      <p:bldP spid="136" grpId="0" animBg="1"/>
      <p:bldP spid="1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5" descr="Background For Powerpoint | Cool powerpoint backgrounds, Background  powerpoint, Wallpaper powerpoint"/>
          <p:cNvPicPr preferRelativeResize="0"/>
          <p:nvPr/>
        </p:nvPicPr>
        <p:blipFill rotWithShape="1">
          <a:blip r:embed="rId3">
            <a:alphaModFix/>
          </a:blip>
          <a:srcRect t="6720" b="1829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5"/>
          <p:cNvGrpSpPr/>
          <p:nvPr/>
        </p:nvGrpSpPr>
        <p:grpSpPr>
          <a:xfrm>
            <a:off x="2589276" y="1384852"/>
            <a:ext cx="8852452" cy="689113"/>
            <a:chOff x="2456754" y="1159565"/>
            <a:chExt cx="8852452" cy="689113"/>
          </a:xfrm>
        </p:grpSpPr>
        <p:sp>
          <p:nvSpPr>
            <p:cNvPr id="151" name="Google Shape;151;p5"/>
            <p:cNvSpPr txBox="1"/>
            <p:nvPr/>
          </p:nvSpPr>
          <p:spPr>
            <a:xfrm>
              <a:off x="3145867" y="1242511"/>
              <a:ext cx="81633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Lớp đơn vị gồm mấy hàng? Đó là những hàng nào?</a:t>
              </a:r>
              <a:endParaRPr/>
            </a:p>
          </p:txBody>
        </p:sp>
        <p:pic>
          <p:nvPicPr>
            <p:cNvPr id="152" name="Google Shape;152;p5" descr="Right pointing backhand index outli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56754" y="1159565"/>
              <a:ext cx="689113" cy="689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p5"/>
          <p:cNvSpPr txBox="1"/>
          <p:nvPr/>
        </p:nvSpPr>
        <p:spPr>
          <a:xfrm>
            <a:off x="4060267" y="2010896"/>
            <a:ext cx="50307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 đơn vị gồm 3 hàng: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đơn vị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chục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trăm</a:t>
            </a:r>
            <a:endParaRPr/>
          </a:p>
        </p:txBody>
      </p:sp>
      <p:grpSp>
        <p:nvGrpSpPr>
          <p:cNvPr id="154" name="Google Shape;154;p5"/>
          <p:cNvGrpSpPr/>
          <p:nvPr/>
        </p:nvGrpSpPr>
        <p:grpSpPr>
          <a:xfrm>
            <a:off x="2582652" y="3750368"/>
            <a:ext cx="8852452" cy="689113"/>
            <a:chOff x="2456754" y="1159565"/>
            <a:chExt cx="8852452" cy="689113"/>
          </a:xfrm>
        </p:grpSpPr>
        <p:sp>
          <p:nvSpPr>
            <p:cNvPr id="155" name="Google Shape;155;p5"/>
            <p:cNvSpPr txBox="1"/>
            <p:nvPr/>
          </p:nvSpPr>
          <p:spPr>
            <a:xfrm>
              <a:off x="3145867" y="1242511"/>
              <a:ext cx="81633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Lớp nghìn gồm mấy hàng? Đó là những hàng nào?</a:t>
              </a:r>
              <a:endParaRPr/>
            </a:p>
          </p:txBody>
        </p:sp>
        <p:pic>
          <p:nvPicPr>
            <p:cNvPr id="156" name="Google Shape;156;p5" descr="Right pointing backhand index outli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56754" y="1159565"/>
              <a:ext cx="689113" cy="689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7" name="Google Shape;157;p5"/>
          <p:cNvSpPr txBox="1"/>
          <p:nvPr/>
        </p:nvSpPr>
        <p:spPr>
          <a:xfrm>
            <a:off x="4053643" y="4376412"/>
            <a:ext cx="50307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 nghìn gồm 3 hàng: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nghìn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chục nghìn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trăm nghìn</a:t>
            </a:r>
            <a:endParaRPr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6" descr="20 Education Powerpoint Templates ideas in 2021 | powerpoint templates,  powerpoint, templat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 txBox="1"/>
          <p:nvPr/>
        </p:nvSpPr>
        <p:spPr>
          <a:xfrm>
            <a:off x="1140201" y="4029500"/>
            <a:ext cx="104739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Thực hành</a:t>
            </a:r>
            <a:endParaRPr sz="100"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/>
          <p:nvPr/>
        </p:nvSpPr>
        <p:spPr>
          <a:xfrm>
            <a:off x="503582" y="119271"/>
            <a:ext cx="40949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1. Viết theo mẫu:</a:t>
            </a:r>
            <a:endParaRPr/>
          </a:p>
        </p:txBody>
      </p:sp>
      <p:graphicFrame>
        <p:nvGraphicFramePr>
          <p:cNvPr id="169" name="Google Shape;169;p7"/>
          <p:cNvGraphicFramePr/>
          <p:nvPr/>
        </p:nvGraphicFramePr>
        <p:xfrm>
          <a:off x="123687" y="642491"/>
          <a:ext cx="11869500" cy="6104815"/>
        </p:xfrm>
        <a:graphic>
          <a:graphicData uri="http://schemas.openxmlformats.org/drawingml/2006/table">
            <a:tbl>
              <a:tblPr firstRow="1" bandRow="1">
                <a:noFill/>
                <a:tableStyleId>{6F094831-EEE5-4673-BFF2-2557D801A2AA}</a:tableStyleId>
              </a:tblPr>
              <a:tblGrid>
                <a:gridCol w="443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3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157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Đọc số</a:t>
                      </a:r>
                      <a:endParaRPr/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Viết số</a:t>
                      </a:r>
                      <a:endParaRPr/>
                    </a:p>
                  </a:txBody>
                  <a:tcPr marL="91450" marR="91450" marT="45725" marB="45725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Lớp nghìn</a:t>
                      </a:r>
                      <a:endParaRPr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Lớp đơn vị</a:t>
                      </a:r>
                      <a:endParaRPr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725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trăm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nghìn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chục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nghìn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nghìn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trăm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chục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đơn vị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Năm mươi tư nghìn ba trăm mười hai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54 312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D303BA"/>
                        </a:solidFill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Bốn mươi lăm nghìn hai trăm mười ba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54 302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6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0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Chín trăm mười hai nghìn tám trăm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0" name="Google Shape;170;p7"/>
          <p:cNvSpPr txBox="1"/>
          <p:nvPr/>
        </p:nvSpPr>
        <p:spPr>
          <a:xfrm>
            <a:off x="4704521" y="3694863"/>
            <a:ext cx="11529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45 213</a:t>
            </a:r>
            <a:endParaRPr/>
          </a:p>
        </p:txBody>
      </p:sp>
      <p:sp>
        <p:nvSpPr>
          <p:cNvPr id="171" name="Google Shape;171;p7"/>
          <p:cNvSpPr txBox="1"/>
          <p:nvPr/>
        </p:nvSpPr>
        <p:spPr>
          <a:xfrm>
            <a:off x="11310730" y="3694863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</a:t>
            </a:r>
            <a:endParaRPr/>
          </a:p>
        </p:txBody>
      </p:sp>
      <p:sp>
        <p:nvSpPr>
          <p:cNvPr id="172" name="Google Shape;172;p7"/>
          <p:cNvSpPr txBox="1"/>
          <p:nvPr/>
        </p:nvSpPr>
        <p:spPr>
          <a:xfrm>
            <a:off x="10345530" y="3694862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1</a:t>
            </a:r>
            <a:endParaRPr/>
          </a:p>
        </p:txBody>
      </p:sp>
      <p:sp>
        <p:nvSpPr>
          <p:cNvPr id="173" name="Google Shape;173;p7"/>
          <p:cNvSpPr txBox="1"/>
          <p:nvPr/>
        </p:nvSpPr>
        <p:spPr>
          <a:xfrm>
            <a:off x="9380330" y="3694862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</a:t>
            </a:r>
            <a:endParaRPr/>
          </a:p>
        </p:txBody>
      </p:sp>
      <p:sp>
        <p:nvSpPr>
          <p:cNvPr id="174" name="Google Shape;174;p7"/>
          <p:cNvSpPr txBox="1"/>
          <p:nvPr/>
        </p:nvSpPr>
        <p:spPr>
          <a:xfrm>
            <a:off x="8375373" y="3694861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</a:t>
            </a:r>
            <a:endParaRPr/>
          </a:p>
        </p:txBody>
      </p:sp>
      <p:sp>
        <p:nvSpPr>
          <p:cNvPr id="175" name="Google Shape;175;p7"/>
          <p:cNvSpPr txBox="1"/>
          <p:nvPr/>
        </p:nvSpPr>
        <p:spPr>
          <a:xfrm>
            <a:off x="7370416" y="3711163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4</a:t>
            </a:r>
            <a:endParaRPr/>
          </a:p>
        </p:txBody>
      </p:sp>
      <p:sp>
        <p:nvSpPr>
          <p:cNvPr id="176" name="Google Shape;176;p7"/>
          <p:cNvSpPr txBox="1"/>
          <p:nvPr/>
        </p:nvSpPr>
        <p:spPr>
          <a:xfrm>
            <a:off x="123687" y="4364098"/>
            <a:ext cx="43555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Năm  mươi tư nghìn ba trăm linh hai</a:t>
            </a:r>
            <a:endParaRPr/>
          </a:p>
        </p:txBody>
      </p:sp>
      <p:sp>
        <p:nvSpPr>
          <p:cNvPr id="177" name="Google Shape;177;p7"/>
          <p:cNvSpPr txBox="1"/>
          <p:nvPr/>
        </p:nvSpPr>
        <p:spPr>
          <a:xfrm>
            <a:off x="11310730" y="4448915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</a:t>
            </a:r>
            <a:endParaRPr/>
          </a:p>
        </p:txBody>
      </p:sp>
      <p:sp>
        <p:nvSpPr>
          <p:cNvPr id="178" name="Google Shape;178;p7"/>
          <p:cNvSpPr txBox="1"/>
          <p:nvPr/>
        </p:nvSpPr>
        <p:spPr>
          <a:xfrm>
            <a:off x="10305774" y="4448915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/>
          </a:p>
        </p:txBody>
      </p:sp>
      <p:sp>
        <p:nvSpPr>
          <p:cNvPr id="179" name="Google Shape;179;p7"/>
          <p:cNvSpPr txBox="1"/>
          <p:nvPr/>
        </p:nvSpPr>
        <p:spPr>
          <a:xfrm>
            <a:off x="9380330" y="4448914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</a:t>
            </a:r>
            <a:endParaRPr/>
          </a:p>
        </p:txBody>
      </p:sp>
      <p:sp>
        <p:nvSpPr>
          <p:cNvPr id="180" name="Google Shape;180;p7"/>
          <p:cNvSpPr txBox="1"/>
          <p:nvPr/>
        </p:nvSpPr>
        <p:spPr>
          <a:xfrm>
            <a:off x="8375373" y="4448914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4</a:t>
            </a:r>
            <a:endParaRPr/>
          </a:p>
        </p:txBody>
      </p:sp>
      <p:sp>
        <p:nvSpPr>
          <p:cNvPr id="181" name="Google Shape;181;p7"/>
          <p:cNvSpPr txBox="1"/>
          <p:nvPr/>
        </p:nvSpPr>
        <p:spPr>
          <a:xfrm>
            <a:off x="7356059" y="4465215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</a:t>
            </a:r>
            <a:endParaRPr/>
          </a:p>
        </p:txBody>
      </p:sp>
      <p:sp>
        <p:nvSpPr>
          <p:cNvPr id="182" name="Google Shape;182;p7"/>
          <p:cNvSpPr txBox="1"/>
          <p:nvPr/>
        </p:nvSpPr>
        <p:spPr>
          <a:xfrm>
            <a:off x="123687" y="5155339"/>
            <a:ext cx="43555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Sáu trăm năm mươi tư nghìn ba trăm</a:t>
            </a:r>
            <a:endParaRPr/>
          </a:p>
        </p:txBody>
      </p:sp>
      <p:sp>
        <p:nvSpPr>
          <p:cNvPr id="183" name="Google Shape;183;p7"/>
          <p:cNvSpPr txBox="1"/>
          <p:nvPr/>
        </p:nvSpPr>
        <p:spPr>
          <a:xfrm>
            <a:off x="4598503" y="5300248"/>
            <a:ext cx="14974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654 300</a:t>
            </a:r>
            <a:endParaRPr/>
          </a:p>
        </p:txBody>
      </p:sp>
      <p:sp>
        <p:nvSpPr>
          <p:cNvPr id="184" name="Google Shape;184;p7"/>
          <p:cNvSpPr txBox="1"/>
          <p:nvPr/>
        </p:nvSpPr>
        <p:spPr>
          <a:xfrm>
            <a:off x="4598503" y="6143252"/>
            <a:ext cx="14974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912 800</a:t>
            </a:r>
            <a:endParaRPr/>
          </a:p>
        </p:txBody>
      </p:sp>
      <p:sp>
        <p:nvSpPr>
          <p:cNvPr id="185" name="Google Shape;185;p7"/>
          <p:cNvSpPr txBox="1"/>
          <p:nvPr/>
        </p:nvSpPr>
        <p:spPr>
          <a:xfrm>
            <a:off x="11310730" y="6143251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/>
          </a:p>
        </p:txBody>
      </p:sp>
      <p:sp>
        <p:nvSpPr>
          <p:cNvPr id="186" name="Google Shape;186;p7"/>
          <p:cNvSpPr txBox="1"/>
          <p:nvPr/>
        </p:nvSpPr>
        <p:spPr>
          <a:xfrm>
            <a:off x="10305774" y="6148269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/>
          </a:p>
        </p:txBody>
      </p:sp>
      <p:sp>
        <p:nvSpPr>
          <p:cNvPr id="187" name="Google Shape;187;p7"/>
          <p:cNvSpPr txBox="1"/>
          <p:nvPr/>
        </p:nvSpPr>
        <p:spPr>
          <a:xfrm>
            <a:off x="9380330" y="6143251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8</a:t>
            </a:r>
            <a:endParaRPr/>
          </a:p>
        </p:txBody>
      </p:sp>
      <p:sp>
        <p:nvSpPr>
          <p:cNvPr id="188" name="Google Shape;188;p7"/>
          <p:cNvSpPr txBox="1"/>
          <p:nvPr/>
        </p:nvSpPr>
        <p:spPr>
          <a:xfrm>
            <a:off x="8375373" y="6143250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</a:t>
            </a:r>
            <a:endParaRPr/>
          </a:p>
        </p:txBody>
      </p:sp>
      <p:sp>
        <p:nvSpPr>
          <p:cNvPr id="189" name="Google Shape;189;p7"/>
          <p:cNvSpPr txBox="1"/>
          <p:nvPr/>
        </p:nvSpPr>
        <p:spPr>
          <a:xfrm>
            <a:off x="7360477" y="6143250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1</a:t>
            </a:r>
            <a:endParaRPr/>
          </a:p>
        </p:txBody>
      </p:sp>
      <p:sp>
        <p:nvSpPr>
          <p:cNvPr id="190" name="Google Shape;190;p7"/>
          <p:cNvSpPr txBox="1"/>
          <p:nvPr/>
        </p:nvSpPr>
        <p:spPr>
          <a:xfrm>
            <a:off x="6310794" y="6143250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9</a:t>
            </a:r>
            <a:endParaRPr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 txBox="1"/>
          <p:nvPr/>
        </p:nvSpPr>
        <p:spPr>
          <a:xfrm>
            <a:off x="278297" y="357810"/>
            <a:ext cx="1200647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2.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a) Đọc các số sau và cho biết chữ số 3 ở mỗi số đó thuộc hàng nào, lớp nào:</a:t>
            </a:r>
            <a:endParaRPr/>
          </a:p>
        </p:txBody>
      </p:sp>
      <p:grpSp>
        <p:nvGrpSpPr>
          <p:cNvPr id="196" name="Google Shape;196;p8"/>
          <p:cNvGrpSpPr/>
          <p:nvPr/>
        </p:nvGrpSpPr>
        <p:grpSpPr>
          <a:xfrm>
            <a:off x="395785" y="1433012"/>
            <a:ext cx="11241899" cy="598420"/>
            <a:chOff x="395785" y="1433012"/>
            <a:chExt cx="11241899" cy="598420"/>
          </a:xfrm>
        </p:grpSpPr>
        <p:sp>
          <p:nvSpPr>
            <p:cNvPr id="197" name="Google Shape;197;p8"/>
            <p:cNvSpPr txBox="1"/>
            <p:nvPr/>
          </p:nvSpPr>
          <p:spPr>
            <a:xfrm>
              <a:off x="395785" y="1433012"/>
              <a:ext cx="210887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46 307    ;</a:t>
              </a:r>
              <a:endParaRPr/>
            </a:p>
          </p:txBody>
        </p:sp>
        <p:sp>
          <p:nvSpPr>
            <p:cNvPr id="198" name="Google Shape;198;p8"/>
            <p:cNvSpPr txBox="1"/>
            <p:nvPr/>
          </p:nvSpPr>
          <p:spPr>
            <a:xfrm>
              <a:off x="2601383" y="1433014"/>
              <a:ext cx="210887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56 032     ;</a:t>
              </a:r>
              <a:endParaRPr/>
            </a:p>
          </p:txBody>
        </p:sp>
        <p:sp>
          <p:nvSpPr>
            <p:cNvPr id="199" name="Google Shape;199;p8"/>
            <p:cNvSpPr txBox="1"/>
            <p:nvPr/>
          </p:nvSpPr>
          <p:spPr>
            <a:xfrm>
              <a:off x="4806981" y="1433012"/>
              <a:ext cx="2205598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123 517    ;</a:t>
              </a:r>
              <a:endParaRPr/>
            </a:p>
          </p:txBody>
        </p:sp>
        <p:sp>
          <p:nvSpPr>
            <p:cNvPr id="200" name="Google Shape;200;p8"/>
            <p:cNvSpPr txBox="1"/>
            <p:nvPr/>
          </p:nvSpPr>
          <p:spPr>
            <a:xfrm>
              <a:off x="7012578" y="1433012"/>
              <a:ext cx="241268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305 804     ;</a:t>
              </a:r>
              <a:endParaRPr/>
            </a:p>
          </p:txBody>
        </p:sp>
        <p:sp>
          <p:nvSpPr>
            <p:cNvPr id="201" name="Google Shape;201;p8"/>
            <p:cNvSpPr txBox="1"/>
            <p:nvPr/>
          </p:nvSpPr>
          <p:spPr>
            <a:xfrm>
              <a:off x="9425264" y="1446657"/>
              <a:ext cx="2212420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960 783.</a:t>
              </a:r>
              <a:endParaRPr/>
            </a:p>
          </p:txBody>
        </p:sp>
      </p:grpSp>
      <p:sp>
        <p:nvSpPr>
          <p:cNvPr id="202" name="Google Shape;202;p8"/>
          <p:cNvSpPr/>
          <p:nvPr/>
        </p:nvSpPr>
        <p:spPr>
          <a:xfrm>
            <a:off x="1367051" y="2593074"/>
            <a:ext cx="9457898" cy="3248167"/>
          </a:xfrm>
          <a:prstGeom prst="flowChartAlternateProcess">
            <a:avLst/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Mẫu: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46 307: Bốn mươi sáu nghìn ba trăm linh bảy.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 số 3 thuộc hàng trăm, lớp đơn vị.</a:t>
            </a: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1087966" y="2594402"/>
            <a:ext cx="10549719" cy="3248167"/>
          </a:xfrm>
          <a:prstGeom prst="flowChartAlternateProcess">
            <a:avLst/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56 032: Năm mươi sáu nghìn không trăm ba mươi hai.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 số 3 thuộc hàng chục, lớp đơn vị.</a:t>
            </a: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3457" y="2593077"/>
            <a:ext cx="10764227" cy="3248167"/>
          </a:xfrm>
          <a:prstGeom prst="flowChartAlternateProcess">
            <a:avLst/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123 517: Một trăm hai mươi ba nghìn năm trăm mười bảy.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 số 3 thuộc hàng nghìn, lớp nghìn.</a:t>
            </a: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873457" y="2593069"/>
            <a:ext cx="10764227" cy="3248167"/>
          </a:xfrm>
          <a:prstGeom prst="flowChartAlternateProcess">
            <a:avLst/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305 804: Ba trăm linh năm nghìn tám trăm linh bốn.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 số 3 thuộc hàng trăm nghìn, lớp nghìn.</a:t>
            </a:r>
            <a:endParaRPr/>
          </a:p>
        </p:txBody>
      </p:sp>
      <p:sp>
        <p:nvSpPr>
          <p:cNvPr id="206" name="Google Shape;206;p8"/>
          <p:cNvSpPr/>
          <p:nvPr/>
        </p:nvSpPr>
        <p:spPr>
          <a:xfrm>
            <a:off x="649852" y="2593064"/>
            <a:ext cx="11082034" cy="3248167"/>
          </a:xfrm>
          <a:prstGeom prst="flowChartAlternateProcess">
            <a:avLst/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960 783: Chín trăm sáu mươi nghìn bảy trăm tám mươi ba.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 số 3 thuộc hàng đơn vị, lớp đơn vị.</a:t>
            </a:r>
            <a:endParaRPr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 txBox="1"/>
          <p:nvPr/>
        </p:nvSpPr>
        <p:spPr>
          <a:xfrm>
            <a:off x="401127" y="917368"/>
            <a:ext cx="104351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b) Ghi giá trị của chữ số 7 trong mỗi số ở bảng sau (theo mẫu):</a:t>
            </a:r>
            <a:endParaRPr/>
          </a:p>
        </p:txBody>
      </p:sp>
      <p:graphicFrame>
        <p:nvGraphicFramePr>
          <p:cNvPr id="212" name="Google Shape;212;p9"/>
          <p:cNvGraphicFramePr/>
          <p:nvPr/>
        </p:nvGraphicFramePr>
        <p:xfrm>
          <a:off x="401127" y="2037323"/>
          <a:ext cx="11445150" cy="2783350"/>
        </p:xfrm>
        <a:graphic>
          <a:graphicData uri="http://schemas.openxmlformats.org/drawingml/2006/table">
            <a:tbl>
              <a:tblPr firstRow="1" bandRow="1">
                <a:noFill/>
                <a:tableStyleId>{6F094831-EEE5-4673-BFF2-2557D801A2AA}</a:tableStyleId>
              </a:tblPr>
              <a:tblGrid>
                <a:gridCol w="190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7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8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Số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38 753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67 021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79 518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302 671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715 519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5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Giá trị của chữ số 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700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3" name="Google Shape;213;p9"/>
          <p:cNvSpPr txBox="1"/>
          <p:nvPr/>
        </p:nvSpPr>
        <p:spPr>
          <a:xfrm>
            <a:off x="4435526" y="3684895"/>
            <a:ext cx="12419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7000</a:t>
            </a:r>
            <a:endParaRPr/>
          </a:p>
        </p:txBody>
      </p:sp>
      <p:sp>
        <p:nvSpPr>
          <p:cNvPr id="214" name="Google Shape;214;p9"/>
          <p:cNvSpPr txBox="1"/>
          <p:nvPr/>
        </p:nvSpPr>
        <p:spPr>
          <a:xfrm>
            <a:off x="6291619" y="3684895"/>
            <a:ext cx="15058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70 000</a:t>
            </a:r>
            <a:endParaRPr/>
          </a:p>
        </p:txBody>
      </p:sp>
      <p:sp>
        <p:nvSpPr>
          <p:cNvPr id="215" name="Google Shape;215;p9"/>
          <p:cNvSpPr txBox="1"/>
          <p:nvPr/>
        </p:nvSpPr>
        <p:spPr>
          <a:xfrm>
            <a:off x="8206070" y="3684895"/>
            <a:ext cx="15058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70</a:t>
            </a:r>
            <a:endParaRPr/>
          </a:p>
        </p:txBody>
      </p:sp>
      <p:sp>
        <p:nvSpPr>
          <p:cNvPr id="216" name="Google Shape;216;p9"/>
          <p:cNvSpPr txBox="1"/>
          <p:nvPr/>
        </p:nvSpPr>
        <p:spPr>
          <a:xfrm>
            <a:off x="10026164" y="3684895"/>
            <a:ext cx="17647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700 000</a:t>
            </a:r>
            <a:endParaRPr/>
          </a:p>
        </p:txBody>
      </p:sp>
      <p:sp>
        <p:nvSpPr>
          <p:cNvPr id="217" name="Google Shape;217;p9"/>
          <p:cNvSpPr/>
          <p:nvPr/>
        </p:nvSpPr>
        <p:spPr>
          <a:xfrm>
            <a:off x="1182114" y="4820677"/>
            <a:ext cx="9654209" cy="1684565"/>
          </a:xfrm>
          <a:prstGeom prst="cloudCallout">
            <a:avLst>
              <a:gd name="adj1" fmla="val -51649"/>
              <a:gd name="adj2" fmla="val -70547"/>
            </a:avLst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Giá trị của chữ số phụ thuộc vào vị trí của chữ số đó ở mỗi hàng. Tức là chữ số đứng ở hàng nào sẽ mang giá trị của hàng đó.</a:t>
            </a:r>
            <a:endParaRPr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138070726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856</Words>
  <Application>Microsoft Office PowerPoint</Application>
  <PresentationFormat>Widescreen</PresentationFormat>
  <Paragraphs>220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Pacifico</vt:lpstr>
      <vt:lpstr>Calibri</vt:lpstr>
      <vt:lpstr>Arima Madurai</vt:lpstr>
      <vt:lpstr>Cambria Math</vt:lpstr>
      <vt:lpstr>Arima Madurai Black</vt:lpstr>
      <vt:lpstr>Arial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Thái Hà</dc:creator>
  <cp:lastModifiedBy>Vương Thúy Hảo</cp:lastModifiedBy>
  <cp:revision>5</cp:revision>
  <dcterms:created xsi:type="dcterms:W3CDTF">2021-08-23T11:11:22Z</dcterms:created>
  <dcterms:modified xsi:type="dcterms:W3CDTF">2025-04-02T08:10:17Z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0x010100175E1E959DA9734FABF15E9744C39A0A</vt:lpwstr>
  </property>
</Properties>
</file>