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2.xml" ContentType="application/vnd.openxmlformats-officedocument.presentationml.notesSlide+xml"/>
  <Override PartName="/ppt/tags/tag6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</p:sldMasterIdLst>
  <p:notesMasterIdLst>
    <p:notesMasterId r:id="rId25"/>
  </p:notesMasterIdLst>
  <p:sldIdLst>
    <p:sldId id="360" r:id="rId3"/>
    <p:sldId id="350" r:id="rId4"/>
    <p:sldId id="362" r:id="rId5"/>
    <p:sldId id="371" r:id="rId6"/>
    <p:sldId id="313" r:id="rId7"/>
    <p:sldId id="363" r:id="rId8"/>
    <p:sldId id="318" r:id="rId9"/>
    <p:sldId id="319" r:id="rId10"/>
    <p:sldId id="353" r:id="rId11"/>
    <p:sldId id="361" r:id="rId12"/>
    <p:sldId id="358" r:id="rId13"/>
    <p:sldId id="365" r:id="rId14"/>
    <p:sldId id="370" r:id="rId15"/>
    <p:sldId id="367" r:id="rId16"/>
    <p:sldId id="354" r:id="rId17"/>
    <p:sldId id="368" r:id="rId18"/>
    <p:sldId id="372" r:id="rId19"/>
    <p:sldId id="329" r:id="rId20"/>
    <p:sldId id="334" r:id="rId21"/>
    <p:sldId id="337" r:id="rId22"/>
    <p:sldId id="356" r:id="rId23"/>
    <p:sldId id="3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6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8E5C0-AFEC-4E68-A020-553E7B90BE6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0B0D3-91CD-461F-A8F9-EF88A85E3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91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27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229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6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0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5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59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41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57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25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46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54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03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95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3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2024/10/23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9590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53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62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8899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5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0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2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1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2024/10/23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301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B10CF7-1427-4708-A665-7C43220F7D8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724" y="428327"/>
            <a:ext cx="1600200" cy="1600200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415849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4085" y="1933108"/>
            <a:ext cx="10460776" cy="144562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 MỪNG CÁC THẦY CÔ </a:t>
            </a:r>
            <a:r>
              <a:rPr lang="en-US" sz="36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GIÁO </a:t>
            </a:r>
            <a:r>
              <a:rPr lang="en-US" sz="36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/>
            </a:r>
            <a:br>
              <a:rPr lang="en-US" sz="36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sz="36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/>
            </a:r>
            <a:br>
              <a:rPr lang="en-US" sz="36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sz="36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 </a:t>
            </a:r>
            <a:r>
              <a:rPr lang="en-US" sz="36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 </a:t>
            </a:r>
            <a:r>
              <a:rPr lang="en-US" sz="36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 TIẾNG 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VIỆT </a:t>
            </a:r>
            <a:endParaRPr lang="en-US" altLang="vi-VN" sz="36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74A0F38A-CBDB-FDE9-46E7-4EBC2A5DC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380" y="4462636"/>
            <a:ext cx="57642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smtClean="0">
                <a:solidFill>
                  <a:srgbClr val="660066"/>
                </a:solidFill>
              </a:rPr>
              <a:t>Lớp</a:t>
            </a:r>
            <a:r>
              <a:rPr lang="en-US" altLang="en-US" sz="2400" b="1">
                <a:solidFill>
                  <a:srgbClr val="660066"/>
                </a:solidFill>
              </a:rPr>
              <a:t>: </a:t>
            </a:r>
            <a:r>
              <a:rPr lang="en-US" altLang="en-US" sz="2400" b="1" smtClean="0">
                <a:solidFill>
                  <a:srgbClr val="660066"/>
                </a:solidFill>
              </a:rPr>
              <a:t>3C</a:t>
            </a:r>
            <a:endParaRPr lang="en-US" altLang="en-US" sz="2400" b="1" dirty="0">
              <a:solidFill>
                <a:srgbClr val="660066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dirty="0" err="1">
                <a:solidFill>
                  <a:srgbClr val="660066"/>
                </a:solidFill>
              </a:rPr>
              <a:t>Giáo</a:t>
            </a:r>
            <a:r>
              <a:rPr lang="en-US" altLang="en-US" sz="2400" b="1" dirty="0">
                <a:solidFill>
                  <a:srgbClr val="660066"/>
                </a:solidFill>
              </a:rPr>
              <a:t> </a:t>
            </a:r>
            <a:r>
              <a:rPr lang="en-US" altLang="en-US" sz="2400" b="1" dirty="0" err="1">
                <a:solidFill>
                  <a:srgbClr val="660066"/>
                </a:solidFill>
              </a:rPr>
              <a:t>viên</a:t>
            </a:r>
            <a:r>
              <a:rPr lang="en-US" altLang="en-US" sz="2400" b="1">
                <a:solidFill>
                  <a:srgbClr val="660066"/>
                </a:solidFill>
              </a:rPr>
              <a:t>: </a:t>
            </a:r>
            <a:r>
              <a:rPr lang="en-US" altLang="en-US" sz="2400" b="1" smtClean="0">
                <a:solidFill>
                  <a:srgbClr val="660066"/>
                </a:solidFill>
              </a:rPr>
              <a:t>Vũ Thị Việt</a:t>
            </a:r>
            <a:endParaRPr lang="vi-VN" altLang="en-US" sz="24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0EE5CAA-9CE9-405A-9F0D-272D3B344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507" y="133648"/>
            <a:ext cx="5523455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2AB6B7-E1C4-4656-AEC3-207B20686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639" y="4392176"/>
            <a:ext cx="3253606" cy="17046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9B2C6A-5A93-4183-B9A4-DE8A90436014}"/>
              </a:ext>
            </a:extLst>
          </p:cNvPr>
          <p:cNvSpPr txBox="1"/>
          <p:nvPr/>
        </p:nvSpPr>
        <p:spPr>
          <a:xfrm>
            <a:off x="1209675" y="1019175"/>
            <a:ext cx="48863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phô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27ACB6-8CDD-4EC2-83C4-27076395D8BF}"/>
              </a:ext>
            </a:extLst>
          </p:cNvPr>
          <p:cNvSpPr txBox="1"/>
          <p:nvPr/>
        </p:nvSpPr>
        <p:spPr>
          <a:xfrm>
            <a:off x="5788085" y="948320"/>
            <a:ext cx="488632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 tờ xanh nữa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cắt rất nhanh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nước dập dềnh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 thuyền sóng lượn.</a:t>
            </a: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phép mầu nhiệm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 trước mắt em: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biếc bình minh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 rào sóng vỗ…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E3002923-944C-4CDC-9FAE-0AF97756205A}"/>
              </a:ext>
            </a:extLst>
          </p:cNvPr>
          <p:cNvSpPr/>
          <p:nvPr/>
        </p:nvSpPr>
        <p:spPr>
          <a:xfrm>
            <a:off x="740446" y="1206637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1</a:t>
            </a:r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52D576B0-4C67-4701-BBA6-E150CC34D7E8}"/>
              </a:ext>
            </a:extLst>
          </p:cNvPr>
          <p:cNvSpPr/>
          <p:nvPr/>
        </p:nvSpPr>
        <p:spPr>
          <a:xfrm>
            <a:off x="740445" y="3349762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2</a:t>
            </a:r>
          </a:p>
        </p:txBody>
      </p:sp>
      <p:sp>
        <p:nvSpPr>
          <p:cNvPr id="25" name="Teardrop 24">
            <a:extLst>
              <a:ext uri="{FF2B5EF4-FFF2-40B4-BE49-F238E27FC236}">
                <a16:creationId xmlns:a16="http://schemas.microsoft.com/office/drawing/2014/main" id="{7109F61B-5F54-4F88-B0B2-7F099637B259}"/>
              </a:ext>
            </a:extLst>
          </p:cNvPr>
          <p:cNvSpPr/>
          <p:nvPr/>
        </p:nvSpPr>
        <p:spPr>
          <a:xfrm>
            <a:off x="5245771" y="1019175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3</a:t>
            </a:r>
          </a:p>
        </p:txBody>
      </p:sp>
      <p:sp>
        <p:nvSpPr>
          <p:cNvPr id="26" name="Teardrop 25">
            <a:extLst>
              <a:ext uri="{FF2B5EF4-FFF2-40B4-BE49-F238E27FC236}">
                <a16:creationId xmlns:a16="http://schemas.microsoft.com/office/drawing/2014/main" id="{17E91E47-AAB3-4991-9B87-962D40A18B2D}"/>
              </a:ext>
            </a:extLst>
          </p:cNvPr>
          <p:cNvSpPr/>
          <p:nvPr/>
        </p:nvSpPr>
        <p:spPr>
          <a:xfrm>
            <a:off x="5245771" y="3193236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4</a:t>
            </a:r>
          </a:p>
        </p:txBody>
      </p:sp>
      <p:sp>
        <p:nvSpPr>
          <p:cNvPr id="27" name="Teardrop 26">
            <a:extLst>
              <a:ext uri="{FF2B5EF4-FFF2-40B4-BE49-F238E27FC236}">
                <a16:creationId xmlns:a16="http://schemas.microsoft.com/office/drawing/2014/main" id="{911D85CA-E1C9-4B3F-B8A8-73FE2672AA94}"/>
              </a:ext>
            </a:extLst>
          </p:cNvPr>
          <p:cNvSpPr/>
          <p:nvPr/>
        </p:nvSpPr>
        <p:spPr>
          <a:xfrm>
            <a:off x="5245770" y="5244506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5</a:t>
            </a:r>
          </a:p>
        </p:txBody>
      </p:sp>
      <p:sp>
        <p:nvSpPr>
          <p:cNvPr id="28" name="Rounded Rectangle 65">
            <a:extLst>
              <a:ext uri="{FF2B5EF4-FFF2-40B4-BE49-F238E27FC236}">
                <a16:creationId xmlns:a16="http://schemas.microsoft.com/office/drawing/2014/main" id="{795FC185-9ACD-4E67-8E1F-01571FACFF56}"/>
              </a:ext>
            </a:extLst>
          </p:cNvPr>
          <p:cNvSpPr/>
          <p:nvPr/>
        </p:nvSpPr>
        <p:spPr>
          <a:xfrm>
            <a:off x="679043" y="5442094"/>
            <a:ext cx="4197207" cy="789652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60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0EE5CAA-9CE9-405A-9F0D-272D3B344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507" y="133648"/>
            <a:ext cx="5523455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2AB6B7-E1C4-4656-AEC3-207B20686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582" y="4626500"/>
            <a:ext cx="3063857" cy="16052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9B2C6A-5A93-4183-B9A4-DE8A90436014}"/>
              </a:ext>
            </a:extLst>
          </p:cNvPr>
          <p:cNvSpPr txBox="1"/>
          <p:nvPr/>
        </p:nvSpPr>
        <p:spPr>
          <a:xfrm>
            <a:off x="828675" y="1000125"/>
            <a:ext cx="48863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phô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27ACB6-8CDD-4EC2-83C4-27076395D8BF}"/>
              </a:ext>
            </a:extLst>
          </p:cNvPr>
          <p:cNvSpPr txBox="1"/>
          <p:nvPr/>
        </p:nvSpPr>
        <p:spPr>
          <a:xfrm>
            <a:off x="5715000" y="1030486"/>
            <a:ext cx="488632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 tờ xanh nữa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cắt rất nhanh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nước dập dềnh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 thuyền sóng lượn.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phép mầu nhiệm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 trước mắt em: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biếc bình minh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 rào sóng vỗ…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65">
            <a:extLst>
              <a:ext uri="{FF2B5EF4-FFF2-40B4-BE49-F238E27FC236}">
                <a16:creationId xmlns:a16="http://schemas.microsoft.com/office/drawing/2014/main" id="{3341D2F7-4AA5-4974-85A8-55E08606566E}"/>
              </a:ext>
            </a:extLst>
          </p:cNvPr>
          <p:cNvSpPr/>
          <p:nvPr/>
        </p:nvSpPr>
        <p:spPr>
          <a:xfrm>
            <a:off x="679043" y="5442094"/>
            <a:ext cx="4197207" cy="789652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nhịp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44DDDEE-6612-4D50-A57B-DB12B56C8DEA}"/>
              </a:ext>
            </a:extLst>
          </p:cNvPr>
          <p:cNvCxnSpPr/>
          <p:nvPr/>
        </p:nvCxnSpPr>
        <p:spPr>
          <a:xfrm flipH="1">
            <a:off x="1493045" y="1030486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425406-25B9-4654-AD58-882D1CF75110}"/>
              </a:ext>
            </a:extLst>
          </p:cNvPr>
          <p:cNvCxnSpPr/>
          <p:nvPr/>
        </p:nvCxnSpPr>
        <p:spPr>
          <a:xfrm flipH="1">
            <a:off x="2038075" y="1448949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7D81B3-C86D-4393-AB9C-5CCC275B5109}"/>
              </a:ext>
            </a:extLst>
          </p:cNvPr>
          <p:cNvCxnSpPr/>
          <p:nvPr/>
        </p:nvCxnSpPr>
        <p:spPr>
          <a:xfrm flipH="1">
            <a:off x="2295250" y="1858801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A38216-BDC5-4643-B318-335144E6C787}"/>
              </a:ext>
            </a:extLst>
          </p:cNvPr>
          <p:cNvCxnSpPr/>
          <p:nvPr/>
        </p:nvCxnSpPr>
        <p:spPr>
          <a:xfrm flipH="1">
            <a:off x="1537322" y="3140299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5D0609-26F0-439F-9DF0-D7B79A18383F}"/>
              </a:ext>
            </a:extLst>
          </p:cNvPr>
          <p:cNvCxnSpPr/>
          <p:nvPr/>
        </p:nvCxnSpPr>
        <p:spPr>
          <a:xfrm flipH="1">
            <a:off x="2361925" y="3562972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9230C1-5BDF-4B68-85E8-0AA27483C42D}"/>
              </a:ext>
            </a:extLst>
          </p:cNvPr>
          <p:cNvCxnSpPr/>
          <p:nvPr/>
        </p:nvCxnSpPr>
        <p:spPr>
          <a:xfrm flipH="1">
            <a:off x="2071412" y="3991597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F03ADA-0658-4383-A203-670A4018710A}"/>
              </a:ext>
            </a:extLst>
          </p:cNvPr>
          <p:cNvCxnSpPr/>
          <p:nvPr/>
        </p:nvCxnSpPr>
        <p:spPr>
          <a:xfrm flipH="1">
            <a:off x="1798080" y="4452478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0DD926-BDBF-472E-9468-EE392C916DF4}"/>
              </a:ext>
            </a:extLst>
          </p:cNvPr>
          <p:cNvCxnSpPr/>
          <p:nvPr/>
        </p:nvCxnSpPr>
        <p:spPr>
          <a:xfrm flipH="1">
            <a:off x="6671709" y="1020324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19F7F7-382A-4CE7-810E-B4E61F240267}"/>
              </a:ext>
            </a:extLst>
          </p:cNvPr>
          <p:cNvCxnSpPr/>
          <p:nvPr/>
        </p:nvCxnSpPr>
        <p:spPr>
          <a:xfrm flipH="1">
            <a:off x="6771999" y="1448949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58BD55-F34A-40F4-B162-1F0FC26C2490}"/>
              </a:ext>
            </a:extLst>
          </p:cNvPr>
          <p:cNvCxnSpPr/>
          <p:nvPr/>
        </p:nvCxnSpPr>
        <p:spPr>
          <a:xfrm flipH="1">
            <a:off x="7214912" y="1864435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ED16D93-7D1D-44C4-B404-625E74A27230}"/>
              </a:ext>
            </a:extLst>
          </p:cNvPr>
          <p:cNvCxnSpPr/>
          <p:nvPr/>
        </p:nvCxnSpPr>
        <p:spPr>
          <a:xfrm flipH="1">
            <a:off x="7910237" y="2300287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1B92DC-9D83-47FA-BB54-8DAA38AA062B}"/>
              </a:ext>
            </a:extLst>
          </p:cNvPr>
          <p:cNvCxnSpPr/>
          <p:nvPr/>
        </p:nvCxnSpPr>
        <p:spPr>
          <a:xfrm flipH="1">
            <a:off x="6453737" y="3214687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3CFE282-ADFC-4956-B9FD-EAE955368B6F}"/>
              </a:ext>
            </a:extLst>
          </p:cNvPr>
          <p:cNvCxnSpPr/>
          <p:nvPr/>
        </p:nvCxnSpPr>
        <p:spPr>
          <a:xfrm flipH="1">
            <a:off x="7325824" y="3663106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BC34C4-C722-47E9-A5A1-0B5ADB6EB501}"/>
              </a:ext>
            </a:extLst>
          </p:cNvPr>
          <p:cNvCxnSpPr/>
          <p:nvPr/>
        </p:nvCxnSpPr>
        <p:spPr>
          <a:xfrm flipH="1">
            <a:off x="7148237" y="4129087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1E593E-A7E9-405A-97D9-F14A8E93DFA1}"/>
              </a:ext>
            </a:extLst>
          </p:cNvPr>
          <p:cNvCxnSpPr/>
          <p:nvPr/>
        </p:nvCxnSpPr>
        <p:spPr>
          <a:xfrm flipH="1">
            <a:off x="6666343" y="4452478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033026C-C567-4057-AC75-0079E77FCE38}"/>
              </a:ext>
            </a:extLst>
          </p:cNvPr>
          <p:cNvCxnSpPr/>
          <p:nvPr/>
        </p:nvCxnSpPr>
        <p:spPr>
          <a:xfrm flipH="1">
            <a:off x="7055916" y="5374496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D3F67EB-835E-4C21-B628-490C1E941A82}"/>
              </a:ext>
            </a:extLst>
          </p:cNvPr>
          <p:cNvCxnSpPr/>
          <p:nvPr/>
        </p:nvCxnSpPr>
        <p:spPr>
          <a:xfrm flipH="1">
            <a:off x="6165998" y="5803121"/>
            <a:ext cx="66675" cy="428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23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0B1C904-D5B1-8753-D61E-99EDE669B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29" y="1906627"/>
            <a:ext cx="4377202" cy="406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llout: Double Bent Line 12">
            <a:extLst>
              <a:ext uri="{FF2B5EF4-FFF2-40B4-BE49-F238E27FC236}">
                <a16:creationId xmlns:a16="http://schemas.microsoft.com/office/drawing/2014/main" id="{5B65CF55-970C-6780-1C9D-07A965ACF672}"/>
              </a:ext>
            </a:extLst>
          </p:cNvPr>
          <p:cNvSpPr/>
          <p:nvPr/>
        </p:nvSpPr>
        <p:spPr>
          <a:xfrm>
            <a:off x="914401" y="457200"/>
            <a:ext cx="2096428" cy="802888"/>
          </a:xfrm>
          <a:prstGeom prst="borderCallout3">
            <a:avLst>
              <a:gd name="adj1" fmla="val 19563"/>
              <a:gd name="adj2" fmla="val 1033"/>
              <a:gd name="adj3" fmla="val 18750"/>
              <a:gd name="adj4" fmla="val -16667"/>
              <a:gd name="adj5" fmla="val 100000"/>
              <a:gd name="adj6" fmla="val -16667"/>
              <a:gd name="adj7" fmla="val 389078"/>
              <a:gd name="adj8" fmla="val 206207"/>
            </a:avLst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Phô</a:t>
            </a:r>
            <a:endParaRPr lang="en-US" sz="5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54106E-7896-D3BB-440C-6570AB6D485C}"/>
              </a:ext>
            </a:extLst>
          </p:cNvPr>
          <p:cNvSpPr/>
          <p:nvPr/>
        </p:nvSpPr>
        <p:spPr>
          <a:xfrm>
            <a:off x="3010829" y="457200"/>
            <a:ext cx="4377202" cy="80288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lộ</a:t>
            </a: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</a:t>
            </a: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bày</a:t>
            </a: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</a:t>
            </a: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826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503" y="485333"/>
            <a:ext cx="614857" cy="686352"/>
          </a:xfrm>
          <a:prstGeom prst="rect">
            <a:avLst/>
          </a:prstGeom>
        </p:spPr>
      </p:pic>
      <p:pic>
        <p:nvPicPr>
          <p:cNvPr id="4" name="dap de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3166" y="60291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1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503" y="485333"/>
            <a:ext cx="614857" cy="686352"/>
          </a:xfrm>
          <a:prstGeom prst="rect">
            <a:avLst/>
          </a:prstGeom>
        </p:spPr>
      </p:pic>
      <p:pic>
        <p:nvPicPr>
          <p:cNvPr id="3" name="ri rao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4778" y="485332"/>
            <a:ext cx="9215906" cy="518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0EE5CAA-9CE9-405A-9F0D-272D3B344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507" y="133648"/>
            <a:ext cx="5523455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2AB6B7-E1C4-4656-AEC3-207B20686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845" y="4505387"/>
            <a:ext cx="3387538" cy="17748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9B2C6A-5A93-4183-B9A4-DE8A90436014}"/>
              </a:ext>
            </a:extLst>
          </p:cNvPr>
          <p:cNvSpPr txBox="1"/>
          <p:nvPr/>
        </p:nvSpPr>
        <p:spPr>
          <a:xfrm>
            <a:off x="1209675" y="1019175"/>
            <a:ext cx="48863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phô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27ACB6-8CDD-4EC2-83C4-27076395D8BF}"/>
              </a:ext>
            </a:extLst>
          </p:cNvPr>
          <p:cNvSpPr txBox="1"/>
          <p:nvPr/>
        </p:nvSpPr>
        <p:spPr>
          <a:xfrm>
            <a:off x="5714999" y="948320"/>
            <a:ext cx="488632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 tờ xanh nữa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cắt rất nhanh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nước dập dềnh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 thuyền sóng lượn.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phép mầu nhiệm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 trước mắt em: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biếc bình minh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 rào sóng vỗ…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E3002923-944C-4CDC-9FAE-0AF97756205A}"/>
              </a:ext>
            </a:extLst>
          </p:cNvPr>
          <p:cNvSpPr/>
          <p:nvPr/>
        </p:nvSpPr>
        <p:spPr>
          <a:xfrm>
            <a:off x="740446" y="1206637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52D576B0-4C67-4701-BBA6-E150CC34D7E8}"/>
              </a:ext>
            </a:extLst>
          </p:cNvPr>
          <p:cNvSpPr/>
          <p:nvPr/>
        </p:nvSpPr>
        <p:spPr>
          <a:xfrm>
            <a:off x="740445" y="3349762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25" name="Teardrop 24">
            <a:extLst>
              <a:ext uri="{FF2B5EF4-FFF2-40B4-BE49-F238E27FC236}">
                <a16:creationId xmlns:a16="http://schemas.microsoft.com/office/drawing/2014/main" id="{7109F61B-5F54-4F88-B0B2-7F099637B259}"/>
              </a:ext>
            </a:extLst>
          </p:cNvPr>
          <p:cNvSpPr/>
          <p:nvPr/>
        </p:nvSpPr>
        <p:spPr>
          <a:xfrm>
            <a:off x="5245771" y="1019175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26" name="Teardrop 25">
            <a:extLst>
              <a:ext uri="{FF2B5EF4-FFF2-40B4-BE49-F238E27FC236}">
                <a16:creationId xmlns:a16="http://schemas.microsoft.com/office/drawing/2014/main" id="{17E91E47-AAB3-4991-9B87-962D40A18B2D}"/>
              </a:ext>
            </a:extLst>
          </p:cNvPr>
          <p:cNvSpPr/>
          <p:nvPr/>
        </p:nvSpPr>
        <p:spPr>
          <a:xfrm>
            <a:off x="5245771" y="3193236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27" name="Teardrop 26">
            <a:extLst>
              <a:ext uri="{FF2B5EF4-FFF2-40B4-BE49-F238E27FC236}">
                <a16:creationId xmlns:a16="http://schemas.microsoft.com/office/drawing/2014/main" id="{911D85CA-E1C9-4B3F-B8A8-73FE2672AA94}"/>
              </a:ext>
            </a:extLst>
          </p:cNvPr>
          <p:cNvSpPr/>
          <p:nvPr/>
        </p:nvSpPr>
        <p:spPr>
          <a:xfrm>
            <a:off x="5245770" y="5244506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28" name="Rounded Rectangle 65">
            <a:extLst>
              <a:ext uri="{FF2B5EF4-FFF2-40B4-BE49-F238E27FC236}">
                <a16:creationId xmlns:a16="http://schemas.microsoft.com/office/drawing/2014/main" id="{795FC185-9ACD-4E67-8E1F-01571FACFF56}"/>
              </a:ext>
            </a:extLst>
          </p:cNvPr>
          <p:cNvSpPr/>
          <p:nvPr/>
        </p:nvSpPr>
        <p:spPr>
          <a:xfrm>
            <a:off x="679043" y="5442094"/>
            <a:ext cx="4197207" cy="789652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330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968A9E-567D-4B0A-A9CF-C9C2E072D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560" y="133897"/>
            <a:ext cx="7833360" cy="62573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255520" y="2677754"/>
            <a:ext cx="6695440" cy="18980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lvl="0" algn="ctr">
              <a:defRPr/>
            </a:pP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5867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lang="en-US" sz="5867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867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en-US" sz="5867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4DBB65-B8E7-481A-806B-07910072F5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945" y="5989320"/>
            <a:ext cx="1249491" cy="868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9636"/>
            <a:ext cx="1328027" cy="923281"/>
          </a:xfrm>
          <a:prstGeom prst="rect">
            <a:avLst/>
          </a:prstGeom>
        </p:spPr>
      </p:pic>
      <p:pic>
        <p:nvPicPr>
          <p:cNvPr id="2" name="Mind relaxing music for strees relief (mp3cut.net) (1)">
            <a:hlinkClick r:id="" action="ppaction://media"/>
            <a:extLst>
              <a:ext uri="{FF2B5EF4-FFF2-40B4-BE49-F238E27FC236}">
                <a16:creationId xmlns:a16="http://schemas.microsoft.com/office/drawing/2014/main" id="{4F9B5D25-DC16-1CFC-C2CE-1ED70E1EB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4085" y="5398309"/>
            <a:ext cx="462282" cy="46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0EE5CAA-9CE9-405A-9F0D-272D3B344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507" y="133648"/>
            <a:ext cx="5523455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2AB6B7-E1C4-4656-AEC3-207B20686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727" y="4650724"/>
            <a:ext cx="3484767" cy="18257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9B2C6A-5A93-4183-B9A4-DE8A90436014}"/>
              </a:ext>
            </a:extLst>
          </p:cNvPr>
          <p:cNvSpPr txBox="1"/>
          <p:nvPr/>
        </p:nvSpPr>
        <p:spPr>
          <a:xfrm>
            <a:off x="828675" y="1000125"/>
            <a:ext cx="48863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phô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27ACB6-8CDD-4EC2-83C4-27076395D8BF}"/>
              </a:ext>
            </a:extLst>
          </p:cNvPr>
          <p:cNvSpPr txBox="1"/>
          <p:nvPr/>
        </p:nvSpPr>
        <p:spPr>
          <a:xfrm>
            <a:off x="5715000" y="834152"/>
            <a:ext cx="488632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 tờ xanh nữa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cắt rất nhanh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nước dập dềnh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 thuyền sóng lượn.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phép mầu nhiệm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 trước mắt em: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biếc bình minh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 rào sóng vỗ…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1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文本框 18"/>
          <p:cNvSpPr txBox="1"/>
          <p:nvPr/>
        </p:nvSpPr>
        <p:spPr>
          <a:xfrm>
            <a:off x="4904037" y="1342933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02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576" y="2038991"/>
            <a:ext cx="5358848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77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4209" y="580814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hiểu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078" y="580814"/>
            <a:ext cx="534980" cy="597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6047" y="1397073"/>
            <a:ext cx="9534277" cy="1200329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9E4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 các tờ giấy, cô giáo đã làm ra những gì? (ghép từ ngữ ở cột A với từ ngữ phù hợp ở cột B)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07407" y="1397074"/>
            <a:ext cx="548640" cy="646331"/>
            <a:chOff x="732642" y="1509492"/>
            <a:chExt cx="548640" cy="646331"/>
          </a:xfrm>
        </p:grpSpPr>
        <p:sp>
          <p:nvSpPr>
            <p:cNvPr id="4" name="Oval 3"/>
            <p:cNvSpPr/>
            <p:nvPr/>
          </p:nvSpPr>
          <p:spPr>
            <a:xfrm>
              <a:off x="732642" y="1558339"/>
              <a:ext cx="548640" cy="548640"/>
            </a:xfrm>
            <a:prstGeom prst="ellipse">
              <a:avLst/>
            </a:prstGeom>
            <a:solidFill>
              <a:srgbClr val="6DAA2D">
                <a:lumMod val="20000"/>
                <a:lumOff val="80000"/>
              </a:srgbClr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83636" y="1509492"/>
              <a:ext cx="4315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2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1E1B5F-C26F-4510-AA3A-AE2FD41031B8}"/>
              </a:ext>
            </a:extLst>
          </p:cNvPr>
          <p:cNvSpPr/>
          <p:nvPr/>
        </p:nvSpPr>
        <p:spPr>
          <a:xfrm>
            <a:off x="733425" y="2952750"/>
            <a:ext cx="2905125" cy="8001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6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34D10A-F5D0-48AF-AB3E-98C0D032040A}"/>
              </a:ext>
            </a:extLst>
          </p:cNvPr>
          <p:cNvSpPr/>
          <p:nvPr/>
        </p:nvSpPr>
        <p:spPr>
          <a:xfrm>
            <a:off x="733424" y="4064383"/>
            <a:ext cx="2905125" cy="8001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6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96E060-D06F-4F52-BDCC-C7BE01AB3883}"/>
              </a:ext>
            </a:extLst>
          </p:cNvPr>
          <p:cNvSpPr/>
          <p:nvPr/>
        </p:nvSpPr>
        <p:spPr>
          <a:xfrm>
            <a:off x="733424" y="5127549"/>
            <a:ext cx="2905125" cy="8001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6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5735AE0-37D7-4D85-A571-F51763499673}"/>
              </a:ext>
            </a:extLst>
          </p:cNvPr>
          <p:cNvSpPr/>
          <p:nvPr/>
        </p:nvSpPr>
        <p:spPr>
          <a:xfrm>
            <a:off x="5810250" y="2952750"/>
            <a:ext cx="4657725" cy="8001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6C5E768-5EE4-4D06-B839-BC686DC50DF1}"/>
              </a:ext>
            </a:extLst>
          </p:cNvPr>
          <p:cNvSpPr/>
          <p:nvPr/>
        </p:nvSpPr>
        <p:spPr>
          <a:xfrm>
            <a:off x="5810249" y="5127549"/>
            <a:ext cx="4657725" cy="8001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A2FD73-6D38-4186-AE35-74CAB856034B}"/>
              </a:ext>
            </a:extLst>
          </p:cNvPr>
          <p:cNvSpPr/>
          <p:nvPr/>
        </p:nvSpPr>
        <p:spPr>
          <a:xfrm>
            <a:off x="5810249" y="4064383"/>
            <a:ext cx="4657725" cy="8001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dềnh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A82A7F-AB63-4A3C-8A7D-E4606B90EA0B}"/>
              </a:ext>
            </a:extLst>
          </p:cNvPr>
          <p:cNvCxnSpPr>
            <a:stCxn id="7" idx="3"/>
            <a:endCxn id="20" idx="1"/>
          </p:cNvCxnSpPr>
          <p:nvPr/>
        </p:nvCxnSpPr>
        <p:spPr>
          <a:xfrm>
            <a:off x="3638550" y="3352800"/>
            <a:ext cx="2171699" cy="21747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24B2EE-7DAF-4330-928F-2FF81377A7DB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3638549" y="3352800"/>
            <a:ext cx="2171701" cy="11554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FC9EBE7-4587-40EE-AF5E-4ACE1F98D3CF}"/>
              </a:ext>
            </a:extLst>
          </p:cNvPr>
          <p:cNvCxnSpPr>
            <a:cxnSpLocks/>
          </p:cNvCxnSpPr>
          <p:nvPr/>
        </p:nvCxnSpPr>
        <p:spPr>
          <a:xfrm flipV="1">
            <a:off x="3638548" y="4441749"/>
            <a:ext cx="2171701" cy="11554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1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video - Made with Clipcham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737" y="854032"/>
            <a:ext cx="9010776" cy="50480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012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0652" y="1365644"/>
            <a:ext cx="10032410" cy="156966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3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em, 2 dòng thơ "Biết bao điều lạ/Từ bàn tay cô" muốn nói điều gì? Chọn câu trả lời hoặc nên ý kiến khác của em.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91230" y="1427199"/>
            <a:ext cx="548640" cy="646331"/>
            <a:chOff x="732642" y="1509492"/>
            <a:chExt cx="548640" cy="646331"/>
          </a:xfrm>
        </p:grpSpPr>
        <p:sp>
          <p:nvSpPr>
            <p:cNvPr id="4" name="Oval 3"/>
            <p:cNvSpPr/>
            <p:nvPr/>
          </p:nvSpPr>
          <p:spPr>
            <a:xfrm>
              <a:off x="732642" y="1558339"/>
              <a:ext cx="548640" cy="548640"/>
            </a:xfrm>
            <a:prstGeom prst="ellipse">
              <a:avLst/>
            </a:prstGeom>
            <a:solidFill>
              <a:srgbClr val="FBE5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83636" y="1509492"/>
              <a:ext cx="4315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3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04209" y="580814"/>
            <a:ext cx="336614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hiểu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078" y="580814"/>
            <a:ext cx="534980" cy="597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1AA224-8EE6-47F2-B7DE-4C15879FC726}"/>
              </a:ext>
            </a:extLst>
          </p:cNvPr>
          <p:cNvSpPr txBox="1"/>
          <p:nvPr/>
        </p:nvSpPr>
        <p:spPr>
          <a:xfrm>
            <a:off x="2190750" y="3133725"/>
            <a:ext cx="63912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khéo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878697-7D47-4FD6-9C5A-0A669C00FD99}"/>
              </a:ext>
            </a:extLst>
          </p:cNvPr>
          <p:cNvSpPr/>
          <p:nvPr/>
        </p:nvSpPr>
        <p:spPr>
          <a:xfrm>
            <a:off x="2047875" y="3848100"/>
            <a:ext cx="714375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0652" y="1365644"/>
            <a:ext cx="10032410" cy="107721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 những câu thơ nói về sự khéo léo của cô giáo khi hướng dẫn học sinh làm thủ công.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91230" y="1427199"/>
            <a:ext cx="548640" cy="646331"/>
            <a:chOff x="732642" y="1509492"/>
            <a:chExt cx="548640" cy="646331"/>
          </a:xfrm>
        </p:grpSpPr>
        <p:sp>
          <p:nvSpPr>
            <p:cNvPr id="4" name="Oval 3"/>
            <p:cNvSpPr/>
            <p:nvPr/>
          </p:nvSpPr>
          <p:spPr>
            <a:xfrm>
              <a:off x="732642" y="1558339"/>
              <a:ext cx="548640" cy="548640"/>
            </a:xfrm>
            <a:prstGeom prst="ellipse">
              <a:avLst/>
            </a:prstGeom>
            <a:solidFill>
              <a:srgbClr val="FBE5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83636" y="1509492"/>
              <a:ext cx="4315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4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04209" y="580814"/>
            <a:ext cx="336614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hiểu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078" y="580814"/>
            <a:ext cx="534980" cy="597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1AA224-8EE6-47F2-B7DE-4C15879FC726}"/>
              </a:ext>
            </a:extLst>
          </p:cNvPr>
          <p:cNvSpPr txBox="1"/>
          <p:nvPr/>
        </p:nvSpPr>
        <p:spPr>
          <a:xfrm>
            <a:off x="1004209" y="2919915"/>
            <a:ext cx="106420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câu thơ nói về sự khéo léo của cô giáo khi hướng dẫn học sinh làm thủ công là:</a:t>
            </a:r>
          </a:p>
          <a:p>
            <a:pPr lvl="0"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gấp cong cong</a:t>
            </a:r>
          </a:p>
          <a:p>
            <a:pPr lvl="0" algn="just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Thoắt cái đã xong</a:t>
            </a:r>
          </a:p>
          <a:p>
            <a:pPr lvl="0"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Mềm mại tay cô</a:t>
            </a:r>
          </a:p>
          <a:p>
            <a:pPr lvl="0"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cắt rất nhanh</a:t>
            </a:r>
          </a:p>
        </p:txBody>
      </p:sp>
    </p:spTree>
    <p:extLst>
      <p:ext uri="{BB962C8B-B14F-4D97-AF65-F5344CB8AC3E}">
        <p14:creationId xmlns:p14="http://schemas.microsoft.com/office/powerpoint/2010/main" val="342454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8" y="0"/>
            <a:ext cx="12192000" cy="6858000"/>
          </a:xfrm>
          <a:prstGeom prst="rect">
            <a:avLst/>
          </a:prstGeom>
        </p:spPr>
      </p:pic>
      <p:pic>
        <p:nvPicPr>
          <p:cNvPr id="6" name="Picture 2" descr="Kết quả hình ảnh cho FIREWORK GIF">
            <a:extLst>
              <a:ext uri="{FF2B5EF4-FFF2-40B4-BE49-F238E27FC236}">
                <a16:creationId xmlns:a16="http://schemas.microsoft.com/office/drawing/2014/main" id="{07AB9137-6FFF-4F62-9CAD-30DAD5E9CA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6" y="205230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DA4F00-7764-49D7-AEC4-E99C0D0798E3}"/>
              </a:ext>
            </a:extLst>
          </p:cNvPr>
          <p:cNvSpPr/>
          <p:nvPr/>
        </p:nvSpPr>
        <p:spPr>
          <a:xfrm>
            <a:off x="340536" y="2370419"/>
            <a:ext cx="1069532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Trân trọng </a:t>
            </a:r>
            <a:r>
              <a:rPr lang="en-US" sz="5400" b="1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ơn quý thầy cô 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8" name="Picture 4" descr="Hình ảnh có liên quan">
            <a:extLst>
              <a:ext uri="{FF2B5EF4-FFF2-40B4-BE49-F238E27FC236}">
                <a16:creationId xmlns:a16="http://schemas.microsoft.com/office/drawing/2014/main" id="{C41DBA14-5151-44A0-85A6-F40D612C5C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10" y="-612022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ình ảnh có liên quan">
            <a:extLst>
              <a:ext uri="{FF2B5EF4-FFF2-40B4-BE49-F238E27FC236}">
                <a16:creationId xmlns:a16="http://schemas.microsoft.com/office/drawing/2014/main" id="{E56DC350-91CA-4E8B-8E5D-1594EC164A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960" y="2370419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FIREWORK GIF">
            <a:extLst>
              <a:ext uri="{FF2B5EF4-FFF2-40B4-BE49-F238E27FC236}">
                <a16:creationId xmlns:a16="http://schemas.microsoft.com/office/drawing/2014/main" id="{5C3D1B31-9C34-4C9B-8B01-B24FB5B054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253" y="3983426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8111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135" y="312610"/>
            <a:ext cx="7382113" cy="62206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66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Phóng Tên Lửa Hình ảnh | Định dạng hình ảnh PNG 400179594| vn.lovepik.co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35802" y="526943"/>
            <a:ext cx="731520" cy="731520"/>
            <a:chOff x="2076774" y="2479729"/>
            <a:chExt cx="731520" cy="731520"/>
          </a:xfrm>
        </p:grpSpPr>
        <p:sp>
          <p:nvSpPr>
            <p:cNvPr id="5" name="Rounded Rectangle 4"/>
            <p:cNvSpPr/>
            <p:nvPr/>
          </p:nvSpPr>
          <p:spPr>
            <a:xfrm>
              <a:off x="2076774" y="2479729"/>
              <a:ext cx="731520" cy="731520"/>
            </a:xfrm>
            <a:prstGeom prst="roundRect">
              <a:avLst/>
            </a:prstGeom>
            <a:solidFill>
              <a:srgbClr val="80CDE1"/>
            </a:solidFill>
            <a:ln>
              <a:solidFill>
                <a:srgbClr val="80CD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83023" l="10000" r="94535"/>
                      </a14:imgEffect>
                    </a14:imgLayer>
                  </a14:imgProps>
                </a:ext>
              </a:extLst>
            </a:blip>
            <a:srcRect l="20990" t="14572" b="17883"/>
            <a:stretch/>
          </p:blipFill>
          <p:spPr>
            <a:xfrm rot="18674869">
              <a:off x="2210772" y="2608872"/>
              <a:ext cx="560729" cy="47935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4184D39-0C1B-482B-B1C3-18E8FA902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709" y="1792570"/>
            <a:ext cx="7956562" cy="42146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6437" y="783702"/>
            <a:ext cx="4620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 tay cô giáo ( Tiết 1)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2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2306" y="526943"/>
            <a:ext cx="92369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Nói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với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bạn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những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điều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nhớ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nhất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về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thầy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cô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giáo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cũ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của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mình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.</a:t>
            </a:r>
          </a:p>
        </p:txBody>
      </p:sp>
      <p:sp>
        <p:nvSpPr>
          <p:cNvPr id="3" name="AutoShape 2" descr="Phóng Tên Lửa Hình ảnh | Định dạng hình ảnh PNG 400179594| vn.lovepik.co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35802" y="526943"/>
            <a:ext cx="731520" cy="731520"/>
            <a:chOff x="2076774" y="2479729"/>
            <a:chExt cx="731520" cy="731520"/>
          </a:xfrm>
        </p:grpSpPr>
        <p:sp>
          <p:nvSpPr>
            <p:cNvPr id="5" name="Rounded Rectangle 4"/>
            <p:cNvSpPr/>
            <p:nvPr/>
          </p:nvSpPr>
          <p:spPr>
            <a:xfrm>
              <a:off x="2076774" y="2479729"/>
              <a:ext cx="731520" cy="731520"/>
            </a:xfrm>
            <a:prstGeom prst="roundRect">
              <a:avLst/>
            </a:prstGeom>
            <a:solidFill>
              <a:srgbClr val="80CDE1"/>
            </a:solidFill>
            <a:ln>
              <a:solidFill>
                <a:srgbClr val="80CD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83023" l="10000" r="94535"/>
                      </a14:imgEffect>
                    </a14:imgLayer>
                  </a14:imgProps>
                </a:ext>
              </a:extLst>
            </a:blip>
            <a:srcRect l="20990" t="14572" b="17883"/>
            <a:stretch/>
          </p:blipFill>
          <p:spPr>
            <a:xfrm rot="18674869">
              <a:off x="2210772" y="2608872"/>
              <a:ext cx="560729" cy="479354"/>
            </a:xfrm>
            <a:prstGeom prst="rect">
              <a:avLst/>
            </a:prstGeom>
          </p:spPr>
        </p:pic>
      </p:grpSp>
      <p:pic>
        <p:nvPicPr>
          <p:cNvPr id="2052" name="Picture 4" descr="Premium Vector | Kids discuss homewor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-323"/>
          <a:stretch/>
        </p:blipFill>
        <p:spPr bwMode="auto">
          <a:xfrm>
            <a:off x="3072947" y="3679634"/>
            <a:ext cx="5962650" cy="28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94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Phóng Tên Lửa Hình ảnh | Định dạng hình ảnh PNG 400179594| vn.lovepik.co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35802" y="526943"/>
            <a:ext cx="731520" cy="731520"/>
            <a:chOff x="2076774" y="2479729"/>
            <a:chExt cx="731520" cy="731520"/>
          </a:xfrm>
        </p:grpSpPr>
        <p:sp>
          <p:nvSpPr>
            <p:cNvPr id="5" name="Rounded Rectangle 4"/>
            <p:cNvSpPr/>
            <p:nvPr/>
          </p:nvSpPr>
          <p:spPr>
            <a:xfrm>
              <a:off x="2076774" y="2479729"/>
              <a:ext cx="731520" cy="731520"/>
            </a:xfrm>
            <a:prstGeom prst="roundRect">
              <a:avLst/>
            </a:prstGeom>
            <a:solidFill>
              <a:srgbClr val="80CDE1"/>
            </a:solidFill>
            <a:ln>
              <a:solidFill>
                <a:srgbClr val="80CD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83023" l="10000" r="94535"/>
                      </a14:imgEffect>
                    </a14:imgLayer>
                  </a14:imgProps>
                </a:ext>
              </a:extLst>
            </a:blip>
            <a:srcRect l="20990" t="14572" b="17883"/>
            <a:stretch/>
          </p:blipFill>
          <p:spPr>
            <a:xfrm rot="18674869">
              <a:off x="2210772" y="2608872"/>
              <a:ext cx="560729" cy="47935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4184D39-0C1B-482B-B1C3-18E8FA902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22" y="526943"/>
            <a:ext cx="11008941" cy="583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2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文本框 18"/>
          <p:cNvSpPr txBox="1"/>
          <p:nvPr/>
        </p:nvSpPr>
        <p:spPr>
          <a:xfrm>
            <a:off x="4904037" y="1328185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kumimoji="0" lang="zh-CN" altLang="en-US" sz="32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750" y="2038991"/>
            <a:ext cx="5968501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03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8"/>
          <p:cNvSpPr txBox="1"/>
          <p:nvPr/>
        </p:nvSpPr>
        <p:spPr>
          <a:xfrm>
            <a:off x="4928172" y="4639545"/>
            <a:ext cx="2517320" cy="182719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8"/>
          <p:cNvSpPr txBox="1"/>
          <p:nvPr/>
        </p:nvSpPr>
        <p:spPr>
          <a:xfrm>
            <a:off x="8625840" y="2201640"/>
            <a:ext cx="2884288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1014175" y="2090833"/>
            <a:ext cx="2619859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TAY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890269" y="1038864"/>
            <a:ext cx="2440218" cy="2989969"/>
          </a:xfrm>
          <a:prstGeom prst="rect">
            <a:avLst/>
          </a:prstGeom>
        </p:spPr>
      </p:pic>
      <p:pic>
        <p:nvPicPr>
          <p:cNvPr id="6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753001" y="3807051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679913" y="242231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98599" y="580814"/>
            <a:ext cx="18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078" y="580814"/>
            <a:ext cx="534980" cy="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6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0EE5CAA-9CE9-405A-9F0D-272D3B344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507" y="133648"/>
            <a:ext cx="5523455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2AB6B7-E1C4-4656-AEC3-207B20686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269" y="4581123"/>
            <a:ext cx="3611926" cy="18923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9B2C6A-5A93-4183-B9A4-DE8A90436014}"/>
              </a:ext>
            </a:extLst>
          </p:cNvPr>
          <p:cNvSpPr txBox="1"/>
          <p:nvPr/>
        </p:nvSpPr>
        <p:spPr>
          <a:xfrm>
            <a:off x="828675" y="1000125"/>
            <a:ext cx="48863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phô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27ACB6-8CDD-4EC2-83C4-27076395D8BF}"/>
              </a:ext>
            </a:extLst>
          </p:cNvPr>
          <p:cNvSpPr txBox="1"/>
          <p:nvPr/>
        </p:nvSpPr>
        <p:spPr>
          <a:xfrm>
            <a:off x="5666555" y="779651"/>
            <a:ext cx="488632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 tờ xanh nữa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cắt rất nhanh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nước dập dềnh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 thuyền sóng lượn.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phép mầu nhiệm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 trước mắt em: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biếc bình minh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 rào sóng vỗ…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01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1901</TotalTime>
  <Words>491</Words>
  <Application>Microsoft Office PowerPoint</Application>
  <PresentationFormat>Widescreen</PresentationFormat>
  <Paragraphs>154</Paragraphs>
  <Slides>22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微软雅黑</vt:lpstr>
      <vt:lpstr>Arial</vt:lpstr>
      <vt:lpstr>Arial-Rounded</vt:lpstr>
      <vt:lpstr>Calibri</vt:lpstr>
      <vt:lpstr>Coiny</vt:lpstr>
      <vt:lpstr>inpin heiti</vt:lpstr>
      <vt:lpstr>Tahoma</vt:lpstr>
      <vt:lpstr>Times New Roman</vt:lpstr>
      <vt:lpstr>VNI-Avo</vt:lpstr>
      <vt:lpstr>Wingdings</vt:lpstr>
      <vt:lpstr>站酷快乐体2016修订版</vt:lpstr>
      <vt:lpstr>2_Office 主题</vt:lpstr>
      <vt:lpstr>自定义设计方案</vt:lpstr>
      <vt:lpstr>CHÀO MỪNG CÁC THẦY CÔ GIÁO   ĐẾN VỚI TIẾT TIẾNG VIỆT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81</cp:revision>
  <dcterms:created xsi:type="dcterms:W3CDTF">2022-06-25T09:00:30Z</dcterms:created>
  <dcterms:modified xsi:type="dcterms:W3CDTF">2024-10-24T06:28:58Z</dcterms:modified>
</cp:coreProperties>
</file>