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8" r:id="rId2"/>
    <p:sldId id="387" r:id="rId3"/>
    <p:sldId id="440" r:id="rId4"/>
    <p:sldId id="559" r:id="rId5"/>
    <p:sldId id="552" r:id="rId6"/>
    <p:sldId id="546" r:id="rId7"/>
    <p:sldId id="560" r:id="rId8"/>
    <p:sldId id="547" r:id="rId9"/>
    <p:sldId id="542" r:id="rId10"/>
    <p:sldId id="414" r:id="rId11"/>
    <p:sldId id="545" r:id="rId12"/>
    <p:sldId id="548" r:id="rId13"/>
    <p:sldId id="529" r:id="rId14"/>
    <p:sldId id="530" r:id="rId15"/>
    <p:sldId id="561" r:id="rId16"/>
    <p:sldId id="563" r:id="rId17"/>
    <p:sldId id="523" r:id="rId18"/>
    <p:sldId id="550" r:id="rId19"/>
    <p:sldId id="513" r:id="rId20"/>
    <p:sldId id="503" r:id="rId21"/>
    <p:sldId id="551" r:id="rId22"/>
    <p:sldId id="579" r:id="rId23"/>
    <p:sldId id="298" r:id="rId24"/>
    <p:sldId id="432" r:id="rId25"/>
    <p:sldId id="371" r:id="rId26"/>
    <p:sldId id="434" r:id="rId27"/>
    <p:sldId id="424" r:id="rId28"/>
    <p:sldId id="515" r:id="rId29"/>
    <p:sldId id="567" r:id="rId30"/>
    <p:sldId id="429" r:id="rId31"/>
    <p:sldId id="314" r:id="rId32"/>
    <p:sldId id="506" r:id="rId33"/>
    <p:sldId id="564" r:id="rId34"/>
    <p:sldId id="508" r:id="rId35"/>
    <p:sldId id="509" r:id="rId36"/>
    <p:sldId id="293" r:id="rId37"/>
    <p:sldId id="444" r:id="rId38"/>
    <p:sldId id="571" r:id="rId39"/>
    <p:sldId id="553" r:id="rId40"/>
    <p:sldId id="575" r:id="rId41"/>
    <p:sldId id="577" r:id="rId42"/>
    <p:sldId id="578" r:id="rId43"/>
    <p:sldId id="576" r:id="rId44"/>
    <p:sldId id="556" r:id="rId45"/>
    <p:sldId id="572" r:id="rId46"/>
    <p:sldId id="573" r:id="rId47"/>
    <p:sldId id="568" r:id="rId48"/>
  </p:sldIdLst>
  <p:sldSz cx="5761038" cy="32400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57175" indent="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4350" indent="400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771525" indent="600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028700" indent="800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 ASUS" initials="P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CC"/>
    <a:srgbClr val="CCFFFF"/>
    <a:srgbClr val="0000FF"/>
    <a:srgbClr val="CC0099"/>
    <a:srgbClr val="008000"/>
    <a:srgbClr val="FF9900"/>
    <a:srgbClr val="BBE0E3"/>
    <a:srgbClr val="CC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86441" autoAdjust="0"/>
  </p:normalViewPr>
  <p:slideViewPr>
    <p:cSldViewPr>
      <p:cViewPr varScale="1">
        <p:scale>
          <a:sx n="122" d="100"/>
          <a:sy n="122" d="100"/>
        </p:scale>
        <p:origin x="587" y="82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21231-6DEF-4E91-A1D5-FA9BF019080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2F86-EC9F-438E-8100-50EE1366B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0C6617-E217-4DFF-9A37-0CDCC1226B61}" type="datetimeFigureOut">
              <a:rPr lang="vi-VN"/>
              <a:t>02/04/2025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063C03-29B9-4205-AB38-F45D61093A75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4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0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28</a:t>
            </a:fld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30</a:t>
            </a:fld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31</a:t>
            </a:fld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38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98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9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90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95103E-F731-42DA-A09A-8D40024F44B2}" type="slidenum">
              <a:rPr lang="vi-VN" smtClean="0"/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95103E-F731-42DA-A09A-8D40024F44B2}" type="slidenum">
              <a:rPr lang="vi-VN" smtClean="0"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68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8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15A9-20DA-4FF9-BB7D-2128E3E336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5ABC-11A7-44A5-9F8C-E778E05481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0883-6628-43D2-97E2-CD4AD31764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8052" y="129754"/>
            <a:ext cx="5184934" cy="276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DCDE-513F-44CA-9027-40BAE2F6EB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D776-67FC-406C-AE17-712E71C436F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B2D1-2EE6-49A0-8F2E-F4D542BC68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EC34-58A5-4412-AF89-88EA0D9AF1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98CE-3D3D-4FAB-BCB9-BFEB3725F0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4F28-A2DC-4C9F-8E92-74D8979F10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04B9-AE16-459F-A485-CD8B282837C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1A7D-094C-4624-8742-C3CF7FDE4CD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A533-10A0-48CA-A39B-6C011495335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/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/>
          <a:lstStyle>
            <a:lvl1pPr algn="ct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/>
          <a:lstStyle>
            <a:lvl1pPr algn="r">
              <a:defRPr sz="800"/>
            </a:lvl1pPr>
          </a:lstStyle>
          <a:p>
            <a:pPr>
              <a:defRPr/>
            </a:pPr>
            <a:fld id="{1053E186-9277-4C0B-8FA8-9E98199A892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92405" indent="-19240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414780" indent="-128905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1671955" indent="-128905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1929130" indent="-128905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186305" indent="-128905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uocmy.org/thong-tin-ve-thanh-pho-los-angel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786B54-056A-4EEB-9F9D-71B502D840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38447" r="-658" b="11272"/>
          <a:stretch/>
        </p:blipFill>
        <p:spPr>
          <a:xfrm>
            <a:off x="-33160" y="891219"/>
            <a:ext cx="5865186" cy="237126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32C6CE6-2825-4A4A-9675-D15CE75EF86D}"/>
              </a:ext>
            </a:extLst>
          </p:cNvPr>
          <p:cNvGrpSpPr/>
          <p:nvPr/>
        </p:nvGrpSpPr>
        <p:grpSpPr>
          <a:xfrm flipH="1">
            <a:off x="1037551" y="178955"/>
            <a:ext cx="3685937" cy="1882018"/>
            <a:chOff x="2625208" y="812224"/>
            <a:chExt cx="6983301" cy="288506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274ABBD-43B4-46DB-9891-646DFDE6E41A}"/>
                </a:ext>
              </a:extLst>
            </p:cNvPr>
            <p:cNvGrpSpPr/>
            <p:nvPr/>
          </p:nvGrpSpPr>
          <p:grpSpPr>
            <a:xfrm>
              <a:off x="2625208" y="812224"/>
              <a:ext cx="6903484" cy="2885064"/>
              <a:chOff x="3176010" y="-2031495"/>
              <a:chExt cx="5801880" cy="2424689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25FA7D5-CF03-492D-B899-293F77B46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110" y="-1917195"/>
                <a:ext cx="5763780" cy="2310389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425831A5-8960-4E0E-9873-776FB9848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010" y="-2031495"/>
                <a:ext cx="5763780" cy="2310389"/>
              </a:xfrm>
              <a:prstGeom prst="rect">
                <a:avLst/>
              </a:prstGeom>
            </p:spPr>
          </p:pic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95A1943-71A1-46F2-A303-DCE0A47F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394" y="1125538"/>
              <a:ext cx="1277115" cy="123749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F0FF663-9AAA-4779-A190-FB6425D6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209" y="2161663"/>
              <a:ext cx="710730" cy="930545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C42CBF4-75F5-4394-B809-23A62417CDBB}"/>
              </a:ext>
            </a:extLst>
          </p:cNvPr>
          <p:cNvSpPr txBox="1"/>
          <p:nvPr/>
        </p:nvSpPr>
        <p:spPr>
          <a:xfrm>
            <a:off x="398948" y="410765"/>
            <a:ext cx="5029200" cy="1493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Cách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viết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tên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người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,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tên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địa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lí</a:t>
            </a:r>
            <a:r>
              <a:rPr lang="en-US" altLang="zh-CN" sz="2552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552" b="1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nước</a:t>
            </a:r>
            <a:r>
              <a:rPr lang="en-US" altLang="zh-CN" sz="2552" b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ngoài</a:t>
            </a:r>
          </a:p>
          <a:p>
            <a:pPr algn="ctr"/>
            <a:r>
              <a:rPr lang="en-US" altLang="zh-CN" sz="2000" b="1">
                <a:solidFill>
                  <a:srgbClr val="FF0066"/>
                </a:solidFill>
                <a:effectLst>
                  <a:outerShdw blurRad="38100" dist="50800" dir="2640000" algn="tl">
                    <a:srgbClr val="007130"/>
                  </a:outerShdw>
                </a:effectLst>
                <a:latin typeface="Tempus Sans ITC" panose="04020404030D07020202" pitchFamily="82" charset="0"/>
                <a:ea typeface="华康POP2体W9" panose="040B0909000000000000" pitchFamily="81" charset="-122"/>
              </a:rPr>
              <a:t>                                      Vương Thúy Hảo-4A</a:t>
            </a:r>
            <a:endParaRPr lang="zh-CN" altLang="en-US" sz="2000" b="1" dirty="0">
              <a:solidFill>
                <a:srgbClr val="FF0066"/>
              </a:solidFill>
              <a:effectLst>
                <a:outerShdw blurRad="38100" dist="50800" dir="2640000" algn="tl">
                  <a:srgbClr val="007130"/>
                </a:outerShdw>
              </a:effectLst>
              <a:latin typeface="Tempus Sans ITC" panose="04020404030D07020202" pitchFamily="82" charset="0"/>
              <a:ea typeface="华康POP2体W9" panose="040B0909000000000000" pitchFamily="8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C7E101-C091-463D-AC1B-C548AD4F2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74" y="1582199"/>
            <a:ext cx="2175942" cy="1701613"/>
          </a:xfrm>
          <a:prstGeom prst="rect">
            <a:avLst/>
          </a:prstGeom>
        </p:spPr>
      </p:pic>
      <p:sp>
        <p:nvSpPr>
          <p:cNvPr id="13" name="矩形 36">
            <a:extLst>
              <a:ext uri="{FF2B5EF4-FFF2-40B4-BE49-F238E27FC236}">
                <a16:creationId xmlns:a16="http://schemas.microsoft.com/office/drawing/2014/main" id="{8ECD798A-E8B8-4524-A5FD-5B20CB39DA59}"/>
              </a:ext>
            </a:extLst>
          </p:cNvPr>
          <p:cNvSpPr/>
          <p:nvPr/>
        </p:nvSpPr>
        <p:spPr>
          <a:xfrm>
            <a:off x="2129657" y="77812"/>
            <a:ext cx="1953961" cy="34099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lIns="49662" tIns="24831" rIns="49662" bIns="24831">
            <a:spAutoFit/>
          </a:bodyPr>
          <a:lstStyle/>
          <a:p>
            <a:pPr defTabSz="573392">
              <a:defRPr/>
            </a:pPr>
            <a:r>
              <a:rPr lang="en-US" altLang="zh-CN" sz="1890" b="1" dirty="0" err="1">
                <a:solidFill>
                  <a:srgbClr val="FF9409"/>
                </a:solidFill>
                <a:latin typeface="UVN Ben Xuan" panose="00000300000000000000" pitchFamily="2" charset="0"/>
              </a:rPr>
              <a:t>Luyện</a:t>
            </a:r>
            <a:r>
              <a:rPr lang="en-US" altLang="zh-CN" sz="1890" b="1" dirty="0">
                <a:solidFill>
                  <a:srgbClr val="FF9409"/>
                </a:solidFill>
                <a:latin typeface="UVN Ben Xuan" panose="00000300000000000000" pitchFamily="2" charset="0"/>
              </a:rPr>
              <a:t> </a:t>
            </a:r>
            <a:r>
              <a:rPr lang="en-US" altLang="zh-CN" sz="1890" b="1" dirty="0" err="1">
                <a:solidFill>
                  <a:srgbClr val="FF9409"/>
                </a:solidFill>
                <a:latin typeface="UVN Ben Xuan" panose="00000300000000000000" pitchFamily="2" charset="0"/>
              </a:rPr>
              <a:t>từ</a:t>
            </a:r>
            <a:r>
              <a:rPr lang="en-US" altLang="zh-CN" sz="1890" b="1" dirty="0">
                <a:solidFill>
                  <a:srgbClr val="FF9409"/>
                </a:solidFill>
                <a:latin typeface="UVN Ben Xuan" panose="00000300000000000000" pitchFamily="2" charset="0"/>
              </a:rPr>
              <a:t> </a:t>
            </a:r>
            <a:r>
              <a:rPr lang="en-US" altLang="zh-CN" sz="1890" b="1" dirty="0" err="1">
                <a:solidFill>
                  <a:srgbClr val="FF9409"/>
                </a:solidFill>
                <a:latin typeface="UVN Ben Xuan" panose="00000300000000000000" pitchFamily="2" charset="0"/>
              </a:rPr>
              <a:t>và</a:t>
            </a:r>
            <a:r>
              <a:rPr lang="en-US" altLang="zh-CN" sz="1890" b="1" dirty="0">
                <a:solidFill>
                  <a:srgbClr val="FF9409"/>
                </a:solidFill>
                <a:latin typeface="UVN Ben Xuan" panose="00000300000000000000" pitchFamily="2" charset="0"/>
              </a:rPr>
              <a:t> </a:t>
            </a:r>
            <a:r>
              <a:rPr lang="en-US" altLang="zh-CN" sz="1890" b="1" dirty="0" err="1">
                <a:solidFill>
                  <a:srgbClr val="FF9409"/>
                </a:solidFill>
                <a:latin typeface="UVN Ben Xuan" panose="00000300000000000000" pitchFamily="2" charset="0"/>
              </a:rPr>
              <a:t>câu</a:t>
            </a:r>
            <a:endParaRPr lang="zh-CN" altLang="en-US" sz="1890" b="1" dirty="0">
              <a:solidFill>
                <a:srgbClr val="FF9409"/>
              </a:solidFill>
              <a:latin typeface="UVN Ben Xuan" panose="000003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9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6346350979414024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1" cy="23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503237" y="2380254"/>
            <a:ext cx="275828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3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Lốt</a:t>
            </a:r>
            <a:r>
              <a:rPr lang="en-US" alt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Ăng-giơ-lét</a:t>
            </a:r>
            <a:endParaRPr lang="en-US" alt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nbinh\Desktop\tải xuố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914"/>
            <a:ext cx="2857500" cy="23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48482" y="2229644"/>
            <a:ext cx="2322837" cy="11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3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alt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altLang="vi-V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alt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tây nam </a:t>
            </a: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Dương.</a:t>
            </a:r>
            <a:endParaRPr lang="en-US" alt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5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3413919" y="0"/>
            <a:ext cx="2347118" cy="107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3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285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755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2" descr="danchuCon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9" y="1371600"/>
            <a:ext cx="1356519" cy="78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ongo Flag">
            <a:extLst>
              <a:ext uri="{FF2B5EF4-FFF2-40B4-BE49-F238E27FC236}">
                <a16:creationId xmlns:a16="http://schemas.microsoft.com/office/drawing/2014/main" id="{28D90422-8569-47BD-BC16-584D2A45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19844"/>
            <a:ext cx="324008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73" y="-56356"/>
            <a:ext cx="232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7009" y="324644"/>
            <a:ext cx="546281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rằng chữ cái đầu mỗi bộ phận tạo thành các tên riêng nói trên đều được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8303" y="1784112"/>
            <a:ext cx="576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8303" y="2153444"/>
            <a:ext cx="592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6"/>
          <p:cNvSpPr txBox="1">
            <a:spLocks noChangeArrowheads="1"/>
          </p:cNvSpPr>
          <p:nvPr/>
        </p:nvSpPr>
        <p:spPr bwMode="auto">
          <a:xfrm>
            <a:off x="3048000" y="705643"/>
            <a:ext cx="528638" cy="2682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243" name="Text Box 47"/>
          <p:cNvSpPr txBox="1">
            <a:spLocks noChangeArrowheads="1"/>
          </p:cNvSpPr>
          <p:nvPr/>
        </p:nvSpPr>
        <p:spPr bwMode="auto">
          <a:xfrm>
            <a:off x="2938463" y="714080"/>
            <a:ext cx="336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244" name="Text Box 48"/>
          <p:cNvSpPr txBox="1">
            <a:spLocks noChangeArrowheads="1"/>
          </p:cNvSpPr>
          <p:nvPr/>
        </p:nvSpPr>
        <p:spPr bwMode="auto">
          <a:xfrm>
            <a:off x="4279900" y="712518"/>
            <a:ext cx="336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245" name="Text Box 51"/>
          <p:cNvSpPr txBox="1">
            <a:spLocks noChangeArrowheads="1"/>
          </p:cNvSpPr>
          <p:nvPr/>
        </p:nvSpPr>
        <p:spPr bwMode="auto">
          <a:xfrm>
            <a:off x="4192588" y="705643"/>
            <a:ext cx="1150937" cy="2682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xtôi</a:t>
            </a:r>
            <a:endParaRPr lang="en-US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oup 65"/>
          <p:cNvGraphicFramePr>
            <a:graphicFrameLocks noGrp="1"/>
          </p:cNvGraphicFramePr>
          <p:nvPr/>
        </p:nvGraphicFramePr>
        <p:xfrm>
          <a:off x="1" y="248444"/>
          <a:ext cx="5707062" cy="2747201"/>
        </p:xfrm>
        <a:graphic>
          <a:graphicData uri="http://schemas.openxmlformats.org/drawingml/2006/table">
            <a:tbl>
              <a:tblPr/>
              <a:tblGrid>
                <a:gridCol w="196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Lép Tôn-xtôi</a:t>
                      </a: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vi-VN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Mô-rít-xơ Mát-téc-lích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Tô-mát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Ê-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xơn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2499519" y="1696243"/>
            <a:ext cx="152400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947319" y="1696243"/>
            <a:ext cx="1813719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2575719" y="2534443"/>
            <a:ext cx="1427163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(2 )</a:t>
            </a: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4099719" y="2534443"/>
            <a:ext cx="1661319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(3)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1889919" y="2534443"/>
            <a:ext cx="6731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1889919" y="1162843"/>
            <a:ext cx="6731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889919" y="1696243"/>
            <a:ext cx="6731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2575719" y="1086643"/>
            <a:ext cx="1371600" cy="42127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4023519" y="1162843"/>
            <a:ext cx="160020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18319" y="1086643"/>
            <a:ext cx="762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54814" y="1584113"/>
            <a:ext cx="762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32084" y="2513158"/>
            <a:ext cx="762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2" grpId="0" bldLvl="0" animBg="1"/>
      <p:bldP spid="33" grpId="0" bldLvl="0" animBg="1"/>
      <p:bldP spid="47" grpId="0"/>
      <p:bldP spid="49" grpId="0"/>
      <p:bldP spid="30" grpId="0" bldLvl="0" animBg="1"/>
      <p:bldP spid="3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96442"/>
              </p:ext>
            </p:extLst>
          </p:nvPr>
        </p:nvGraphicFramePr>
        <p:xfrm>
          <a:off x="57547" y="195105"/>
          <a:ext cx="5645943" cy="2923530"/>
        </p:xfrm>
        <a:graphic>
          <a:graphicData uri="http://schemas.openxmlformats.org/drawingml/2006/table">
            <a:tbl>
              <a:tblPr/>
              <a:tblGrid>
                <a:gridCol w="195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lí</a:t>
                      </a:r>
                    </a:p>
                  </a:txBody>
                  <a:tcPr marL="57600" marR="57600" marT="21591" marB="215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phận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Hi-ma-lay-a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Đa-nuýp</a:t>
                      </a: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 Ăng- giơ-lét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 Di-lân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Công- gô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21591" marB="215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328319" y="1924843"/>
            <a:ext cx="1397053" cy="2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2728119" y="1924843"/>
            <a:ext cx="1285157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2728119" y="1010443"/>
            <a:ext cx="2221443" cy="32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(4)</a:t>
            </a:r>
          </a:p>
        </p:txBody>
      </p: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2728119" y="1467643"/>
            <a:ext cx="1834304" cy="32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nuýp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2728119" y="2305843"/>
            <a:ext cx="1344612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10314" name="Rectangle 56"/>
          <p:cNvSpPr>
            <a:spLocks noChangeArrowheads="1"/>
          </p:cNvSpPr>
          <p:nvPr/>
        </p:nvSpPr>
        <p:spPr bwMode="auto">
          <a:xfrm>
            <a:off x="2728119" y="2686843"/>
            <a:ext cx="182880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2101374" y="1071403"/>
            <a:ext cx="673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2101374" y="1467643"/>
            <a:ext cx="673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2162969" y="1967388"/>
            <a:ext cx="673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2129314" y="2686843"/>
            <a:ext cx="673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101374" y="2336958"/>
            <a:ext cx="673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4328319" y="2305843"/>
            <a:ext cx="1356519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319" y="1852798"/>
            <a:ext cx="762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4349" y="2279811"/>
            <a:ext cx="762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1031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61037" cy="324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177743" y="-119847"/>
            <a:ext cx="863606" cy="65056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421323" y="199444"/>
            <a:ext cx="304953" cy="30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4745806" y="309523"/>
            <a:ext cx="324849" cy="32479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21257" y="0"/>
            <a:ext cx="1339780" cy="69962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69030" y="2889291"/>
            <a:ext cx="706196" cy="35079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3D2D43-63BD-4845-81C6-42170BE75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35153" y="-361156"/>
            <a:ext cx="5227025" cy="320040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93125" y="3048811"/>
            <a:ext cx="385063" cy="19127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91C28D3-B074-478C-9CA9-B22B550F7C4D}"/>
              </a:ext>
            </a:extLst>
          </p:cNvPr>
          <p:cNvSpPr txBox="1"/>
          <p:nvPr/>
        </p:nvSpPr>
        <p:spPr>
          <a:xfrm>
            <a:off x="518319" y="400844"/>
            <a:ext cx="274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cái</a:t>
            </a:r>
            <a:r>
              <a:rPr lang="vi-VN" dirty="0"/>
              <a:t> </a:t>
            </a:r>
            <a:r>
              <a:rPr lang="vi-VN" dirty="0" err="1"/>
              <a:t>đầu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phận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tên </a:t>
            </a:r>
            <a:r>
              <a:rPr lang="vi-VN" dirty="0" err="1"/>
              <a:t>đó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như </a:t>
            </a:r>
            <a:r>
              <a:rPr lang="vi-VN" dirty="0" err="1"/>
              <a:t>thế</a:t>
            </a:r>
            <a:r>
              <a:rPr lang="vi-VN" dirty="0"/>
              <a:t> </a:t>
            </a:r>
            <a:r>
              <a:rPr lang="vi-VN" dirty="0" err="1"/>
              <a:t>nào</a:t>
            </a:r>
            <a:r>
              <a:rPr lang="vi-VN" dirty="0"/>
              <a:t>?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4656A0E4-6BE2-4AD6-A15C-3C53724176C7}"/>
              </a:ext>
            </a:extLst>
          </p:cNvPr>
          <p:cNvGrpSpPr/>
          <p:nvPr/>
        </p:nvGrpSpPr>
        <p:grpSpPr>
          <a:xfrm>
            <a:off x="1661319" y="2077244"/>
            <a:ext cx="3810001" cy="1219200"/>
            <a:chOff x="2637234" y="210547"/>
            <a:chExt cx="6738145" cy="1150167"/>
          </a:xfrm>
        </p:grpSpPr>
        <p:sp>
          <p:nvSpPr>
            <p:cNvPr id="14" name="Rectangle: Rounded Corners 2">
              <a:extLst>
                <a:ext uri="{FF2B5EF4-FFF2-40B4-BE49-F238E27FC236}">
                  <a16:creationId xmlns:a16="http://schemas.microsoft.com/office/drawing/2014/main" id="{CCC3B055-049F-443C-8B0B-2D5CAFCB24FD}"/>
                </a:ext>
              </a:extLst>
            </p:cNvPr>
            <p:cNvSpPr/>
            <p:nvPr/>
          </p:nvSpPr>
          <p:spPr>
            <a:xfrm>
              <a:off x="2637234" y="210547"/>
              <a:ext cx="6738145" cy="1150167"/>
            </a:xfrm>
            <a:prstGeom prst="roundRect">
              <a:avLst>
                <a:gd name="adj" fmla="val 31635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423AA1B5-1C0E-424C-A7CA-2596E8E76980}"/>
                </a:ext>
              </a:extLst>
            </p:cNvPr>
            <p:cNvSpPr/>
            <p:nvPr/>
          </p:nvSpPr>
          <p:spPr>
            <a:xfrm>
              <a:off x="2789634" y="362947"/>
              <a:ext cx="6397909" cy="827677"/>
            </a:xfrm>
            <a:prstGeom prst="roundRect">
              <a:avLst>
                <a:gd name="adj" fmla="val 31635"/>
              </a:avLst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A62B9E2-ECD2-4EA8-B7DB-62AA6F0D3F5D}"/>
              </a:ext>
            </a:extLst>
          </p:cNvPr>
          <p:cNvSpPr txBox="1"/>
          <p:nvPr/>
        </p:nvSpPr>
        <p:spPr>
          <a:xfrm>
            <a:off x="1949234" y="2220714"/>
            <a:ext cx="276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cái</a:t>
            </a:r>
            <a:r>
              <a:rPr lang="vi-VN" dirty="0"/>
              <a:t> </a:t>
            </a:r>
            <a:r>
              <a:rPr lang="vi-VN" dirty="0" err="1"/>
              <a:t>đầu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phận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tên </a:t>
            </a:r>
            <a:r>
              <a:rPr lang="vi-VN" dirty="0" err="1"/>
              <a:t>đó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hoa.</a:t>
            </a:r>
          </a:p>
        </p:txBody>
      </p:sp>
    </p:spTree>
    <p:extLst>
      <p:ext uri="{BB962C8B-B14F-4D97-AF65-F5344CB8AC3E}">
        <p14:creationId xmlns:p14="http://schemas.microsoft.com/office/powerpoint/2010/main" val="30062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3D2D43-63BD-4845-81C6-42170BE75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548481" y="-344856"/>
            <a:ext cx="5227025" cy="3200400"/>
          </a:xfrm>
          <a:prstGeom prst="rect">
            <a:avLst/>
          </a:prstGeom>
          <a:ln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91C28D3-B074-478C-9CA9-B22B550F7C4D}"/>
              </a:ext>
            </a:extLst>
          </p:cNvPr>
          <p:cNvSpPr txBox="1"/>
          <p:nvPr/>
        </p:nvSpPr>
        <p:spPr>
          <a:xfrm>
            <a:off x="518319" y="400844"/>
            <a:ext cx="274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err="1"/>
              <a:t>Nếu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phận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tên </a:t>
            </a:r>
            <a:r>
              <a:rPr lang="vi-VN" dirty="0" err="1"/>
              <a:t>gồm</a:t>
            </a:r>
            <a:r>
              <a:rPr lang="vi-VN" dirty="0"/>
              <a:t> </a:t>
            </a:r>
            <a:r>
              <a:rPr lang="vi-VN" dirty="0" err="1"/>
              <a:t>nhiều</a:t>
            </a:r>
            <a:r>
              <a:rPr lang="vi-VN" dirty="0"/>
              <a:t> </a:t>
            </a:r>
            <a:r>
              <a:rPr lang="vi-VN" dirty="0" err="1"/>
              <a:t>tiếng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tiếng</a:t>
            </a:r>
            <a:r>
              <a:rPr lang="vi-VN" dirty="0"/>
              <a:t>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gì</a:t>
            </a:r>
            <a:r>
              <a:rPr lang="vi-VN" dirty="0"/>
              <a:t>?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4656A0E4-6BE2-4AD6-A15C-3C53724176C7}"/>
              </a:ext>
            </a:extLst>
          </p:cNvPr>
          <p:cNvGrpSpPr/>
          <p:nvPr/>
        </p:nvGrpSpPr>
        <p:grpSpPr>
          <a:xfrm>
            <a:off x="1661319" y="2077244"/>
            <a:ext cx="3810001" cy="1219200"/>
            <a:chOff x="2637234" y="210547"/>
            <a:chExt cx="6738145" cy="1150167"/>
          </a:xfrm>
        </p:grpSpPr>
        <p:sp>
          <p:nvSpPr>
            <p:cNvPr id="14" name="Rectangle: Rounded Corners 2">
              <a:extLst>
                <a:ext uri="{FF2B5EF4-FFF2-40B4-BE49-F238E27FC236}">
                  <a16:creationId xmlns:a16="http://schemas.microsoft.com/office/drawing/2014/main" id="{CCC3B055-049F-443C-8B0B-2D5CAFCB24FD}"/>
                </a:ext>
              </a:extLst>
            </p:cNvPr>
            <p:cNvSpPr/>
            <p:nvPr/>
          </p:nvSpPr>
          <p:spPr>
            <a:xfrm>
              <a:off x="2637234" y="210547"/>
              <a:ext cx="6738145" cy="1150167"/>
            </a:xfrm>
            <a:prstGeom prst="roundRect">
              <a:avLst>
                <a:gd name="adj" fmla="val 31635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423AA1B5-1C0E-424C-A7CA-2596E8E76980}"/>
                </a:ext>
              </a:extLst>
            </p:cNvPr>
            <p:cNvSpPr/>
            <p:nvPr/>
          </p:nvSpPr>
          <p:spPr>
            <a:xfrm>
              <a:off x="2789634" y="362947"/>
              <a:ext cx="6397909" cy="827677"/>
            </a:xfrm>
            <a:prstGeom prst="roundRect">
              <a:avLst>
                <a:gd name="adj" fmla="val 31635"/>
              </a:avLst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A62B9E2-ECD2-4EA8-B7DB-62AA6F0D3F5D}"/>
              </a:ext>
            </a:extLst>
          </p:cNvPr>
          <p:cNvSpPr txBox="1"/>
          <p:nvPr/>
        </p:nvSpPr>
        <p:spPr>
          <a:xfrm>
            <a:off x="1949233" y="2220714"/>
            <a:ext cx="321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err="1"/>
              <a:t>Nếu</a:t>
            </a:r>
            <a:r>
              <a:rPr lang="vi-VN" dirty="0"/>
              <a:t>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phận</a:t>
            </a:r>
            <a:r>
              <a:rPr lang="vi-VN" dirty="0"/>
              <a:t> </a:t>
            </a:r>
            <a:r>
              <a:rPr lang="vi-VN" dirty="0" err="1"/>
              <a:t>tạo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tên </a:t>
            </a:r>
            <a:r>
              <a:rPr lang="vi-VN" dirty="0" err="1"/>
              <a:t>gồm</a:t>
            </a:r>
            <a:r>
              <a:rPr lang="vi-VN" dirty="0"/>
              <a:t> </a:t>
            </a:r>
            <a:r>
              <a:rPr lang="vi-VN" dirty="0" err="1"/>
              <a:t>nhiều</a:t>
            </a:r>
            <a:r>
              <a:rPr lang="vi-VN" dirty="0"/>
              <a:t> </a:t>
            </a:r>
            <a:r>
              <a:rPr lang="vi-VN" dirty="0" err="1"/>
              <a:t>tiếng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tiếng</a:t>
            </a:r>
            <a:r>
              <a:rPr lang="vi-VN" dirty="0"/>
              <a:t>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dấu</a:t>
            </a:r>
            <a:r>
              <a:rPr lang="vi-VN" dirty="0"/>
              <a:t> </a:t>
            </a:r>
            <a:r>
              <a:rPr lang="vi-VN" dirty="0" err="1"/>
              <a:t>gạch</a:t>
            </a:r>
            <a:r>
              <a:rPr lang="vi-VN" dirty="0"/>
              <a:t> </a:t>
            </a:r>
            <a:r>
              <a:rPr lang="vi-VN" dirty="0" err="1"/>
              <a:t>nối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1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09">
            <a:extLst>
              <a:ext uri="{FF2B5EF4-FFF2-40B4-BE49-F238E27FC236}">
                <a16:creationId xmlns:a16="http://schemas.microsoft.com/office/drawing/2014/main" id="{492FA31A-AF77-41E0-ADCF-537BA2116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" y="477044"/>
            <a:ext cx="4278821" cy="2080133"/>
          </a:xfrm>
          <a:prstGeom prst="rect">
            <a:avLst/>
          </a:prstGeom>
        </p:spPr>
      </p:pic>
      <p:pic>
        <p:nvPicPr>
          <p:cNvPr id="39" name="图片 2">
            <a:extLst>
              <a:ext uri="{FF2B5EF4-FFF2-40B4-BE49-F238E27FC236}">
                <a16:creationId xmlns:a16="http://schemas.microsoft.com/office/drawing/2014/main" id="{C024D29A-699B-4436-8433-6060F5E99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3"/>
          <a:stretch>
            <a:fillRect/>
          </a:stretch>
        </p:blipFill>
        <p:spPr>
          <a:xfrm>
            <a:off x="-25805" y="2313726"/>
            <a:ext cx="5832157" cy="94005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1265E6D-ADCF-458A-BBC5-08792E405BBC}"/>
              </a:ext>
            </a:extLst>
          </p:cNvPr>
          <p:cNvSpPr txBox="1"/>
          <p:nvPr/>
        </p:nvSpPr>
        <p:spPr>
          <a:xfrm>
            <a:off x="1693836" y="146904"/>
            <a:ext cx="2369905" cy="4122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79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Ghi</a:t>
            </a:r>
            <a:r>
              <a:rPr lang="en-US" altLang="zh-CN" sz="2079" b="1" dirty="0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2079" b="1" dirty="0" err="1">
                <a:gradFill flip="none" rotWithShape="1">
                  <a:gsLst>
                    <a:gs pos="26000">
                      <a:srgbClr val="F4EB3A"/>
                    </a:gs>
                    <a:gs pos="67000">
                      <a:srgbClr val="FF9409">
                        <a:shade val="67500"/>
                        <a:satMod val="115000"/>
                      </a:srgbClr>
                    </a:gs>
                    <a:gs pos="44000">
                      <a:srgbClr val="FFB953"/>
                    </a:gs>
                  </a:gsLst>
                  <a:lin ang="16200000" scaled="1"/>
                  <a:tileRect/>
                </a:gradFill>
                <a:effectLst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nhớ</a:t>
            </a:r>
            <a:endParaRPr lang="zh-CN" altLang="en-US" sz="2079" b="1" dirty="0">
              <a:gradFill flip="none" rotWithShape="1">
                <a:gsLst>
                  <a:gs pos="26000">
                    <a:srgbClr val="F4EB3A"/>
                  </a:gs>
                  <a:gs pos="67000">
                    <a:srgbClr val="FF9409">
                      <a:shade val="67500"/>
                      <a:satMod val="115000"/>
                    </a:srgbClr>
                  </a:gs>
                  <a:gs pos="44000">
                    <a:srgbClr val="FFB953"/>
                  </a:gs>
                </a:gsLst>
                <a:lin ang="16200000" scaled="1"/>
                <a:tileRect/>
              </a:gradFill>
              <a:effectLst>
                <a:outerShdw blurRad="38100" dist="50800" dir="2640000" algn="tl">
                  <a:srgbClr val="007130"/>
                </a:outerShdw>
              </a:effectLst>
              <a:latin typeface="UTM Showcard" panose="02040603050506020204" pitchFamily="18" charset="0"/>
              <a:ea typeface="华康POP2体W9" panose="040B0909000000000000" pitchFamily="81" charset="-122"/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AE740345-B3A6-4589-B69E-0A9DB13819DE}"/>
              </a:ext>
            </a:extLst>
          </p:cNvPr>
          <p:cNvSpPr txBox="1">
            <a:spLocks/>
          </p:cNvSpPr>
          <p:nvPr/>
        </p:nvSpPr>
        <p:spPr>
          <a:xfrm>
            <a:off x="976002" y="1049141"/>
            <a:ext cx="3568551" cy="940401"/>
          </a:xfrm>
          <a:prstGeom prst="rect">
            <a:avLst/>
          </a:prstGeom>
        </p:spPr>
        <p:txBody>
          <a:bodyPr vert="horz" wrap="square" lIns="226778" tIns="0" rIns="0" bIns="0" anchor="ctr" anchorCtr="0">
            <a:noAutofit/>
          </a:bodyPr>
          <a:lstStyle/>
          <a:p>
            <a:pPr lvl="0" algn="just">
              <a:lnSpc>
                <a:spcPct val="90000"/>
              </a:lnSpc>
            </a:pPr>
            <a:r>
              <a:rPr lang="en-US" sz="170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en-US" sz="1701" noProof="1">
              <a:solidFill>
                <a:srgbClr val="00B8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6">
            <a:extLst>
              <a:ext uri="{FF2B5EF4-FFF2-40B4-BE49-F238E27FC236}">
                <a16:creationId xmlns:a16="http://schemas.microsoft.com/office/drawing/2014/main" id="{6672F527-42F2-44D5-8436-E787CDA200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1040889" y="788038"/>
            <a:ext cx="405970" cy="36777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27D3B-4A67-4415-95B6-3F2ADA8BB8D2}"/>
              </a:ext>
            </a:extLst>
          </p:cNvPr>
          <p:cNvSpPr txBox="1"/>
          <p:nvPr/>
        </p:nvSpPr>
        <p:spPr>
          <a:xfrm>
            <a:off x="1315263" y="611623"/>
            <a:ext cx="330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Khi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4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36" y="183912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0671" y="553244"/>
            <a:ext cx="574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3.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viết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địa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lí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ngoài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sau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đây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i="1" dirty="0" err="1">
                <a:latin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đặc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biệt</a:t>
            </a:r>
            <a:r>
              <a:rPr lang="en-US" i="1" dirty="0"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20" y="1162844"/>
            <a:ext cx="578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</a:rPr>
              <a:t> Ca </a:t>
            </a:r>
            <a:r>
              <a:rPr lang="en-US" sz="1600" dirty="0" err="1">
                <a:latin typeface="Times New Roman" panose="02020603050405020304" pitchFamily="18" charset="0"/>
              </a:rPr>
              <a:t>Mâu</a:t>
            </a:r>
            <a:r>
              <a:rPr lang="en-US" sz="1600" dirty="0">
                <a:latin typeface="Times New Roman" panose="02020603050405020304" pitchFamily="18" charset="0"/>
              </a:rPr>
              <a:t> Ni, </a:t>
            </a:r>
            <a:r>
              <a:rPr lang="en-US" sz="1600" dirty="0" err="1">
                <a:latin typeface="Times New Roman" panose="02020603050405020304" pitchFamily="18" charset="0"/>
              </a:rPr>
              <a:t>Khổng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Tử</a:t>
            </a:r>
            <a:r>
              <a:rPr lang="en-US" sz="1600" dirty="0"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</a:rPr>
              <a:t>Bạch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Cư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Dị</a:t>
            </a:r>
            <a:r>
              <a:rPr lang="en-US" sz="160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địa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</a:rPr>
              <a:t>: Hi </a:t>
            </a:r>
            <a:r>
              <a:rPr lang="en-US" sz="1600" dirty="0" err="1">
                <a:latin typeface="Times New Roman" panose="02020603050405020304" pitchFamily="18" charset="0"/>
              </a:rPr>
              <a:t>Mã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Lạp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Sơn</a:t>
            </a:r>
            <a:r>
              <a:rPr lang="en-US" sz="1600" dirty="0"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</a:rPr>
              <a:t>Luân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Đôn</a:t>
            </a:r>
            <a:r>
              <a:rPr lang="en-US" sz="1600" dirty="0"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</a:rPr>
              <a:t>Bắc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</a:rPr>
              <a:t>Thuỵ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Điển</a:t>
            </a:r>
            <a:r>
              <a:rPr lang="en-US" sz="1600" dirty="0">
                <a:latin typeface="Times New Roman" panose="02020603050405020304" pitchFamily="18" charset="0"/>
              </a:rPr>
              <a:t>.</a:t>
            </a:r>
            <a:r>
              <a:rPr lang="en-US" sz="1600" dirty="0"/>
              <a:t>	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446C542-97AC-4FE4-8ED6-7E87D8980F44}"/>
              </a:ext>
            </a:extLst>
          </p:cNvPr>
          <p:cNvGrpSpPr/>
          <p:nvPr/>
        </p:nvGrpSpPr>
        <p:grpSpPr>
          <a:xfrm>
            <a:off x="1661319" y="2077244"/>
            <a:ext cx="3810001" cy="1219200"/>
            <a:chOff x="2637234" y="210547"/>
            <a:chExt cx="6738145" cy="1150167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3500082F-CAE7-4BB2-B1E7-D14700A0334F}"/>
                </a:ext>
              </a:extLst>
            </p:cNvPr>
            <p:cNvSpPr/>
            <p:nvPr/>
          </p:nvSpPr>
          <p:spPr>
            <a:xfrm>
              <a:off x="2637234" y="210547"/>
              <a:ext cx="6738145" cy="1150167"/>
            </a:xfrm>
            <a:prstGeom prst="roundRect">
              <a:avLst>
                <a:gd name="adj" fmla="val 31635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id="{3BC772FA-E2DF-44F3-A527-8864937A73DC}"/>
                </a:ext>
              </a:extLst>
            </p:cNvPr>
            <p:cNvSpPr/>
            <p:nvPr/>
          </p:nvSpPr>
          <p:spPr>
            <a:xfrm>
              <a:off x="2789634" y="362947"/>
              <a:ext cx="6397909" cy="827677"/>
            </a:xfrm>
            <a:prstGeom prst="roundRect">
              <a:avLst>
                <a:gd name="adj" fmla="val 31635"/>
              </a:avLst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0A70FB9-129E-431B-B964-44E020A73D4F}"/>
              </a:ext>
            </a:extLst>
          </p:cNvPr>
          <p:cNvSpPr txBox="1"/>
          <p:nvPr/>
        </p:nvSpPr>
        <p:spPr>
          <a:xfrm>
            <a:off x="1829971" y="2192913"/>
            <a:ext cx="3412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viết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địa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lí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ngoài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trên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giống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viết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địa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lí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Việt</a:t>
            </a:r>
            <a:r>
              <a:rPr lang="en-US" i="1" dirty="0">
                <a:latin typeface="Times New Roman" panose="02020603050405020304" pitchFamily="18" charset="0"/>
              </a:rPr>
              <a:t> Nam.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8991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0" y="2839244"/>
            <a:ext cx="1889919" cy="415498"/>
          </a:xfrm>
          <a:prstGeom prst="rect">
            <a:avLst/>
          </a:prstGeom>
          <a:solidFill>
            <a:srgbClr val="FCFABC"/>
          </a:solidFill>
          <a:ln w="9525">
            <a:solidFill>
              <a:srgbClr val="0033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9" descr="khongtu00"/>
          <p:cNvPicPr>
            <a:picLocks noChangeAspect="1" noChangeArrowheads="1"/>
          </p:cNvPicPr>
          <p:nvPr/>
        </p:nvPicPr>
        <p:blipFill>
          <a:blip r:embed="rId3" cstate="print"/>
          <a:srcRect t="2034"/>
          <a:stretch>
            <a:fillRect/>
          </a:stretch>
        </p:blipFill>
        <p:spPr bwMode="auto">
          <a:xfrm>
            <a:off x="1889919" y="0"/>
            <a:ext cx="1904999" cy="28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813719" y="2839244"/>
            <a:ext cx="1904999" cy="400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fr-FR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3" descr="BUI BACH CU 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0"/>
            <a:ext cx="1981200" cy="28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794919" y="2839244"/>
            <a:ext cx="1966119" cy="400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en-US" sz="1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củaTrung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69863" y="2077244"/>
            <a:ext cx="579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070" y="743400"/>
            <a:ext cx="5623720" cy="1143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9" descr="himala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29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0207" y="2932842"/>
            <a:ext cx="3179076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Mã </a:t>
            </a:r>
            <a:r>
              <a:rPr lang="en-US" altLang="vi-VN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Lạp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(Hi-ma-lay-a)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755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88476"/>
              </p:ext>
            </p:extLst>
          </p:nvPr>
        </p:nvGraphicFramePr>
        <p:xfrm>
          <a:off x="960173" y="339813"/>
          <a:ext cx="3840692" cy="1783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Thích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Mâu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Ni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Hi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Mã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Lạp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Sơn</a:t>
                      </a:r>
                      <a:endParaRPr lang="en-US" sz="14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Khổng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Tử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Luân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Đôn</a:t>
                      </a:r>
                      <a:endParaRPr lang="en-US" sz="14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Bạch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Cư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Dị</a:t>
                      </a:r>
                      <a:endParaRPr 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Bắc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Kinh</a:t>
                      </a:r>
                      <a:endParaRPr lang="en-US" sz="14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Thuỵ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</a:rPr>
                        <a:t>Điển</a:t>
                      </a:r>
                      <a:endParaRPr lang="en-US" sz="14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225" y="2229644"/>
            <a:ext cx="5665694" cy="6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" y="0"/>
            <a:ext cx="5760156" cy="3240088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37318" y="284387"/>
            <a:ext cx="5486399" cy="2671312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 Light" panose="020B0502040204020203" pitchFamily="34" charset="-122"/>
              <a:cs typeface="Arial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746919" y="319097"/>
            <a:ext cx="414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31CC29E9-ABBD-47C8-8EC5-A368651A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20" y="1112149"/>
            <a:ext cx="1353824" cy="1015789"/>
          </a:xfrm>
          <a:prstGeom prst="rect">
            <a:avLst/>
          </a:prstGeom>
          <a:solidFill>
            <a:srgbClr val="FFFFCC"/>
          </a:solidFill>
          <a:ln w="5715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32054"/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 defTabSz="432054"/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432054"/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vi-VN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endParaRPr lang="en-US" altLang="vi-VN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70E2A218-AE25-441E-A78F-2D391CFC3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3545" y="1019491"/>
            <a:ext cx="322574" cy="63477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32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7836CDC1-2823-4383-88A4-10AEAE8A6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118" y="666653"/>
            <a:ext cx="3505200" cy="1219200"/>
          </a:xfrm>
          <a:prstGeom prst="rect">
            <a:avLst/>
          </a:prstGeom>
          <a:solidFill>
            <a:srgbClr val="FFFFCC"/>
          </a:solidFill>
          <a:ln w="5715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32054"/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defTabSz="432054"/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defTabSz="432054">
              <a:buFontTx/>
              <a:buChar char="-"/>
            </a:pP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defTabSz="432054"/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CB7A1FAC-541B-4AFF-9C08-B047D6F69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545" y="1618262"/>
            <a:ext cx="322574" cy="68758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320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3215468-CFA6-4A6C-BD7B-5D7591E2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118" y="2010075"/>
            <a:ext cx="3505199" cy="762000"/>
          </a:xfrm>
          <a:prstGeom prst="rect">
            <a:avLst/>
          </a:prstGeom>
          <a:solidFill>
            <a:srgbClr val="FFFFCC"/>
          </a:solidFill>
          <a:ln w="57150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32054">
              <a:buFontTx/>
              <a:buChar char="-"/>
            </a:pP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defTabSz="432054"/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altLang="vi-VN" sz="1200" b="1" dirty="0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1200" b="1" dirty="0" err="1">
                <a:solidFill>
                  <a:srgbClr val="4B009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endParaRPr lang="en-US" altLang="vi-VN" sz="1200" b="1" dirty="0">
              <a:solidFill>
                <a:srgbClr val="4B009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7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13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169246"/>
            <a:ext cx="5745957" cy="18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ông Giô-dép lại chuyển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lu-i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paxtơ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00844"/>
            <a:ext cx="5761038" cy="6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1631950" y="3067050"/>
            <a:ext cx="9080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9844"/>
            <a:ext cx="15240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2119" y="2963089"/>
            <a:ext cx="169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Theo</a:t>
            </a:r>
            <a:r>
              <a:rPr lang="en-US" sz="1600" dirty="0"/>
              <a:t> </a:t>
            </a:r>
            <a:r>
              <a:rPr lang="en-US" sz="1600" dirty="0" err="1"/>
              <a:t>Đức</a:t>
            </a:r>
            <a:r>
              <a:rPr lang="en-US" sz="1600" dirty="0"/>
              <a:t> </a:t>
            </a:r>
            <a:r>
              <a:rPr lang="en-US" sz="1600" dirty="0" err="1"/>
              <a:t>Hoài</a:t>
            </a:r>
            <a:endParaRPr lang="vi-V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29444"/>
            <a:ext cx="5547519" cy="22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ông Giô-dép lại chuyển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lu-i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paxtơ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tiếp tục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đài đồ sộ, nguy nga, chỉ thấy những ngôi nhà nhỏ bé, cổ kính và những vườn nho con con. Dòng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 lượn quanh thành phố với những chiếc cầu trắng phau.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118519" y="925280"/>
            <a:ext cx="762000" cy="89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56919" y="934244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61119" y="1239044"/>
            <a:ext cx="990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8719" y="1239044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261519" y="2153444"/>
            <a:ext cx="1295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23518" y="2607667"/>
            <a:ext cx="17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Theo</a:t>
            </a:r>
            <a:r>
              <a:rPr lang="en-US" sz="1400" dirty="0"/>
              <a:t> </a:t>
            </a:r>
            <a:r>
              <a:rPr lang="en-US" sz="1400" dirty="0" err="1"/>
              <a:t>Đức</a:t>
            </a:r>
            <a:r>
              <a:rPr lang="en-US" sz="1400" dirty="0"/>
              <a:t> </a:t>
            </a:r>
            <a:r>
              <a:rPr lang="en-US" sz="1400" dirty="0" err="1"/>
              <a:t>Hoài</a:t>
            </a:r>
            <a:endParaRPr lang="vi-VN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858044"/>
            <a:ext cx="5761038" cy="18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Giô-dép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2543969" y="180976"/>
            <a:ext cx="26892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871119" y="1162844"/>
            <a:ext cx="1057275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365919" y="1201129"/>
            <a:ext cx="1200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35" tIns="25718" rIns="51435" bIns="25718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3059814" y="2077244"/>
            <a:ext cx="1584325" cy="3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35" tIns="25718" rIns="51435" bIns="25718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4633119" y="858044"/>
            <a:ext cx="923132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9719" y="1184129"/>
            <a:ext cx="1238801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r>
              <a:rPr lang="en-US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794919" y="1162844"/>
            <a:ext cx="958850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150394" y="2098529"/>
            <a:ext cx="1635125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42119" y="1467644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7719" y="2382044"/>
            <a:ext cx="1066800" cy="216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633119" y="858044"/>
            <a:ext cx="899319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ác-boa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709319" y="1162844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23519" y="279084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Theo</a:t>
            </a:r>
            <a:r>
              <a:rPr lang="en-US" sz="1200" dirty="0"/>
              <a:t> </a:t>
            </a:r>
            <a:r>
              <a:rPr lang="en-US" sz="1200" dirty="0" err="1"/>
              <a:t>Đức</a:t>
            </a:r>
            <a:r>
              <a:rPr lang="en-US" sz="1200" dirty="0"/>
              <a:t> </a:t>
            </a:r>
            <a:r>
              <a:rPr lang="en-US" sz="1200" dirty="0" err="1"/>
              <a:t>Hoài</a:t>
            </a:r>
            <a:endParaRPr lang="vi-VN" sz="1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47319" y="1467644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0"/>
      <p:bldP spid="45084" grpId="0"/>
      <p:bldP spid="45085" grpId="0"/>
      <p:bldP spid="19" grpId="0"/>
      <p:bldP spid="21" grpId="0"/>
      <p:bldP spid="22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-576263" y="0"/>
            <a:ext cx="5897563" cy="3240088"/>
            <a:chOff x="0" y="0"/>
            <a:chExt cx="5465" cy="4320"/>
          </a:xfrm>
        </p:grpSpPr>
        <p:pic>
          <p:nvPicPr>
            <p:cNvPr id="17412" name="Picture 3" descr="LU-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1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 Box 4"/>
            <p:cNvSpPr txBox="1">
              <a:spLocks noChangeArrowheads="1"/>
            </p:cNvSpPr>
            <p:nvPr/>
          </p:nvSpPr>
          <p:spPr bwMode="auto">
            <a:xfrm>
              <a:off x="3833" y="0"/>
              <a:ext cx="1632" cy="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Lu-i Pa-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xtơ</a:t>
              </a:r>
              <a:endPara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(1822-1895)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vắc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vắc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074" name="Picture 2" descr="C:\Users\anbinh\Desktop\Louis_Past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6396"/>
            <a:ext cx="3990182" cy="32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011131"/>
            <a:ext cx="5761038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anhxtanh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crítxtian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anđécxen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iuri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gagarin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77044"/>
            <a:ext cx="5761038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4512"/>
            <a:ext cx="19050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696244"/>
            <a:ext cx="5602288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pêtecbua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4694238" y="2141538"/>
            <a:ext cx="104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192088" y="1187450"/>
            <a:ext cx="5040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 anchor="ctr"/>
          <a:lstStyle/>
          <a:p>
            <a:b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92" name="Group 72"/>
          <p:cNvGraphicFramePr>
            <a:graphicFrameLocks noGrp="1"/>
          </p:cNvGraphicFramePr>
          <p:nvPr/>
        </p:nvGraphicFramePr>
        <p:xfrm>
          <a:off x="47625" y="248444"/>
          <a:ext cx="5713414" cy="2884710"/>
        </p:xfrm>
        <a:graphic>
          <a:graphicData uri="http://schemas.openxmlformats.org/drawingml/2006/table">
            <a:tbl>
              <a:tblPr/>
              <a:tblGrid>
                <a:gridCol w="85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</a:t>
                      </a: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lí</a:t>
                      </a:r>
                    </a:p>
                  </a:txBody>
                  <a:tcPr marL="57614" marR="57614" marT="21594" marB="21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1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553244"/>
            <a:ext cx="2065338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</a:p>
        </p:txBody>
      </p:sp>
      <p:sp>
        <p:nvSpPr>
          <p:cNvPr id="18452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934244"/>
            <a:ext cx="2509044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</a:p>
        </p:txBody>
      </p:sp>
      <p:sp>
        <p:nvSpPr>
          <p:cNvPr id="1845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1319729"/>
            <a:ext cx="23622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</a:p>
        </p:txBody>
      </p:sp>
      <p:sp>
        <p:nvSpPr>
          <p:cNvPr id="18454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1696244"/>
            <a:ext cx="23622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pêtécbua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2050349"/>
            <a:ext cx="1828800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Line 38"/>
          <p:cNvSpPr>
            <a:spLocks noChangeShapeType="1"/>
          </p:cNvSpPr>
          <p:nvPr/>
        </p:nvSpPr>
        <p:spPr bwMode="auto">
          <a:xfrm>
            <a:off x="0" y="1772444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  <p:sp>
        <p:nvSpPr>
          <p:cNvPr id="56369" name="Text Box 4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14700" y="2077244"/>
            <a:ext cx="1984375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ô-ki-ô</a:t>
            </a:r>
          </a:p>
        </p:txBody>
      </p:sp>
      <p:sp>
        <p:nvSpPr>
          <p:cNvPr id="56371" name="Text Box 5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8513" y="2704774"/>
            <a:ext cx="1408112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i-a-ga-ra</a:t>
            </a:r>
          </a:p>
        </p:txBody>
      </p:sp>
      <p:sp>
        <p:nvSpPr>
          <p:cNvPr id="56375" name="Text Box 5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61519" y="553244"/>
            <a:ext cx="2609056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nh-xtanh</a:t>
            </a:r>
          </a:p>
        </p:txBody>
      </p:sp>
      <p:sp>
        <p:nvSpPr>
          <p:cNvPr id="56379" name="Text Box 5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61519" y="1010444"/>
            <a:ext cx="3009106" cy="3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rít-xti-an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n-đéc-xen</a:t>
            </a:r>
          </a:p>
        </p:txBody>
      </p:sp>
      <p:sp>
        <p:nvSpPr>
          <p:cNvPr id="56383" name="Text Box 6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3750" y="1315244"/>
            <a:ext cx="2427288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-u-ri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a-ga-rin</a:t>
            </a:r>
          </a:p>
        </p:txBody>
      </p:sp>
      <p:sp>
        <p:nvSpPr>
          <p:cNvPr id="56384" name="Text Box 6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61519" y="1696244"/>
            <a:ext cx="2352675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ê-téc-bua</a:t>
            </a:r>
          </a:p>
        </p:txBody>
      </p:sp>
      <p:sp>
        <p:nvSpPr>
          <p:cNvPr id="56385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7719" y="2382044"/>
            <a:ext cx="2033588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Text Box 6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5519" y="2382044"/>
            <a:ext cx="2256631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</a:p>
        </p:txBody>
      </p:sp>
      <p:sp>
        <p:nvSpPr>
          <p:cNvPr id="18469" name="Text Box 6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8835" y="2704774"/>
            <a:ext cx="1708944" cy="42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Line 71"/>
          <p:cNvSpPr>
            <a:spLocks noChangeShapeType="1"/>
          </p:cNvSpPr>
          <p:nvPr/>
        </p:nvSpPr>
        <p:spPr bwMode="auto">
          <a:xfrm>
            <a:off x="899319" y="1391444"/>
            <a:ext cx="4861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  <p:sp>
        <p:nvSpPr>
          <p:cNvPr id="27" name="Line 71"/>
          <p:cNvSpPr>
            <a:spLocks noChangeShapeType="1"/>
          </p:cNvSpPr>
          <p:nvPr/>
        </p:nvSpPr>
        <p:spPr bwMode="auto">
          <a:xfrm>
            <a:off x="899319" y="1010444"/>
            <a:ext cx="4861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>
            <a:off x="899319" y="2153444"/>
            <a:ext cx="4861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899319" y="2449279"/>
            <a:ext cx="4861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  <p:sp>
        <p:nvSpPr>
          <p:cNvPr id="30" name="Line 71"/>
          <p:cNvSpPr>
            <a:spLocks noChangeShapeType="1"/>
          </p:cNvSpPr>
          <p:nvPr/>
        </p:nvSpPr>
        <p:spPr bwMode="auto">
          <a:xfrm>
            <a:off x="899319" y="2812349"/>
            <a:ext cx="4861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/>
      <p:bldP spid="56371" grpId="0"/>
      <p:bldP spid="56375" grpId="0"/>
      <p:bldP spid="56379" grpId="0"/>
      <p:bldP spid="56383" grpId="0"/>
      <p:bldP spid="56384" grpId="0"/>
      <p:bldP spid="563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45E6048A-B3DC-4742-AD12-CF334929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" y="0"/>
            <a:ext cx="5776119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509E-F5A6-431C-987B-EE0FA5B87344}"/>
              </a:ext>
            </a:extLst>
          </p:cNvPr>
          <p:cNvSpPr txBox="1"/>
          <p:nvPr/>
        </p:nvSpPr>
        <p:spPr>
          <a:xfrm>
            <a:off x="604512" y="310259"/>
            <a:ext cx="346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800" b="1" noProof="1">
                <a:solidFill>
                  <a:schemeClr val="bg1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B701C-81E1-4B5E-B686-4ADDA95AC759}"/>
              </a:ext>
            </a:extLst>
          </p:cNvPr>
          <p:cNvSpPr txBox="1"/>
          <p:nvPr/>
        </p:nvSpPr>
        <p:spPr>
          <a:xfrm>
            <a:off x="365919" y="597546"/>
            <a:ext cx="44222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800" b="1" noProof="1">
                <a:solidFill>
                  <a:srgbClr val="FFFF00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-  Tên người:   </a:t>
            </a:r>
          </a:p>
          <a:p>
            <a:pPr algn="just"/>
            <a:endParaRPr lang="vi-VN" altLang="vi-VN" sz="1800" b="1" noProof="1">
              <a:solidFill>
                <a:srgbClr val="FFFF00"/>
              </a:solidFill>
              <a:latin typeface="HP001 4 hàng" panose="020B0603050302020204" pitchFamily="34" charset="0"/>
              <a:ea typeface="#9Slide03 Arima Madurai"/>
              <a:cs typeface="Times New Roman" panose="02020603050405020304" pitchFamily="18" charset="0"/>
            </a:endParaRPr>
          </a:p>
          <a:p>
            <a:pPr algn="just"/>
            <a:endParaRPr lang="vi-VN" altLang="vi-VN" sz="1800" b="1" noProof="1">
              <a:solidFill>
                <a:srgbClr val="FFFF00"/>
              </a:solidFill>
              <a:latin typeface="HP001 4 hàng" panose="020B0603050302020204" pitchFamily="34" charset="0"/>
              <a:ea typeface="#9Slide03 Arima Madurai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B2B22-FD78-45D7-994B-899E89483EF8}"/>
              </a:ext>
            </a:extLst>
          </p:cNvPr>
          <p:cNvSpPr txBox="1"/>
          <p:nvPr/>
        </p:nvSpPr>
        <p:spPr>
          <a:xfrm>
            <a:off x="365919" y="1810508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800" b="1" noProof="1">
                <a:solidFill>
                  <a:srgbClr val="FFFF00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-  Tên địa lí:</a:t>
            </a:r>
          </a:p>
        </p:txBody>
      </p:sp>
      <p:sp>
        <p:nvSpPr>
          <p:cNvPr id="7" name="Text Box 55">
            <a:hlinkClick r:id="" action="ppaction://noaction"/>
            <a:extLst>
              <a:ext uri="{FF2B5EF4-FFF2-40B4-BE49-F238E27FC236}">
                <a16:creationId xmlns:a16="http://schemas.microsoft.com/office/drawing/2014/main" id="{07B3BAFA-729F-4783-9999-1BFAC599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76" y="907956"/>
            <a:ext cx="2616814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An-be Anh-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xtanh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 Box 59">
            <a:hlinkClick r:id="" action="ppaction://noaction"/>
            <a:extLst>
              <a:ext uri="{FF2B5EF4-FFF2-40B4-BE49-F238E27FC236}">
                <a16:creationId xmlns:a16="http://schemas.microsoft.com/office/drawing/2014/main" id="{5188347F-07D7-4E18-8BBB-F7E3F9AD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05" y="932162"/>
            <a:ext cx="2613025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Crít-xti-an An-đéc-xen</a:t>
            </a:r>
          </a:p>
        </p:txBody>
      </p:sp>
      <p:sp>
        <p:nvSpPr>
          <p:cNvPr id="11" name="Text Box 63">
            <a:hlinkClick r:id="" action="ppaction://noaction"/>
            <a:extLst>
              <a:ext uri="{FF2B5EF4-FFF2-40B4-BE49-F238E27FC236}">
                <a16:creationId xmlns:a16="http://schemas.microsoft.com/office/drawing/2014/main" id="{2902E3BD-899E-4A02-A83E-A6D0700E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226691"/>
            <a:ext cx="2427288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I-u-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Ga-ga-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rin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64">
            <a:hlinkClick r:id="" action="ppaction://noaction"/>
            <a:extLst>
              <a:ext uri="{FF2B5EF4-FFF2-40B4-BE49-F238E27FC236}">
                <a16:creationId xmlns:a16="http://schemas.microsoft.com/office/drawing/2014/main" id="{21120B4E-1839-4762-A312-5E2CBC06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04" y="2136461"/>
            <a:ext cx="2352675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Pê-téc-bua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 Box 49">
            <a:hlinkClick r:id="" action="ppaction://noaction"/>
            <a:extLst>
              <a:ext uri="{FF2B5EF4-FFF2-40B4-BE49-F238E27FC236}">
                <a16:creationId xmlns:a16="http://schemas.microsoft.com/office/drawing/2014/main" id="{D502E35A-02DB-4FA2-9B7D-A676D8455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067" y="2140535"/>
            <a:ext cx="1984375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-ki-ô,</a:t>
            </a:r>
          </a:p>
        </p:txBody>
      </p:sp>
      <p:sp>
        <p:nvSpPr>
          <p:cNvPr id="14" name="Text Box 65">
            <a:hlinkClick r:id="" action="ppaction://noaction"/>
            <a:extLst>
              <a:ext uri="{FF2B5EF4-FFF2-40B4-BE49-F238E27FC236}">
                <a16:creationId xmlns:a16="http://schemas.microsoft.com/office/drawing/2014/main" id="{64EF0A46-1842-454C-9ED8-4A05B421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839" y="2140534"/>
            <a:ext cx="2033588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A-ma-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dôn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 Box 51">
            <a:hlinkClick r:id="" action="ppaction://noaction"/>
            <a:extLst>
              <a:ext uri="{FF2B5EF4-FFF2-40B4-BE49-F238E27FC236}">
                <a16:creationId xmlns:a16="http://schemas.microsoft.com/office/drawing/2014/main" id="{B5D40148-85EB-4C9F-9165-54EF7B9C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460" y="2136461"/>
            <a:ext cx="1408112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Ni-a-ga-ra.</a:t>
            </a:r>
          </a:p>
        </p:txBody>
      </p:sp>
    </p:spTree>
    <p:extLst>
      <p:ext uri="{BB962C8B-B14F-4D97-AF65-F5344CB8AC3E}">
        <p14:creationId xmlns:p14="http://schemas.microsoft.com/office/powerpoint/2010/main" val="181868475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010444"/>
            <a:ext cx="5623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ười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6250" y="2641600"/>
            <a:ext cx="24955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52775" y="2674938"/>
            <a:ext cx="1724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0"/>
            <a:ext cx="4495800" cy="291544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941928"/>
            <a:ext cx="2651919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An-be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Anh-xtanh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(1879-1955)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84697" y="3840925"/>
            <a:ext cx="24955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21222" y="3874263"/>
            <a:ext cx="1724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99520" y="2941928"/>
            <a:ext cx="32615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nổi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tiếng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err="1">
                <a:latin typeface="Times New Roman" panose="02020603050405020304" pitchFamily="18" charset="0"/>
              </a:rPr>
              <a:t>người</a:t>
            </a:r>
            <a:r>
              <a:rPr lang="en-US" sz="1600">
                <a:latin typeface="Times New Roman" panose="02020603050405020304" pitchFamily="18" charset="0"/>
              </a:rPr>
              <a:t> Anh</a:t>
            </a:r>
            <a:endParaRPr 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6250" y="2641600"/>
            <a:ext cx="24955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152775" y="2674938"/>
            <a:ext cx="1724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84697" y="3840925"/>
            <a:ext cx="24955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21222" y="3874263"/>
            <a:ext cx="1724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grpSp>
        <p:nvGrpSpPr>
          <p:cNvPr id="9" name="Group 5"/>
          <p:cNvGrpSpPr/>
          <p:nvPr/>
        </p:nvGrpSpPr>
        <p:grpSpPr bwMode="auto">
          <a:xfrm>
            <a:off x="2808903" y="16094"/>
            <a:ext cx="3087704" cy="3160158"/>
            <a:chOff x="1640" y="603"/>
            <a:chExt cx="3088" cy="4214"/>
          </a:xfrm>
        </p:grpSpPr>
        <p:pic>
          <p:nvPicPr>
            <p:cNvPr id="10" name="Picture 6" descr="_Christian_Anders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603"/>
              <a:ext cx="2880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640" y="3750"/>
              <a:ext cx="3088" cy="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Crít</a:t>
              </a:r>
              <a:r>
                <a:rPr lang="en-US" b="1" dirty="0">
                  <a:solidFill>
                    <a:srgbClr val="FF0000"/>
                  </a:solidFill>
                </a:rPr>
                <a:t>-</a:t>
              </a:r>
              <a:r>
                <a:rPr lang="en-US" b="1" dirty="0" err="1">
                  <a:solidFill>
                    <a:srgbClr val="FF0000"/>
                  </a:solidFill>
                </a:rPr>
                <a:t>xti</a:t>
              </a:r>
              <a:r>
                <a:rPr lang="en-US" b="1" dirty="0">
                  <a:solidFill>
                    <a:srgbClr val="FF0000"/>
                  </a:solidFill>
                </a:rPr>
                <a:t>-an An-</a:t>
              </a:r>
              <a:r>
                <a:rPr lang="en-US" b="1" dirty="0" err="1">
                  <a:solidFill>
                    <a:srgbClr val="FF0000"/>
                  </a:solidFill>
                </a:rPr>
                <a:t>đéc</a:t>
              </a:r>
              <a:r>
                <a:rPr lang="en-US" b="1" dirty="0">
                  <a:solidFill>
                    <a:srgbClr val="FF0000"/>
                  </a:solidFill>
                </a:rPr>
                <a:t>-xen   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nổi tiếng thế giới, người   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chuyên viết truyện cổ tích</a:t>
              </a:r>
            </a:p>
          </p:txBody>
        </p:sp>
      </p:grpSp>
      <p:grpSp>
        <p:nvGrpSpPr>
          <p:cNvPr id="12" name="Group 9"/>
          <p:cNvGrpSpPr/>
          <p:nvPr/>
        </p:nvGrpSpPr>
        <p:grpSpPr bwMode="auto">
          <a:xfrm>
            <a:off x="39110" y="16094"/>
            <a:ext cx="2977237" cy="3197250"/>
            <a:chOff x="1321" y="2484"/>
            <a:chExt cx="2803" cy="4263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321" y="5639"/>
              <a:ext cx="2803" cy="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I-u-</a:t>
              </a:r>
              <a:r>
                <a:rPr lang="en-US" sz="2000" b="1" dirty="0" err="1">
                  <a:solidFill>
                    <a:srgbClr val="FF0000"/>
                  </a:solidFill>
                </a:rPr>
                <a:t>ri</a:t>
              </a:r>
              <a:r>
                <a:rPr lang="en-US" sz="2000" b="1" dirty="0">
                  <a:solidFill>
                    <a:srgbClr val="FF0000"/>
                  </a:solidFill>
                </a:rPr>
                <a:t> Ga-ga-</a:t>
              </a:r>
              <a:r>
                <a:rPr lang="en-US" sz="2000" b="1" dirty="0" err="1">
                  <a:solidFill>
                    <a:srgbClr val="FF0000"/>
                  </a:solidFill>
                </a:rPr>
                <a:t>rin</a:t>
              </a:r>
              <a:r>
                <a:rPr lang="en-US" sz="2000" b="1" dirty="0">
                  <a:solidFill>
                    <a:srgbClr val="FF0000"/>
                  </a:solidFill>
                </a:rPr>
                <a:t>. </a:t>
              </a:r>
            </a:p>
            <a:p>
              <a:pPr eaLnBrk="1" hangingPunct="1">
                <a:spcAft>
                  <a:spcPts val="0"/>
                </a:spcAft>
              </a:pP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 hành vũ trụ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Nga,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đầu tiên bay vào vũ trụ </a:t>
              </a:r>
            </a:p>
          </p:txBody>
        </p:sp>
        <p:pic>
          <p:nvPicPr>
            <p:cNvPr id="14" name="Picture 11" descr="Gagari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" y="2484"/>
              <a:ext cx="2608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anh Pê-téc-b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01"/>
            <a:ext cx="5761038" cy="28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70719" y="2803463"/>
            <a:ext cx="5353965" cy="328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Pê-téc-bua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</p:txBody>
      </p:sp>
    </p:spTree>
  </p:cSld>
  <p:clrMapOvr>
    <a:masterClrMapping/>
  </p:clrMapOvr>
  <p:transition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61037" cy="324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177743" y="-119847"/>
            <a:ext cx="863606" cy="65056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421323" y="199444"/>
            <a:ext cx="304953" cy="30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4745806" y="309523"/>
            <a:ext cx="324849" cy="32479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21257" y="0"/>
            <a:ext cx="1339780" cy="69962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69030" y="2889291"/>
            <a:ext cx="706196" cy="35079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áp Tokyo (Nhật Bản): Kinh nghiệm tham quan [2019] | Trippy.vn">
            <a:extLst>
              <a:ext uri="{FF2B5EF4-FFF2-40B4-BE49-F238E27FC236}">
                <a16:creationId xmlns:a16="http://schemas.microsoft.com/office/drawing/2014/main" id="{1030D58C-198E-4EF9-9514-388D7A25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04" y="96044"/>
            <a:ext cx="4679235" cy="26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93125" y="3048811"/>
            <a:ext cx="385063" cy="19127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E6A29DF-0ACB-4ACC-8AB6-BE916B5E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754" y="2803463"/>
            <a:ext cx="5353965" cy="328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-ki-ô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4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ac-niagara-hoa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376488"/>
            <a:ext cx="268922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Ni-a-ga-ra: </a:t>
            </a:r>
            <a:r>
              <a:rPr lang="en-US" dirty="0">
                <a:latin typeface="Times New Roman" panose="02020603050405020304" pitchFamily="18" charset="0"/>
              </a:rPr>
              <a:t>Tên một thác nước lớn ở giữa Ca-na-đa </a:t>
            </a:r>
            <a:r>
              <a:rPr lang="en-US" dirty="0" err="1">
                <a:latin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Mĩ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28321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24188" y="2411413"/>
            <a:ext cx="2641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A-ma-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cánh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</a:rPr>
              <a:t> ở Bra-</a:t>
            </a:r>
            <a:r>
              <a:rPr lang="en-US" dirty="0" err="1">
                <a:latin typeface="Times New Roman" panose="02020603050405020304" pitchFamily="18" charset="0"/>
              </a:rPr>
              <a:t>xin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13519" y="172244"/>
            <a:ext cx="5547520" cy="10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5" y="0"/>
            <a:ext cx="3815503" cy="2600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2837">
            <a:off x="3731464" y="215176"/>
            <a:ext cx="371927" cy="2208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0" y="-23613"/>
            <a:ext cx="3369531" cy="2564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" y="1543298"/>
            <a:ext cx="360053" cy="4040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19" y="1103009"/>
            <a:ext cx="839914" cy="1464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08" y="78044"/>
            <a:ext cx="433104" cy="54266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9474" y="1101357"/>
            <a:ext cx="5770071" cy="3504578"/>
            <a:chOff x="-191810" y="3848572"/>
            <a:chExt cx="12212988" cy="61954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" t="25662" r="-63" b="6128"/>
            <a:stretch/>
          </p:blipFill>
          <p:spPr>
            <a:xfrm>
              <a:off x="1061739" y="3848572"/>
              <a:ext cx="9608159" cy="619540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1810" y="5812331"/>
              <a:ext cx="12212988" cy="182870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" y="2378158"/>
            <a:ext cx="953009" cy="780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/>
          <a:stretch/>
        </p:blipFill>
        <p:spPr>
          <a:xfrm>
            <a:off x="1963694" y="2174421"/>
            <a:ext cx="1951503" cy="1171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22" y="1640290"/>
            <a:ext cx="560236" cy="3897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4" y="615406"/>
            <a:ext cx="473991" cy="7279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3119" y="311682"/>
            <a:ext cx="3962400" cy="11394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Cùng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đi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du </a:t>
            </a:r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lịch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vòng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quanh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thế</a:t>
            </a:r>
            <a:r>
              <a:rPr lang="en-US" altLang="zh-CN" sz="340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40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Gradoo" panose="02040603050506020204" pitchFamily="18" charset="0"/>
                <a:ea typeface="造字工房文研（非商用）常规体" pitchFamily="50" charset="-122"/>
                <a:cs typeface="Times New Roman" panose="02020603050405020304" pitchFamily="18" charset="0"/>
              </a:rPr>
              <a:t>giới</a:t>
            </a:r>
            <a:endParaRPr lang="zh-CN" altLang="en-US" sz="3402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Gradoo" panose="02040603050506020204" pitchFamily="18" charset="0"/>
              <a:ea typeface="造字工房文研（非商用）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3136B-0376-4537-8D00-9EADD487475E}"/>
              </a:ext>
            </a:extLst>
          </p:cNvPr>
          <p:cNvSpPr txBox="1"/>
          <p:nvPr/>
        </p:nvSpPr>
        <p:spPr>
          <a:xfrm>
            <a:off x="5307786" y="30587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736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/>
          <p:cNvSpPr/>
          <p:nvPr/>
        </p:nvSpPr>
        <p:spPr>
          <a:xfrm>
            <a:off x="213519" y="254883"/>
            <a:ext cx="1128441" cy="450761"/>
          </a:xfrm>
          <a:prstGeom prst="round2DiagRect">
            <a:avLst>
              <a:gd name="adj1" fmla="val 48635"/>
              <a:gd name="adj2" fmla="val 0"/>
            </a:avLst>
          </a:prstGeom>
          <a:ln w="28575">
            <a:solidFill>
              <a:srgbClr val="00EA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51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1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altLang="en-US" sz="851" b="1" dirty="0"/>
          </a:p>
        </p:txBody>
      </p:sp>
      <p:sp>
        <p:nvSpPr>
          <p:cNvPr id="15" name="Rectangle: Diagonal Corners Rounded 14"/>
          <p:cNvSpPr/>
          <p:nvPr/>
        </p:nvSpPr>
        <p:spPr>
          <a:xfrm>
            <a:off x="4451257" y="172397"/>
            <a:ext cx="1248662" cy="4570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rgbClr val="00EA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51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1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5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1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vi-VN" altLang="en-US" sz="851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9BDEB9-8A32-49F6-8AFF-965F8E3B6643}"/>
              </a:ext>
            </a:extLst>
          </p:cNvPr>
          <p:cNvGrpSpPr/>
          <p:nvPr/>
        </p:nvGrpSpPr>
        <p:grpSpPr>
          <a:xfrm>
            <a:off x="1661318" y="43929"/>
            <a:ext cx="2667001" cy="642874"/>
            <a:chOff x="2637234" y="210547"/>
            <a:chExt cx="6738145" cy="1150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CDD318D-14CD-4C56-96BC-690D318680F1}"/>
                </a:ext>
              </a:extLst>
            </p:cNvPr>
            <p:cNvSpPr/>
            <p:nvPr/>
          </p:nvSpPr>
          <p:spPr>
            <a:xfrm>
              <a:off x="2637234" y="210547"/>
              <a:ext cx="6738145" cy="1150167"/>
            </a:xfrm>
            <a:prstGeom prst="roundRect">
              <a:avLst>
                <a:gd name="adj" fmla="val 31635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183BE02-F7C9-4A60-A1D6-FEA6FE072119}"/>
                </a:ext>
              </a:extLst>
            </p:cNvPr>
            <p:cNvSpPr/>
            <p:nvPr/>
          </p:nvSpPr>
          <p:spPr>
            <a:xfrm>
              <a:off x="2789634" y="362947"/>
              <a:ext cx="6397909" cy="827677"/>
            </a:xfrm>
            <a:prstGeom prst="roundRect">
              <a:avLst>
                <a:gd name="adj" fmla="val 31635"/>
              </a:avLst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7F5617-843D-4194-8C17-C70EBE118087}"/>
              </a:ext>
            </a:extLst>
          </p:cNvPr>
          <p:cNvSpPr txBox="1"/>
          <p:nvPr/>
        </p:nvSpPr>
        <p:spPr>
          <a:xfrm>
            <a:off x="1439485" y="129403"/>
            <a:ext cx="311743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2054">
              <a:lnSpc>
                <a:spcPct val="90000"/>
              </a:lnSpc>
              <a:defRPr/>
            </a:pP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32054">
              <a:lnSpc>
                <a:spcPct val="90000"/>
              </a:lnSpc>
              <a:defRPr/>
            </a:pP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512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9CD2211-8DB4-4EEE-9401-6954D9193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965168"/>
            <a:ext cx="2054627" cy="1938912"/>
          </a:xfrm>
          <a:prstGeom prst="rect">
            <a:avLst/>
          </a:prstGeom>
        </p:spPr>
      </p:pic>
      <p:sp>
        <p:nvSpPr>
          <p:cNvPr id="13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8753FE9D-D60E-43D2-B9F5-E6DD52F8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1844"/>
            <a:ext cx="899319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Anh</a:t>
            </a:r>
          </a:p>
        </p:txBody>
      </p:sp>
      <p:sp>
        <p:nvSpPr>
          <p:cNvPr id="16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9BD4AE9A-908E-426D-9702-7D5A9B1D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0107"/>
            <a:ext cx="899319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5">
            <a:hlinkClick r:id="" action="ppaction://noaction"/>
            <a:extLst>
              <a:ext uri="{FF2B5EF4-FFF2-40B4-BE49-F238E27FC236}">
                <a16:creationId xmlns:a16="http://schemas.microsoft.com/office/drawing/2014/main" id="{B7BB3E59-83BC-4621-8FED-059F3ADE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1239044"/>
            <a:ext cx="12954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18" name="Text Box 37">
            <a:hlinkClick r:id="" action="ppaction://noaction"/>
            <a:extLst>
              <a:ext uri="{FF2B5EF4-FFF2-40B4-BE49-F238E27FC236}">
                <a16:creationId xmlns:a16="http://schemas.microsoft.com/office/drawing/2014/main" id="{29F9CCEE-ABDE-45B9-8948-AC67DC8F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19" y="1543844"/>
            <a:ext cx="1066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>
            <a:hlinkClick r:id="" action="ppaction://noaction"/>
            <a:extLst>
              <a:ext uri="{FF2B5EF4-FFF2-40B4-BE49-F238E27FC236}">
                <a16:creationId xmlns:a16="http://schemas.microsoft.com/office/drawing/2014/main" id="{E2EB6C79-0BE7-437D-8237-D0E99CD1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1772444"/>
            <a:ext cx="767504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ADC10348-C1CE-4FF0-973C-7DE0739E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2077244"/>
            <a:ext cx="16002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EFD10618-8F18-40BE-A95A-5FDC4F08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2434107"/>
            <a:ext cx="158873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F92A8EB2-1F6A-46BD-A051-64737A29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2738907"/>
            <a:ext cx="19812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Ca-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090BD2B3-1DBC-4EEA-93C1-318BD4A5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1010444"/>
            <a:ext cx="15240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0F5A5C8A-E529-4CED-9A95-2D0D4600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19" y="1315244"/>
            <a:ext cx="11430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5">
            <a:hlinkClick r:id="" action="ppaction://noaction"/>
            <a:extLst>
              <a:ext uri="{FF2B5EF4-FFF2-40B4-BE49-F238E27FC236}">
                <a16:creationId xmlns:a16="http://schemas.microsoft.com/office/drawing/2014/main" id="{AC102BED-810E-417D-A401-14D059F1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1620044"/>
            <a:ext cx="1322933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FE881721-8946-41B5-A241-95E1BB60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670" y="705644"/>
            <a:ext cx="1759849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Oa-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7">
            <a:hlinkClick r:id="" action="ppaction://noaction"/>
            <a:extLst>
              <a:ext uri="{FF2B5EF4-FFF2-40B4-BE49-F238E27FC236}">
                <a16:creationId xmlns:a16="http://schemas.microsoft.com/office/drawing/2014/main" id="{73A79AC6-7DC3-4968-87DC-3E6C1F4E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2815107"/>
            <a:ext cx="19050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28919266-157E-426D-A2BC-03FF5646C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19" y="1977232"/>
            <a:ext cx="1600200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E816410E-FDB2-455B-A795-EECCA2D5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2282032"/>
            <a:ext cx="1295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</a:t>
            </a:r>
          </a:p>
        </p:txBody>
      </p:sp>
      <p:sp>
        <p:nvSpPr>
          <p:cNvPr id="30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5C620F19-8790-45D5-B292-A4F03057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8" y="2510632"/>
            <a:ext cx="1508919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-ta-goa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4694238" y="2141538"/>
            <a:ext cx="103939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192088" y="1187450"/>
            <a:ext cx="5040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 anchor="ctr"/>
          <a:lstStyle/>
          <a:p>
            <a:b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5639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10232"/>
              </p:ext>
            </p:extLst>
          </p:nvPr>
        </p:nvGraphicFramePr>
        <p:xfrm>
          <a:off x="0" y="553244"/>
          <a:ext cx="2804319" cy="2284412"/>
        </p:xfrm>
        <a:graphic>
          <a:graphicData uri="http://schemas.openxmlformats.org/drawingml/2006/table">
            <a:tbl>
              <a:tblPr/>
              <a:tblGrid>
                <a:gridCol w="12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1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1315244"/>
            <a:ext cx="750094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Anh</a:t>
            </a:r>
          </a:p>
        </p:txBody>
      </p:sp>
      <p:sp>
        <p:nvSpPr>
          <p:cNvPr id="18452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1696244"/>
            <a:ext cx="10668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2458244"/>
            <a:ext cx="10668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80319" y="1315244"/>
            <a:ext cx="15240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80319" y="1696244"/>
            <a:ext cx="15240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74093" y="2458244"/>
            <a:ext cx="1530226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25419"/>
              </p:ext>
            </p:extLst>
          </p:nvPr>
        </p:nvGraphicFramePr>
        <p:xfrm>
          <a:off x="2880519" y="566951"/>
          <a:ext cx="2819400" cy="227229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14" marR="57614" marT="21594" marB="21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3964" y="1620044"/>
            <a:ext cx="1586755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80519" y="1239044"/>
            <a:ext cx="8382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80519" y="2495662"/>
            <a:ext cx="1287904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Ca-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80519" y="2114662"/>
            <a:ext cx="1242038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328319" y="1620044"/>
            <a:ext cx="17526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Oa-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328319" y="1239044"/>
            <a:ext cx="11430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80319" y="2077244"/>
            <a:ext cx="1315625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696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2077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458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0" y="2839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11894" y="16200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02929" y="2077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93964" y="2458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84999" y="2839244"/>
            <a:ext cx="280431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 Box 35">
            <a:hlinkClick r:id="" action="ppaction://noaction"/>
            <a:extLst>
              <a:ext uri="{FF2B5EF4-FFF2-40B4-BE49-F238E27FC236}">
                <a16:creationId xmlns:a16="http://schemas.microsoft.com/office/drawing/2014/main" id="{7BCE4ADE-A24F-42C6-BA76-E9DC9189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" y="2129307"/>
            <a:ext cx="1287904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52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01A11AF9-10A4-41E9-B5B4-A35BCB1C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2077244"/>
            <a:ext cx="12954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</a:t>
            </a:r>
          </a:p>
        </p:txBody>
      </p:sp>
      <p:sp>
        <p:nvSpPr>
          <p:cNvPr id="53" name="Text Box 34">
            <a:hlinkClick r:id="" action="ppaction://noaction"/>
            <a:extLst>
              <a:ext uri="{FF2B5EF4-FFF2-40B4-BE49-F238E27FC236}">
                <a16:creationId xmlns:a16="http://schemas.microsoft.com/office/drawing/2014/main" id="{5E0C231E-1D32-4371-92AE-751B40CC4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0632"/>
            <a:ext cx="1508919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-ta-goa</a:t>
            </a:r>
          </a:p>
        </p:txBody>
      </p:sp>
    </p:spTree>
    <p:extLst>
      <p:ext uri="{BB962C8B-B14F-4D97-AF65-F5344CB8AC3E}">
        <p14:creationId xmlns:p14="http://schemas.microsoft.com/office/powerpoint/2010/main" val="14378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</p:spPr>
      </p:pic>
      <p:sp>
        <p:nvSpPr>
          <p:cNvPr id="4" name="TextBox 3"/>
          <p:cNvSpPr txBox="1"/>
          <p:nvPr/>
        </p:nvSpPr>
        <p:spPr>
          <a:xfrm>
            <a:off x="2575719" y="277471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Thủ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đô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Mát-xcơ-va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của</a:t>
            </a:r>
            <a:r>
              <a:rPr lang="en-US" b="1" dirty="0">
                <a:solidFill>
                  <a:schemeClr val="bg1"/>
                </a:solidFill>
              </a:rPr>
              <a:t> Nga</a:t>
            </a:r>
          </a:p>
        </p:txBody>
      </p:sp>
    </p:spTree>
    <p:extLst>
      <p:ext uri="{BB962C8B-B14F-4D97-AF65-F5344CB8AC3E}">
        <p14:creationId xmlns:p14="http://schemas.microsoft.com/office/powerpoint/2010/main" val="9472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45E6048A-B3DC-4742-AD12-CF334929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" y="33472"/>
            <a:ext cx="575255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509E-F5A6-431C-987B-EE0FA5B87344}"/>
              </a:ext>
            </a:extLst>
          </p:cNvPr>
          <p:cNvSpPr txBox="1"/>
          <p:nvPr/>
        </p:nvSpPr>
        <p:spPr>
          <a:xfrm>
            <a:off x="619889" y="347795"/>
            <a:ext cx="434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600" b="1" noProof="1">
                <a:solidFill>
                  <a:schemeClr val="bg1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Thứ ba ngày 26 tháng 10 năm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B701C-81E1-4B5E-B686-4ADDA95AC759}"/>
              </a:ext>
            </a:extLst>
          </p:cNvPr>
          <p:cNvSpPr txBox="1"/>
          <p:nvPr/>
        </p:nvSpPr>
        <p:spPr>
          <a:xfrm>
            <a:off x="1827635" y="649486"/>
            <a:ext cx="2887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600" b="1" noProof="1">
                <a:solidFill>
                  <a:schemeClr val="bg1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Luyện từ và câu</a:t>
            </a:r>
          </a:p>
          <a:p>
            <a:pPr algn="just"/>
            <a:endParaRPr lang="vi-VN" altLang="vi-VN" sz="1600" b="1" noProof="1">
              <a:solidFill>
                <a:schemeClr val="bg1"/>
              </a:solidFill>
              <a:latin typeface="HP001 4 hàng" panose="020B0603050302020204" pitchFamily="34" charset="0"/>
              <a:ea typeface="#9Slide03 Arima Madurai"/>
              <a:cs typeface="Times New Roman" panose="02020603050405020304" pitchFamily="18" charset="0"/>
            </a:endParaRPr>
          </a:p>
          <a:p>
            <a:pPr algn="just"/>
            <a:endParaRPr lang="vi-VN" altLang="vi-VN" sz="1600" b="1" noProof="1">
              <a:solidFill>
                <a:schemeClr val="bg1"/>
              </a:solidFill>
              <a:latin typeface="HP001 4 hàng" panose="020B0603050302020204" pitchFamily="34" charset="0"/>
              <a:ea typeface="#9Slide03 Arima Madurai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B2B22-FD78-45D7-994B-899E89483EF8}"/>
              </a:ext>
            </a:extLst>
          </p:cNvPr>
          <p:cNvSpPr txBox="1"/>
          <p:nvPr/>
        </p:nvSpPr>
        <p:spPr>
          <a:xfrm>
            <a:off x="654771" y="948419"/>
            <a:ext cx="5575551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1600" b="1" noProof="1">
                <a:solidFill>
                  <a:srgbClr val="FFFF00"/>
                </a:solidFill>
                <a:latin typeface="HP001 4 hàng" panose="020B0603050302020204" pitchFamily="34" charset="0"/>
                <a:ea typeface="#9Slide03 Arima Madurai"/>
                <a:cs typeface="Times New Roman" panose="02020603050405020304" pitchFamily="18" charset="0"/>
              </a:rPr>
              <a:t>Cách viết tên người, tên địa lí nước ngoài</a:t>
            </a:r>
          </a:p>
        </p:txBody>
      </p:sp>
    </p:spTree>
    <p:extLst>
      <p:ext uri="{BB962C8B-B14F-4D97-AF65-F5344CB8AC3E}">
        <p14:creationId xmlns:p14="http://schemas.microsoft.com/office/powerpoint/2010/main" val="1316409218"/>
      </p:ext>
    </p:extLst>
  </p:cSld>
  <p:clrMapOvr>
    <a:masterClrMapping/>
  </p:clrMapOvr>
  <p:transition spd="slow" advClick="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F882C4E0-E55F-41EF-B215-D922D9B25D1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Washington là thủ đô của nước nào? Vài nét về Washington DC">
            <a:extLst>
              <a:ext uri="{FF2B5EF4-FFF2-40B4-BE49-F238E27FC236}">
                <a16:creationId xmlns:a16="http://schemas.microsoft.com/office/drawing/2014/main" id="{596F2CAC-1F16-453C-9CA2-65E339A8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0"/>
            <a:ext cx="56388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0498907D-D0E9-4FA1-9063-8C69E232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9" y="248444"/>
            <a:ext cx="2809736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Oa-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1A6B8D68-A619-4FF5-9C59-F92B33F58949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u lịch Seoul Hàn Quốc, những điều hấp dẫn đang chờ bạn khám phá!">
            <a:extLst>
              <a:ext uri="{FF2B5EF4-FFF2-40B4-BE49-F238E27FC236}">
                <a16:creationId xmlns:a16="http://schemas.microsoft.com/office/drawing/2014/main" id="{BCB249A0-8110-4B5D-82F1-4DA51073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5" y="0"/>
            <a:ext cx="5500053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D9084008-343B-4142-B6C4-CF5E78941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83" y="248444"/>
            <a:ext cx="2809736" cy="5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14A29574-B496-48C5-96AA-65C5E8AFF37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DU LỊCH LÀO - THỦ ĐÔ VIÊNG CHĂN - YouTube">
            <a:extLst>
              <a:ext uri="{FF2B5EF4-FFF2-40B4-BE49-F238E27FC236}">
                <a16:creationId xmlns:a16="http://schemas.microsoft.com/office/drawing/2014/main" id="{171AE17D-B96C-4D2E-B983-78685441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57594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E22ED15B-19AF-4471-989C-40514236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248444"/>
            <a:ext cx="2809736" cy="5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Viêng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2E3471B2-F212-45A7-A3D7-E6BF4A46296B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ĐẶC KHU THỦ ĐÔ BANGKOK (THAILAND)">
            <a:extLst>
              <a:ext uri="{FF2B5EF4-FFF2-40B4-BE49-F238E27FC236}">
                <a16:creationId xmlns:a16="http://schemas.microsoft.com/office/drawing/2014/main" id="{2981B2F8-852E-4C65-8637-B4886C74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55626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hlinkClick r:id="" action="ppaction://noaction"/>
            <a:extLst>
              <a:ext uri="{FF2B5EF4-FFF2-40B4-BE49-F238E27FC236}">
                <a16:creationId xmlns:a16="http://schemas.microsoft.com/office/drawing/2014/main" id="{189F21A3-2791-4FC7-91D1-8B210794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19" y="19844"/>
            <a:ext cx="3505200" cy="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18587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</p:spPr>
      </p:pic>
      <p:sp>
        <p:nvSpPr>
          <p:cNvPr id="4" name="TextBox 3"/>
          <p:cNvSpPr txBox="1"/>
          <p:nvPr/>
        </p:nvSpPr>
        <p:spPr>
          <a:xfrm>
            <a:off x="975519" y="286922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Luân</a:t>
            </a:r>
            <a:r>
              <a:rPr lang="en-US" dirty="0"/>
              <a:t> </a:t>
            </a:r>
            <a:r>
              <a:rPr lang="en-US" dirty="0" err="1"/>
              <a:t>Đôn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10249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D26FA09C-244F-499C-A481-B762125C748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88052" y="-56356"/>
            <a:ext cx="5184934" cy="275131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Ốt</a:t>
            </a:r>
            <a:r>
              <a:rPr lang="en-US" dirty="0"/>
              <a:t>-ta-goa </a:t>
            </a:r>
            <a:r>
              <a:rPr lang="en-US" dirty="0" err="1"/>
              <a:t>của</a:t>
            </a:r>
            <a:r>
              <a:rPr lang="en-US" dirty="0"/>
              <a:t> Ca-</a:t>
            </a:r>
            <a:r>
              <a:rPr lang="en-US" dirty="0" err="1"/>
              <a:t>na</a:t>
            </a:r>
            <a:r>
              <a:rPr lang="en-US" dirty="0"/>
              <a:t>-</a:t>
            </a:r>
            <a:r>
              <a:rPr lang="en-US" dirty="0" err="1"/>
              <a:t>đa</a:t>
            </a:r>
            <a:endParaRPr lang="vi-VN" dirty="0"/>
          </a:p>
        </p:txBody>
      </p:sp>
      <p:pic>
        <p:nvPicPr>
          <p:cNvPr id="7170" name="Picture 2" descr="Thủ đô Canada là gì? Tìm hiểu vẻ đẹp thủ đô đất nước xứ sở lá phong">
            <a:extLst>
              <a:ext uri="{FF2B5EF4-FFF2-40B4-BE49-F238E27FC236}">
                <a16:creationId xmlns:a16="http://schemas.microsoft.com/office/drawing/2014/main" id="{4E153F52-A2DB-4D03-B76B-7AC1E833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24644"/>
            <a:ext cx="4884738" cy="28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1FA505A3-1B78-4A4A-A3AF-A7AC2B84DFD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Khám phá thủ đô Berlin">
            <a:extLst>
              <a:ext uri="{FF2B5EF4-FFF2-40B4-BE49-F238E27FC236}">
                <a16:creationId xmlns:a16="http://schemas.microsoft.com/office/drawing/2014/main" id="{8F0D02F9-5D51-4FCC-8CF7-D4057188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0"/>
            <a:ext cx="5002212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41B77-5BC6-4B82-AFB9-B5F10AC349DC}"/>
              </a:ext>
            </a:extLst>
          </p:cNvPr>
          <p:cNvSpPr txBox="1"/>
          <p:nvPr/>
        </p:nvSpPr>
        <p:spPr>
          <a:xfrm>
            <a:off x="365919" y="1984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Béc-lin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Đức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61037" cy="324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81076" y="1114"/>
            <a:ext cx="886767" cy="834357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93420" y="2850605"/>
            <a:ext cx="304907" cy="30495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808" y="2702958"/>
            <a:ext cx="1068837" cy="537129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2D9016E-A0D4-423D-9510-FDDDA1ACC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008"/>
            <a:ext cx="2785260" cy="2632070"/>
          </a:xfrm>
          <a:prstGeom prst="rect">
            <a:avLst/>
          </a:prstGeom>
          <a:ln>
            <a:noFill/>
          </a:ln>
        </p:spPr>
      </p:pic>
      <p:sp>
        <p:nvSpPr>
          <p:cNvPr id="12" name="Rectangle: Diagonal Corners Rounded 13">
            <a:extLst>
              <a:ext uri="{FF2B5EF4-FFF2-40B4-BE49-F238E27FC236}">
                <a16:creationId xmlns:a16="http://schemas.microsoft.com/office/drawing/2014/main" id="{EF63CDB8-457E-43CC-9AAE-01610966F801}"/>
              </a:ext>
            </a:extLst>
          </p:cNvPr>
          <p:cNvSpPr/>
          <p:nvPr/>
        </p:nvSpPr>
        <p:spPr>
          <a:xfrm>
            <a:off x="2929103" y="705644"/>
            <a:ext cx="1704016" cy="810994"/>
          </a:xfrm>
          <a:prstGeom prst="round2DiagRect">
            <a:avLst>
              <a:gd name="adj1" fmla="val 48635"/>
              <a:gd name="adj2" fmla="val 0"/>
            </a:avLst>
          </a:prstGeom>
          <a:ln w="28575">
            <a:solidFill>
              <a:srgbClr val="00EA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alt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" y="96044"/>
            <a:ext cx="164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8351" y="553244"/>
            <a:ext cx="5766368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tên người, tên địa lí nước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1612" y="1010444"/>
            <a:ext cx="5779307" cy="7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Mô-rít-xơ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Mát-téc-lích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9881" y="1848644"/>
            <a:ext cx="5761038" cy="7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Hi-ma-lay-a,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Đa-nuýp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Ăng-giơ-lét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-2"/>
            <a:ext cx="2600325" cy="2518172"/>
            <a:chOff x="0" y="-411"/>
            <a:chExt cx="2889" cy="3908"/>
          </a:xfrm>
        </p:grpSpPr>
        <p:pic>
          <p:nvPicPr>
            <p:cNvPr id="3" name="Picture 3" descr="Leptonxto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11"/>
              <a:ext cx="2889" cy="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2924"/>
              <a:ext cx="2744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Lép</a:t>
              </a:r>
              <a:r>
                <a:rPr lang="en-US" alt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Tôn-xtôi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B8637F84-B31E-42F3-8AD6-B3E2EA1AA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" y="2389247"/>
            <a:ext cx="2655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Lép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Tôn-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xtôi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người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Nga)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là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một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trong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những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nhà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văn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vĩ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đại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có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ảnh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hưởng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rất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lớn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đối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với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sự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phát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triển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của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nền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văn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học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Nga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và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thế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vi-VN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giới</a:t>
            </a:r>
            <a:r>
              <a:rPr lang="vi-VN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altLang="vi-VN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Book Kiến Và Chim Bồ Câu - Lev Tolstoy full prc pdf epub azw3 [Ngụ Ngôn] -  DTV eBook - Thư Viện Sách Truyện Tiểu Thuyết Văn Học Miễn Phí Tải  PRC/PDF/EPUB/AZW3">
            <a:extLst>
              <a:ext uri="{FF2B5EF4-FFF2-40B4-BE49-F238E27FC236}">
                <a16:creationId xmlns:a16="http://schemas.microsoft.com/office/drawing/2014/main" id="{517A6D04-B664-4313-849A-0562CC49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8" y="19844"/>
            <a:ext cx="1164431" cy="14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uc sinh | Đọc Sách, Đọc Truyện, Tải Ebook Miễn Phí - Epub.vn">
            <a:extLst>
              <a:ext uri="{FF2B5EF4-FFF2-40B4-BE49-F238E27FC236}">
                <a16:creationId xmlns:a16="http://schemas.microsoft.com/office/drawing/2014/main" id="{FD4DC066-36D0-42C1-8F45-FB9C4851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2" y="19844"/>
            <a:ext cx="1167607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chTruyen.Net -Chiến Tranh Và Hòa Bình - Quyển 1">
            <a:extLst>
              <a:ext uri="{FF2B5EF4-FFF2-40B4-BE49-F238E27FC236}">
                <a16:creationId xmlns:a16="http://schemas.microsoft.com/office/drawing/2014/main" id="{7F502027-693F-4C30-9BD7-622F7B47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8" y="1745397"/>
            <a:ext cx="1143001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a Sach Thang Long | Truyện Chọn Lọc Lep Tônxtôi">
            <a:extLst>
              <a:ext uri="{FF2B5EF4-FFF2-40B4-BE49-F238E27FC236}">
                <a16:creationId xmlns:a16="http://schemas.microsoft.com/office/drawing/2014/main" id="{F37A2B98-B6A4-4819-999D-D26F390E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7" y="1745396"/>
            <a:ext cx="1143002" cy="149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c/cd/Maeterlinck.jpg">
            <a:extLst>
              <a:ext uri="{FF2B5EF4-FFF2-40B4-BE49-F238E27FC236}">
                <a16:creationId xmlns:a16="http://schemas.microsoft.com/office/drawing/2014/main" id="{B72353B0-C838-431F-9B53-11F1FBFC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9" y="96044"/>
            <a:ext cx="2945190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1A34D66F-76C9-45B7-AE00-F302F55A581E}"/>
              </a:ext>
            </a:extLst>
          </p:cNvPr>
          <p:cNvSpPr/>
          <p:nvPr/>
        </p:nvSpPr>
        <p:spPr>
          <a:xfrm>
            <a:off x="137319" y="2604691"/>
            <a:ext cx="287972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Mô-rít-xơ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Mát-téc-lích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viết kịch, nhà thơ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Nguyễn Siêu School (Hanoi, Vietnam) - Đi tìm “Con chim xanh” hạnh phúc">
            <a:extLst>
              <a:ext uri="{FF2B5EF4-FFF2-40B4-BE49-F238E27FC236}">
                <a16:creationId xmlns:a16="http://schemas.microsoft.com/office/drawing/2014/main" id="{BBB5A00C-0BBB-467D-B8A9-DCA7522D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762000"/>
            <a:ext cx="1447800" cy="16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61037" cy="3240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Những thiên tài thay đổi cả thế giới nhưng từng bị coi là “điên rồ” – My  IDOL">
            <a:extLst>
              <a:ext uri="{FF2B5EF4-FFF2-40B4-BE49-F238E27FC236}">
                <a16:creationId xmlns:a16="http://schemas.microsoft.com/office/drawing/2014/main" id="{8CA320F1-477B-4914-A16E-6F15170E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4707" b="1"/>
          <a:stretch/>
        </p:blipFill>
        <p:spPr bwMode="auto">
          <a:xfrm>
            <a:off x="20" y="203"/>
            <a:ext cx="3834670" cy="30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84133" y="172244"/>
            <a:ext cx="1539586" cy="16468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Tô-mát</a:t>
            </a:r>
            <a:r>
              <a:rPr lang="en-US" altLang="vi-VN" sz="900" b="1" dirty="0">
                <a:latin typeface="+mn-lt"/>
                <a:cs typeface="+mn-cs"/>
              </a:rPr>
              <a:t> Ê-</a:t>
            </a:r>
            <a:r>
              <a:rPr lang="en-US" altLang="vi-VN" sz="900" b="1" dirty="0" err="1">
                <a:latin typeface="+mn-lt"/>
                <a:cs typeface="+mn-cs"/>
              </a:rPr>
              <a:t>đi</a:t>
            </a:r>
            <a:r>
              <a:rPr lang="en-US" altLang="vi-VN" sz="900" b="1" dirty="0">
                <a:latin typeface="+mn-lt"/>
                <a:cs typeface="+mn-cs"/>
              </a:rPr>
              <a:t>-</a:t>
            </a:r>
            <a:r>
              <a:rPr lang="en-US" altLang="vi-VN" sz="900" b="1" dirty="0" err="1">
                <a:latin typeface="+mn-lt"/>
                <a:cs typeface="+mn-cs"/>
              </a:rPr>
              <a:t>xơn</a:t>
            </a:r>
            <a:endParaRPr lang="en-US" altLang="vi-VN" sz="900" b="1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Nhà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bác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học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nổi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tiếng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thế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giới</a:t>
            </a:r>
            <a:r>
              <a:rPr lang="en-US" altLang="vi-VN" sz="900" b="1" dirty="0">
                <a:latin typeface="+mn-lt"/>
                <a:cs typeface="+mn-cs"/>
              </a:rPr>
              <a:t> - </a:t>
            </a:r>
            <a:r>
              <a:rPr lang="en-US" altLang="vi-VN" sz="900" b="1" dirty="0" err="1">
                <a:latin typeface="+mn-lt"/>
                <a:cs typeface="+mn-cs"/>
              </a:rPr>
              <a:t>người</a:t>
            </a:r>
            <a:r>
              <a:rPr lang="en-US" altLang="vi-VN" sz="900" b="1" dirty="0">
                <a:latin typeface="+mn-lt"/>
                <a:cs typeface="+mn-cs"/>
              </a:rPr>
              <a:t> </a:t>
            </a:r>
            <a:r>
              <a:rPr lang="en-US" altLang="vi-VN" sz="900" b="1" dirty="0" err="1">
                <a:latin typeface="+mn-lt"/>
                <a:cs typeface="+mn-cs"/>
              </a:rPr>
              <a:t>Mĩ</a:t>
            </a:r>
            <a:endParaRPr lang="en-US" altLang="vi-VN" sz="900" b="1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900" b="1" dirty="0">
                <a:latin typeface="+mn-lt"/>
                <a:cs typeface="+mn-cs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27833"/>
            <a:ext cx="5761036" cy="216007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3027833"/>
            <a:ext cx="3834689" cy="21225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Review sách Danh Nhân Thế Giới – Êđixơn (2014)">
            <a:extLst>
              <a:ext uri="{FF2B5EF4-FFF2-40B4-BE49-F238E27FC236}">
                <a16:creationId xmlns:a16="http://schemas.microsoft.com/office/drawing/2014/main" id="{CF2E4647-B714-4472-BFFC-3CFDA628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010444"/>
            <a:ext cx="1676401" cy="20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0461" y="2572570"/>
            <a:ext cx="4201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13317" name="Picture 5" descr="himal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" y="15362"/>
            <a:ext cx="2791524" cy="23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nbinh\Desktop\2-Danube-ri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82" y="30178"/>
            <a:ext cx="2791524" cy="23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880519" y="2077244"/>
            <a:ext cx="44383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3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vi-V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Đa-nuýp</a:t>
            </a:r>
            <a:endParaRPr lang="en-US" alt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alt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90C6F-41EC-4E81-B986-ED0F181E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20" y="2305844"/>
            <a:ext cx="2758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D37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Hi-ma-lay-a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1069</TotalTime>
  <Words>1563</Words>
  <Application>Microsoft Office PowerPoint</Application>
  <PresentationFormat>Custom</PresentationFormat>
  <Paragraphs>261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微软雅黑</vt:lpstr>
      <vt:lpstr>Arial</vt:lpstr>
      <vt:lpstr>Calibri</vt:lpstr>
      <vt:lpstr>Cambria</vt:lpstr>
      <vt:lpstr>HP001 4 hàng</vt:lpstr>
      <vt:lpstr>Segoe UI Historic</vt:lpstr>
      <vt:lpstr>Tempus Sans ITC</vt:lpstr>
      <vt:lpstr>Times New Roman</vt:lpstr>
      <vt:lpstr>UTM Gradoo</vt:lpstr>
      <vt:lpstr>UTM Showcard</vt:lpstr>
      <vt:lpstr>UVN Ben Xuan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Thị Tiến-Hứa Tạo</dc:creator>
  <cp:lastModifiedBy>Vương Thúy Hảo</cp:lastModifiedBy>
  <cp:revision>817</cp:revision>
  <cp:lastPrinted>2020-10-27T04:57:59Z</cp:lastPrinted>
  <dcterms:created xsi:type="dcterms:W3CDTF">2010-01-30T17:45:00Z</dcterms:created>
  <dcterms:modified xsi:type="dcterms:W3CDTF">2025-04-02T07:37:51Z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