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20"/>
  </p:notesMasterIdLst>
  <p:sldIdLst>
    <p:sldId id="5150" r:id="rId3"/>
    <p:sldId id="307" r:id="rId4"/>
    <p:sldId id="272" r:id="rId5"/>
    <p:sldId id="296" r:id="rId6"/>
    <p:sldId id="308" r:id="rId7"/>
    <p:sldId id="309" r:id="rId8"/>
    <p:sldId id="311" r:id="rId9"/>
    <p:sldId id="317" r:id="rId10"/>
    <p:sldId id="313" r:id="rId11"/>
    <p:sldId id="275" r:id="rId12"/>
    <p:sldId id="303" r:id="rId13"/>
    <p:sldId id="314" r:id="rId14"/>
    <p:sldId id="316" r:id="rId15"/>
    <p:sldId id="315" r:id="rId16"/>
    <p:sldId id="260" r:id="rId17"/>
    <p:sldId id="301" r:id="rId18"/>
    <p:sldId id="300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D1F"/>
    <a:srgbClr val="F8AEA9"/>
    <a:srgbClr val="E17711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74" autoAdjust="0"/>
  </p:normalViewPr>
  <p:slideViewPr>
    <p:cSldViewPr snapToGrid="0" showGuides="1">
      <p:cViewPr varScale="1">
        <p:scale>
          <a:sx n="71" d="100"/>
          <a:sy n="71" d="100"/>
        </p:scale>
        <p:origin x="76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3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3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dirty="0"/>
              <a:t> 3HS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bảng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nx</a:t>
            </a:r>
            <a:r>
              <a:rPr lang="en-US" dirty="0"/>
              <a:t>,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Đổi</a:t>
            </a:r>
            <a:r>
              <a:rPr lang="en-US" dirty="0"/>
              <a:t> 5dm3 6cm3 </a:t>
            </a:r>
            <a:r>
              <a:rPr lang="en-US" dirty="0" err="1"/>
              <a:t>thành</a:t>
            </a:r>
            <a:r>
              <a:rPr lang="en-US" dirty="0"/>
              <a:t> 5006cm3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(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5dm3 = 5000cm3,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6cm3 </a:t>
            </a:r>
            <a:r>
              <a:rPr lang="en-US" dirty="0" err="1"/>
              <a:t>được</a:t>
            </a:r>
            <a:r>
              <a:rPr lang="en-US" dirty="0"/>
              <a:t> 5006cm3)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dm3 sang cm3 ta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1000,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cm3 </a:t>
            </a:r>
            <a:r>
              <a:rPr lang="en-US" baseline="0" dirty="0" err="1"/>
              <a:t>ra</a:t>
            </a:r>
            <a:r>
              <a:rPr lang="en-US" baseline="0" dirty="0"/>
              <a:t> dm3 ta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r>
              <a:rPr lang="en-US" dirty="0"/>
              <a:t>(con chia 1000)</a:t>
            </a:r>
          </a:p>
          <a:p>
            <a:pPr marL="171450" indent="-171450">
              <a:buFontTx/>
              <a:buChar char="-"/>
            </a:pPr>
            <a:r>
              <a:rPr lang="en-US" dirty="0"/>
              <a:t>Chia 8700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1000 ta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(</a:t>
            </a:r>
            <a:r>
              <a:rPr lang="en-US" dirty="0"/>
              <a:t>con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phẩy</a:t>
            </a:r>
            <a:r>
              <a:rPr lang="en-US" dirty="0"/>
              <a:t> sang </a:t>
            </a:r>
            <a:r>
              <a:rPr lang="en-US" dirty="0" err="1"/>
              <a:t>trái</a:t>
            </a:r>
            <a:r>
              <a:rPr lang="en-US" dirty="0"/>
              <a:t> 3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8,7)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14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Tổ</a:t>
            </a:r>
            <a:r>
              <a:rPr lang="en-US" dirty="0"/>
              <a:t> 1,2: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 ở </a:t>
            </a:r>
            <a:r>
              <a:rPr lang="en-US" dirty="0" err="1"/>
              <a:t>hình</a:t>
            </a:r>
            <a:r>
              <a:rPr lang="en-US" dirty="0"/>
              <a:t> A. </a:t>
            </a:r>
          </a:p>
          <a:p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: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2 HLP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con </a:t>
            </a:r>
            <a:r>
              <a:rPr lang="en-US" dirty="0" err="1"/>
              <a:t>được</a:t>
            </a:r>
            <a:r>
              <a:rPr lang="en-US" dirty="0"/>
              <a:t> 3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4x3=12HLP; 3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12x3= 36 HLP </a:t>
            </a:r>
            <a:r>
              <a:rPr lang="en-US" dirty="0" err="1"/>
              <a:t>rồi</a:t>
            </a:r>
            <a:r>
              <a:rPr lang="en-US" dirty="0"/>
              <a:t> con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2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them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34 HLP </a:t>
            </a:r>
          </a:p>
          <a:p>
            <a:r>
              <a:rPr lang="en-US" dirty="0" err="1"/>
              <a:t>Tổ</a:t>
            </a:r>
            <a:r>
              <a:rPr lang="en-US" dirty="0"/>
              <a:t> 3,4: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 ở </a:t>
            </a:r>
            <a:r>
              <a:rPr lang="en-US" dirty="0" err="1"/>
              <a:t>hình</a:t>
            </a:r>
            <a:r>
              <a:rPr lang="en-US" dirty="0"/>
              <a:t> B</a:t>
            </a:r>
          </a:p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B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HLP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3x3=9HLP,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2x3=6HLP.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9x2+6=24 HLP</a:t>
            </a:r>
          </a:p>
          <a:p>
            <a:r>
              <a:rPr lang="en-US" dirty="0"/>
              <a:t>GV: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, ta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r>
              <a:rPr lang="en-US" dirty="0"/>
              <a:t>TL: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HLP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ta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1 </a:t>
            </a:r>
            <a:r>
              <a:rPr lang="en-US" dirty="0" err="1"/>
              <a:t>hình</a:t>
            </a:r>
            <a:r>
              <a:rPr lang="en-US" dirty="0"/>
              <a:t>, hay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ko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HLP </a:t>
            </a:r>
            <a:r>
              <a:rPr lang="en-US" dirty="0" err="1"/>
              <a:t>vào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dung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  <a:p>
            <a:r>
              <a:rPr lang="en-US" dirty="0"/>
              <a:t>-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vở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089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qua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trong</a:t>
            </a:r>
            <a:r>
              <a:rPr lang="en-US" dirty="0"/>
              <a:t> SGK tr…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69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SGK,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2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dung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đơn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đo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96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nói</a:t>
            </a:r>
            <a:r>
              <a:rPr lang="en-US" dirty="0"/>
              <a:t>: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, …</a:t>
            </a:r>
          </a:p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qua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baseline="0" dirty="0"/>
              <a:t> </a:t>
            </a:r>
            <a:r>
              <a:rPr lang="en-US" dirty="0" err="1"/>
              <a:t>trong</a:t>
            </a:r>
            <a:r>
              <a:rPr lang="en-US" dirty="0"/>
              <a:t> SGK.</a:t>
            </a:r>
          </a:p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,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4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2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cm3 </a:t>
            </a:r>
            <a:r>
              <a:rPr lang="en-US" dirty="0" err="1"/>
              <a:t>và</a:t>
            </a:r>
            <a:r>
              <a:rPr lang="en-US" dirty="0"/>
              <a:t> dm3?</a:t>
            </a:r>
          </a:p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3 </a:t>
            </a:r>
            <a:r>
              <a:rPr lang="en-US" dirty="0" err="1"/>
              <a:t>phút</a:t>
            </a:r>
            <a:r>
              <a:rPr lang="en-US" dirty="0"/>
              <a:t>.</a:t>
            </a:r>
          </a:p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15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HS1: HLP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1cm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1cm3, HLP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1dm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1dm3.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nx</a:t>
            </a:r>
            <a:r>
              <a:rPr lang="en-US" dirty="0">
                <a:sym typeface="Wingdings" panose="05000000000000000000" pitchFamily="2" charset="2"/>
              </a:rPr>
              <a:t>.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2HS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HLP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1cm3 </a:t>
            </a:r>
            <a:r>
              <a:rPr lang="en-US" dirty="0" err="1"/>
              <a:t>và</a:t>
            </a:r>
            <a:r>
              <a:rPr lang="en-US" dirty="0"/>
              <a:t> 1dm3.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biết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1cm? (</a:t>
            </a:r>
            <a:r>
              <a:rPr lang="en-US" dirty="0" err="1"/>
              <a:t>Vì</a:t>
            </a:r>
            <a:r>
              <a:rPr lang="en-US" dirty="0"/>
              <a:t> con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HLP </a:t>
            </a:r>
            <a:r>
              <a:rPr lang="en-US" dirty="0" err="1"/>
              <a:t>lớn</a:t>
            </a:r>
            <a:r>
              <a:rPr lang="en-US" dirty="0"/>
              <a:t> 1dm </a:t>
            </a:r>
            <a:r>
              <a:rPr lang="en-US" dirty="0" err="1"/>
              <a:t>gồm</a:t>
            </a:r>
            <a:r>
              <a:rPr lang="en-US" dirty="0"/>
              <a:t> 10 HLP </a:t>
            </a:r>
            <a:r>
              <a:rPr lang="en-US" dirty="0" err="1"/>
              <a:t>nhỏ</a:t>
            </a:r>
            <a:r>
              <a:rPr lang="en-US" dirty="0"/>
              <a:t>. </a:t>
            </a:r>
            <a:r>
              <a:rPr lang="en-US" dirty="0" err="1"/>
              <a:t>đổi</a:t>
            </a:r>
            <a:r>
              <a:rPr lang="en-US" dirty="0"/>
              <a:t> 1dm = 10cm </a:t>
            </a:r>
            <a:r>
              <a:rPr lang="en-US" dirty="0" err="1"/>
              <a:t>rồi</a:t>
            </a:r>
            <a:r>
              <a:rPr lang="en-US" dirty="0"/>
              <a:t> chia </a:t>
            </a:r>
            <a:r>
              <a:rPr lang="en-US" dirty="0" err="1"/>
              <a:t>cho</a:t>
            </a:r>
            <a:r>
              <a:rPr lang="en-US" dirty="0"/>
              <a:t> 10 con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HLP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1cm)</a:t>
            </a:r>
          </a:p>
          <a:p>
            <a:pPr marL="171450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GV </a:t>
            </a:r>
            <a:r>
              <a:rPr lang="en-US" dirty="0" err="1">
                <a:sym typeface="Wingdings" panose="05000000000000000000" pitchFamily="2" charset="2"/>
              </a:rPr>
              <a:t>đưa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thật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 err="1">
                <a:sym typeface="Wingdings" panose="05000000000000000000" pitchFamily="2" charset="2"/>
              </a:rPr>
              <a:t>Vậy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theo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Khối</a:t>
            </a:r>
            <a:r>
              <a:rPr lang="en-US" baseline="0" dirty="0">
                <a:sym typeface="Wingdings" panose="05000000000000000000" pitchFamily="2" charset="2"/>
              </a:rPr>
              <a:t> LP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</a:t>
            </a:r>
            <a:r>
              <a:rPr lang="en-US" baseline="0" dirty="0">
                <a:sym typeface="Wingdings" panose="05000000000000000000" pitchFamily="2" charset="2"/>
              </a:rPr>
              <a:t> 1</a:t>
            </a:r>
            <a:r>
              <a:rPr lang="en-US" dirty="0">
                <a:sym typeface="Wingdings" panose="05000000000000000000" pitchFamily="2" charset="2"/>
              </a:rPr>
              <a:t>cm3 hay 1dm3? </a:t>
            </a:r>
            <a:r>
              <a:rPr lang="en-US" dirty="0" err="1">
                <a:sym typeface="Wingdings" panose="05000000000000000000" pitchFamily="2" charset="2"/>
              </a:rPr>
              <a:t>Vì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sao</a:t>
            </a:r>
            <a:r>
              <a:rPr lang="en-US" dirty="0">
                <a:sym typeface="Wingdings" panose="05000000000000000000" pitchFamily="2" charset="2"/>
              </a:rPr>
              <a:t>? (con </a:t>
            </a:r>
            <a:r>
              <a:rPr lang="en-US" dirty="0" err="1">
                <a:sym typeface="Wingdings" panose="05000000000000000000" pitchFamily="2" charset="2"/>
              </a:rPr>
              <a:t>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mỗi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khoảng</a:t>
            </a:r>
            <a:r>
              <a:rPr lang="en-US" baseline="0" dirty="0">
                <a:sym typeface="Wingdings" panose="05000000000000000000" pitchFamily="2" charset="2"/>
              </a:rPr>
              <a:t> 10cm </a:t>
            </a:r>
            <a:r>
              <a:rPr lang="en-US" baseline="0" dirty="0" err="1">
                <a:sym typeface="Wingdings" panose="05000000000000000000" pitchFamily="2" charset="2"/>
              </a:rPr>
              <a:t>tức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</a:t>
            </a:r>
            <a:r>
              <a:rPr lang="en-US" baseline="0" dirty="0">
                <a:sym typeface="Wingdings" panose="05000000000000000000" pitchFamily="2" charset="2"/>
              </a:rPr>
              <a:t> 1 </a:t>
            </a:r>
            <a:r>
              <a:rPr lang="en-US" baseline="0" dirty="0" err="1">
                <a:sym typeface="Wingdings" panose="05000000000000000000" pitchFamily="2" charset="2"/>
              </a:rPr>
              <a:t>dm</a:t>
            </a:r>
            <a:r>
              <a:rPr lang="en-US" baseline="0" dirty="0">
                <a:sym typeface="Wingdings" panose="05000000000000000000" pitchFamily="2" charset="2"/>
              </a:rPr>
              <a:t>) </a:t>
            </a:r>
          </a:p>
          <a:p>
            <a:pPr marL="171450" indent="-171450">
              <a:buFontTx/>
              <a:buChar char="-"/>
            </a:pPr>
            <a:r>
              <a:rPr lang="en-US" baseline="0" dirty="0" err="1">
                <a:sym typeface="Wingdings" panose="05000000000000000000" pitchFamily="2" charset="2"/>
              </a:rPr>
              <a:t>Mời</a:t>
            </a:r>
            <a:r>
              <a:rPr lang="en-US" baseline="0" dirty="0">
                <a:sym typeface="Wingdings" panose="05000000000000000000" pitchFamily="2" charset="2"/>
              </a:rPr>
              <a:t> HS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đo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đúng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rồi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vậy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đây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</a:t>
            </a:r>
            <a:r>
              <a:rPr lang="en-US" baseline="0" dirty="0">
                <a:sym typeface="Wingdings" panose="05000000000000000000" pitchFamily="2" charset="2"/>
              </a:rPr>
              <a:t> HLP </a:t>
            </a:r>
            <a:r>
              <a:rPr lang="en-US" baseline="0" dirty="0" err="1">
                <a:sym typeface="Wingdings" panose="05000000000000000000" pitchFamily="2" charset="2"/>
              </a:rPr>
              <a:t>có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1dm3</a:t>
            </a: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Trong</a:t>
            </a:r>
            <a:r>
              <a:rPr lang="en-US" dirty="0">
                <a:sym typeface="Wingdings" panose="05000000000000000000" pitchFamily="2" charset="2"/>
              </a:rPr>
              <a:t> HLP </a:t>
            </a:r>
            <a:r>
              <a:rPr lang="en-US" dirty="0" err="1">
                <a:sym typeface="Wingdings" panose="05000000000000000000" pitchFamily="2" charset="2"/>
              </a:rPr>
              <a:t>này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hãy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có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1</a:t>
            </a:r>
            <a:r>
              <a:rPr lang="en-US" dirty="0">
                <a:sym typeface="Wingdings" panose="05000000000000000000" pitchFamily="2" charset="2"/>
              </a:rPr>
              <a:t>cm3? (</a:t>
            </a:r>
            <a:r>
              <a:rPr lang="en-US" dirty="0" err="1">
                <a:sym typeface="Wingdings" panose="05000000000000000000" pitchFamily="2" charset="2"/>
              </a:rPr>
              <a:t>Những</a:t>
            </a:r>
            <a:r>
              <a:rPr lang="en-US" baseline="0" dirty="0">
                <a:sym typeface="Wingdings" panose="05000000000000000000" pitchFamily="2" charset="2"/>
              </a:rPr>
              <a:t> HLP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màu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màu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trắng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có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1cm3) </a:t>
            </a:r>
            <a:r>
              <a:rPr lang="en-US" baseline="0" dirty="0" err="1">
                <a:sym typeface="Wingdings" panose="05000000000000000000" pitchFamily="2" charset="2"/>
              </a:rPr>
              <a:t>Vì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sao</a:t>
            </a:r>
            <a:r>
              <a:rPr lang="en-US" baseline="0" dirty="0">
                <a:sym typeface="Wingdings" panose="05000000000000000000" pitchFamily="2" charset="2"/>
              </a:rPr>
              <a:t> con </a:t>
            </a:r>
            <a:r>
              <a:rPr lang="en-US" baseline="0" dirty="0" err="1">
                <a:sym typeface="Wingdings" panose="05000000000000000000" pitchFamily="2" charset="2"/>
              </a:rPr>
              <a:t>biết</a:t>
            </a:r>
            <a:r>
              <a:rPr lang="en-US" baseline="0" dirty="0">
                <a:sym typeface="Wingdings" panose="05000000000000000000" pitchFamily="2" charset="2"/>
              </a:rPr>
              <a:t>?</a:t>
            </a:r>
            <a:endParaRPr lang="en-US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Như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vậy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thâý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chúng</a:t>
            </a:r>
            <a:r>
              <a:rPr lang="en-US" dirty="0">
                <a:sym typeface="Wingdings" panose="05000000000000000000" pitchFamily="2" charset="2"/>
              </a:rPr>
              <a:t> ta </a:t>
            </a:r>
            <a:r>
              <a:rPr lang="en-US" dirty="0" err="1">
                <a:sym typeface="Wingdings" panose="05000000000000000000" pitchFamily="2" charset="2"/>
              </a:rPr>
              <a:t>đều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nắm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được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biểu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tượng</a:t>
            </a:r>
            <a:r>
              <a:rPr lang="en-US" dirty="0">
                <a:sym typeface="Wingdings" panose="05000000000000000000" pitchFamily="2" charset="2"/>
              </a:rPr>
              <a:t> ban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đơn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vị</a:t>
            </a:r>
            <a:r>
              <a:rPr lang="en-US" dirty="0">
                <a:sym typeface="Wingdings" panose="05000000000000000000" pitchFamily="2" charset="2"/>
              </a:rPr>
              <a:t> cm3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dm3 </a:t>
            </a:r>
            <a:r>
              <a:rPr lang="en-US" dirty="0" err="1">
                <a:sym typeface="Wingdings" panose="05000000000000000000" pitchFamily="2" charset="2"/>
              </a:rPr>
              <a:t>rồi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đấy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1 </a:t>
            </a:r>
            <a:r>
              <a:rPr lang="en-US" dirty="0" err="1">
                <a:sym typeface="Wingdings" panose="05000000000000000000" pitchFamily="2" charset="2"/>
              </a:rPr>
              <a:t>bạn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nhắc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endParaRPr lang="en-US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Tiếp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tục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quan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sát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vẽ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tăt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cm3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dm3  1HS </a:t>
            </a:r>
            <a:r>
              <a:rPr lang="en-US" dirty="0" err="1">
                <a:sym typeface="Wingdings" panose="05000000000000000000" pitchFamily="2" charset="2"/>
              </a:rPr>
              <a:t>nêu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lớp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nx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câu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tiếp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theo</a:t>
            </a:r>
            <a:endParaRPr lang="en-US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Hãy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chuyền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tay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nhau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quan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sát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vật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mẫu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tìm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cách</a:t>
            </a:r>
            <a:r>
              <a:rPr lang="en-US" dirty="0">
                <a:sym typeface="Wingdings" panose="05000000000000000000" pitchFamily="2" charset="2"/>
              </a:rPr>
              <a:t> so </a:t>
            </a:r>
            <a:r>
              <a:rPr lang="en-US" dirty="0" err="1">
                <a:sym typeface="Wingdings" panose="05000000000000000000" pitchFamily="2" charset="2"/>
              </a:rPr>
              <a:t>sánh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giữa</a:t>
            </a:r>
            <a:r>
              <a:rPr lang="en-US" dirty="0">
                <a:sym typeface="Wingdings" panose="05000000000000000000" pitchFamily="2" charset="2"/>
              </a:rPr>
              <a:t> cm3 </a:t>
            </a:r>
            <a:r>
              <a:rPr lang="en-US" dirty="0" err="1">
                <a:sym typeface="Wingdings" panose="05000000000000000000" pitchFamily="2" charset="2"/>
              </a:rPr>
              <a:t>và</a:t>
            </a:r>
            <a:r>
              <a:rPr lang="en-US" dirty="0">
                <a:sym typeface="Wingdings" panose="05000000000000000000" pitchFamily="2" charset="2"/>
              </a:rPr>
              <a:t> dm3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nhau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các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có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xét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gì</a:t>
            </a:r>
            <a:r>
              <a:rPr lang="en-US" dirty="0">
                <a:sym typeface="Wingdings" panose="05000000000000000000" pitchFamily="2" charset="2"/>
              </a:rPr>
              <a:t>?</a:t>
            </a:r>
          </a:p>
          <a:p>
            <a:pPr marL="171450" indent="-171450">
              <a:buFontTx/>
              <a:buChar char="-"/>
            </a:pPr>
            <a:r>
              <a:rPr lang="en-US" dirty="0"/>
              <a:t>HS: Con </a:t>
            </a:r>
            <a:r>
              <a:rPr lang="en-US" dirty="0" err="1"/>
              <a:t>thấy</a:t>
            </a:r>
            <a:r>
              <a:rPr lang="en-US" dirty="0"/>
              <a:t> 1dm3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1cm3; 1dm3 = 1000cm3,…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Mời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nhận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xét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biết</a:t>
            </a:r>
            <a:r>
              <a:rPr lang="en-US" dirty="0"/>
              <a:t> 1dm3 = 1000cm3?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giải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thích</a:t>
            </a:r>
            <a:r>
              <a:rPr lang="en-US" dirty="0">
                <a:sym typeface="Wingdings" panose="05000000000000000000" pitchFamily="2" charset="2"/>
              </a:rPr>
              <a:t>, GV </a:t>
            </a:r>
            <a:r>
              <a:rPr lang="en-US" dirty="0" err="1">
                <a:sym typeface="Wingdings" panose="05000000000000000000" pitchFamily="2" charset="2"/>
              </a:rPr>
              <a:t>chốt</a:t>
            </a:r>
            <a:r>
              <a:rPr lang="en-US" dirty="0">
                <a:sym typeface="Wingdings" panose="05000000000000000000" pitchFamily="2" charset="2"/>
              </a:rPr>
              <a:t>.  </a:t>
            </a:r>
            <a:r>
              <a:rPr lang="en-US" dirty="0" err="1">
                <a:sym typeface="Wingdings" panose="05000000000000000000" pitchFamily="2" charset="2"/>
              </a:rPr>
              <a:t>chiếu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phần</a:t>
            </a:r>
            <a:r>
              <a:rPr lang="en-US" dirty="0">
                <a:sym typeface="Wingdings" panose="05000000000000000000" pitchFamily="2" charset="2"/>
              </a:rPr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79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SGK,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.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1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nx</a:t>
            </a:r>
            <a:r>
              <a:rPr lang="en-US" dirty="0"/>
              <a:t>, GV </a:t>
            </a:r>
            <a:r>
              <a:rPr lang="en-US" dirty="0" err="1"/>
              <a:t>chốt</a:t>
            </a:r>
            <a:r>
              <a:rPr lang="en-US" dirty="0"/>
              <a:t>,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ngợi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Tám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mười</a:t>
            </a:r>
            <a:r>
              <a:rPr lang="en-US" dirty="0"/>
              <a:t> </a:t>
            </a:r>
            <a:r>
              <a:rPr lang="en-US" dirty="0" err="1"/>
              <a:t>xăng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mét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. </a:t>
            </a:r>
            <a:r>
              <a:rPr lang="en-US" dirty="0">
                <a:sym typeface="Wingdings" panose="05000000000000000000" pitchFamily="2" charset="2"/>
              </a:rPr>
              <a:t> 1HS </a:t>
            </a:r>
            <a:r>
              <a:rPr lang="en-US" dirty="0" err="1">
                <a:sym typeface="Wingdings" panose="05000000000000000000" pitchFamily="2" charset="2"/>
              </a:rPr>
              <a:t>lên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viết</a:t>
            </a:r>
            <a:endParaRPr lang="en-US" dirty="0">
              <a:sym typeface="Wingdings" panose="05000000000000000000" pitchFamily="2" charset="2"/>
            </a:endParaRPr>
          </a:p>
          <a:p>
            <a:pPr marL="171450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Số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đo</a:t>
            </a:r>
            <a:r>
              <a:rPr lang="en-US" dirty="0">
                <a:sym typeface="Wingdings" panose="05000000000000000000" pitchFamily="2" charset="2"/>
              </a:rPr>
              <a:t> con </a:t>
            </a:r>
            <a:r>
              <a:rPr lang="en-US" dirty="0" err="1">
                <a:sym typeface="Wingdings" panose="05000000000000000000" pitchFamily="2" charset="2"/>
              </a:rPr>
              <a:t>vừa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viết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với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số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nào</a:t>
            </a:r>
            <a:r>
              <a:rPr lang="en-US" dirty="0">
                <a:sym typeface="Wingdings" panose="05000000000000000000" pitchFamily="2" charset="2"/>
              </a:rPr>
              <a:t> ở </a:t>
            </a:r>
            <a:r>
              <a:rPr lang="en-US" dirty="0" err="1">
                <a:sym typeface="Wingdings" panose="05000000000000000000" pitchFamily="2" charset="2"/>
              </a:rPr>
              <a:t>bài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tập</a:t>
            </a:r>
            <a:r>
              <a:rPr lang="en-US" dirty="0">
                <a:sym typeface="Wingdings" panose="05000000000000000000" pitchFamily="2" charset="2"/>
              </a:rPr>
              <a:t> 1? (0,8cm3)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dại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STN, STP hay PS. Khi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. 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đv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3 </a:t>
            </a:r>
            <a:r>
              <a:rPr lang="en-US" dirty="0" err="1"/>
              <a:t>nhỏ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45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,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SGK</a:t>
            </a:r>
          </a:p>
          <a:p>
            <a:pPr marL="171450" indent="-171450">
              <a:buFontTx/>
              <a:buChar char="-"/>
            </a:pPr>
            <a:r>
              <a:rPr lang="en-US" dirty="0"/>
              <a:t>2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,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a </a:t>
            </a:r>
            <a:r>
              <a:rPr lang="en-US" dirty="0" err="1"/>
              <a:t>có</a:t>
            </a:r>
            <a:r>
              <a:rPr lang="en-US" dirty="0"/>
              <a:t> 2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8 HLP </a:t>
            </a:r>
            <a:r>
              <a:rPr lang="en-US" dirty="0" err="1"/>
              <a:t>nên</a:t>
            </a:r>
            <a:r>
              <a:rPr lang="en-US" dirty="0"/>
              <a:t> 2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8x2=16HLP. HLP </a:t>
            </a:r>
            <a:r>
              <a:rPr lang="en-US" dirty="0" err="1"/>
              <a:t>cạnh</a:t>
            </a:r>
            <a:r>
              <a:rPr lang="en-US" dirty="0"/>
              <a:t> 1cm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1cm3,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 </a:t>
            </a:r>
            <a:r>
              <a:rPr lang="en-US" dirty="0" err="1"/>
              <a:t>là</a:t>
            </a:r>
            <a:r>
              <a:rPr lang="en-US" dirty="0"/>
              <a:t> 1x16=16cm3; ….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nx</a:t>
            </a:r>
            <a:r>
              <a:rPr lang="en-US" dirty="0"/>
              <a:t>. 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(</a:t>
            </a:r>
            <a:r>
              <a:rPr lang="en-US" dirty="0" err="1"/>
              <a:t>Hình</a:t>
            </a:r>
            <a:r>
              <a:rPr lang="en-US" baseline="0" dirty="0"/>
              <a:t> 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vì</a:t>
            </a:r>
            <a:r>
              <a:rPr lang="en-US" baseline="0" dirty="0"/>
              <a:t> 16&lt;27)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16 </a:t>
            </a:r>
            <a:r>
              <a:rPr lang="en-US" dirty="0" err="1"/>
              <a:t>và</a:t>
            </a:r>
            <a:r>
              <a:rPr lang="en-US" dirty="0"/>
              <a:t> 27?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Vì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thể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tích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của</a:t>
            </a:r>
            <a:r>
              <a:rPr lang="en-US" dirty="0">
                <a:sym typeface="Wingdings" panose="05000000000000000000" pitchFamily="2" charset="2"/>
              </a:rPr>
              <a:t> 2 </a:t>
            </a:r>
            <a:r>
              <a:rPr lang="en-US" dirty="0" err="1">
                <a:sym typeface="Wingdings" panose="05000000000000000000" pitchFamily="2" charset="2"/>
              </a:rPr>
              <a:t>hình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đều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bằng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đơn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vị</a:t>
            </a:r>
            <a:r>
              <a:rPr lang="en-US" dirty="0">
                <a:sym typeface="Wingdings" panose="05000000000000000000" pitchFamily="2" charset="2"/>
              </a:rPr>
              <a:t> cm3 </a:t>
            </a:r>
            <a:r>
              <a:rPr lang="en-US" dirty="0" err="1">
                <a:sym typeface="Wingdings" panose="05000000000000000000" pitchFamily="2" charset="2"/>
              </a:rPr>
              <a:t>giống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nhau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FontTx/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Chốt</a:t>
            </a:r>
            <a:r>
              <a:rPr lang="en-US" dirty="0">
                <a:sym typeface="Wingdings" panose="05000000000000000000" pitchFamily="2" charset="2"/>
              </a:rPr>
              <a:t>: 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1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STN, STP </a:t>
            </a:r>
            <a:r>
              <a:rPr lang="en-US" baseline="0" dirty="0" err="1"/>
              <a:t>hoặc</a:t>
            </a:r>
            <a:r>
              <a:rPr lang="en-US" baseline="0" dirty="0"/>
              <a:t> PS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trước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40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3A199D01-ECD4-A9B2-34F1-5032977BB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843">
            <a:off x="-461739" y="2780071"/>
            <a:ext cx="4390546" cy="4737399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8AA2B170-D721-7EDC-C6EB-6F13A1AFC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699" y="2741791"/>
            <a:ext cx="1808243" cy="1699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F71E52-F279-60EF-95A4-FAF2143F454B}"/>
              </a:ext>
            </a:extLst>
          </p:cNvPr>
          <p:cNvSpPr txBox="1"/>
          <p:nvPr/>
        </p:nvSpPr>
        <p:spPr>
          <a:xfrm>
            <a:off x="1970043" y="565429"/>
            <a:ext cx="86916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PHÒNG GIÁO DỤC VÀ ĐÀO TẠO QUẬN ĐỐNG ĐA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5000"/>
                  </a:srgbClr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TRƯỜNG TIỂU HỌC BẾ VĂN ĐÀN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25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7FEC5A-C73F-63E8-60DA-94469A2B9EB5}"/>
              </a:ext>
            </a:extLst>
          </p:cNvPr>
          <p:cNvSpPr/>
          <p:nvPr/>
        </p:nvSpPr>
        <p:spPr>
          <a:xfrm>
            <a:off x="1893753" y="1786273"/>
            <a:ext cx="9028282" cy="507172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Nhiệt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liệt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mừng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quý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giờ</a:t>
            </a:r>
            <a:r>
              <a:rPr kumimoji="0" lang="en-US" sz="88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2D188-44BA-B4BE-7541-14BAE0F96641}"/>
              </a:ext>
            </a:extLst>
          </p:cNvPr>
          <p:cNvSpPr txBox="1"/>
          <p:nvPr/>
        </p:nvSpPr>
        <p:spPr>
          <a:xfrm>
            <a:off x="3269759" y="4334670"/>
            <a:ext cx="798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Trương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Thùy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sto MT" panose="02040603050505030304" pitchFamily="18" charset="0"/>
                <a:ea typeface="微软雅黑"/>
                <a:cs typeface="+mn-cs"/>
              </a:rPr>
              <a:t>Dương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anose="02040603050505030304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微软雅黑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  <a:ea typeface="微软雅黑"/>
              </a:rPr>
              <a:t> : 5B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sto MT" panose="02040603050505030304" pitchFamily="18" charset="0"/>
              <a:ea typeface="微软雅黑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38050BF-461A-6E42-6471-6613752D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" y="0"/>
            <a:ext cx="1072075" cy="89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8DC02D-71EC-6575-6ABF-33B6F3479CB6}"/>
              </a:ext>
            </a:extLst>
          </p:cNvPr>
          <p:cNvSpPr txBox="1"/>
          <p:nvPr/>
        </p:nvSpPr>
        <p:spPr>
          <a:xfrm>
            <a:off x="4174394" y="2908641"/>
            <a:ext cx="41657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26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TOÁN 5</a:t>
            </a:r>
            <a:endParaRPr lang="vi-VN" sz="5000" b="1" dirty="0">
              <a:solidFill>
                <a:srgbClr val="F26D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5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A84AC3-8691-106A-E599-D6D2AC66322B}"/>
              </a:ext>
            </a:extLst>
          </p:cNvPr>
          <p:cNvSpPr/>
          <p:nvPr/>
        </p:nvSpPr>
        <p:spPr>
          <a:xfrm>
            <a:off x="1281672" y="5285662"/>
            <a:ext cx="6418096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A7848E-9D57-F138-D973-CC4572AB61EE}"/>
              </a:ext>
            </a:extLst>
          </p:cNvPr>
          <p:cNvGrpSpPr/>
          <p:nvPr/>
        </p:nvGrpSpPr>
        <p:grpSpPr>
          <a:xfrm>
            <a:off x="8483600" y="5051982"/>
            <a:ext cx="1841500" cy="934720"/>
            <a:chOff x="8483600" y="5051982"/>
            <a:chExt cx="1841500" cy="9347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873446-3A7E-185D-AF3E-B41AD5067086}"/>
                </a:ext>
              </a:extLst>
            </p:cNvPr>
            <p:cNvSpPr/>
            <p:nvPr/>
          </p:nvSpPr>
          <p:spPr>
            <a:xfrm>
              <a:off x="8483600" y="5519342"/>
              <a:ext cx="889000" cy="467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E637CB-5619-3F98-E22E-16F0183BE035}"/>
                </a:ext>
              </a:extLst>
            </p:cNvPr>
            <p:cNvSpPr/>
            <p:nvPr/>
          </p:nvSpPr>
          <p:spPr>
            <a:xfrm>
              <a:off x="9227185" y="5247562"/>
              <a:ext cx="1097915" cy="467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cm</a:t>
              </a:r>
              <a:r>
                <a:rPr lang="en-US" sz="3200" b="1" baseline="30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19E135-452C-6729-DB7C-8FFF8EC667A9}"/>
                </a:ext>
              </a:extLst>
            </p:cNvPr>
            <p:cNvSpPr/>
            <p:nvPr/>
          </p:nvSpPr>
          <p:spPr>
            <a:xfrm>
              <a:off x="8646160" y="5051982"/>
              <a:ext cx="588010" cy="4673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8062A57-49B6-6936-549E-F39496BBF3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6160" y="5519342"/>
              <a:ext cx="5810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725822" y="1700629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6662286" y="1703603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3416166" y="3882004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935071" y="2516403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543040" y="2522654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3952240" y="4801669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082942" y="1680309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9019406" y="1713763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6911741" y="3880769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3586831" y="2567203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194800" y="2573454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6604000" y="4789637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082942" y="1690469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8999086" y="1713763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6911741" y="3882004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3556351" y="2557043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184640" y="2583614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6604000" y="4791509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400175"/>
            <a:ext cx="669925" cy="64324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34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nhỏ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24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Thể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</a:t>
            </a:r>
            <a:r>
              <a:rPr lang="vi-VN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</a:t>
            </a:r>
            <a:r>
              <a:rPr lang="vi-VN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thể tích hình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1452880" y="2580640"/>
            <a:ext cx="313944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580640"/>
            <a:ext cx="1706880" cy="98552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190445"/>
            <a:ext cx="4127062" cy="1776275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73200" y="643186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0163A-9451-F2A1-B973-2C51287F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1682304"/>
            <a:ext cx="48958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697223" y="784859"/>
                <a:ext cx="6618477" cy="5715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1cm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1dm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1dm gồm 1000 hình lập phương cạnh 1cm.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32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32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7223" y="784859"/>
                <a:ext cx="6618477" cy="5715219"/>
              </a:xfrm>
              <a:prstGeom prst="rect">
                <a:avLst/>
              </a:prstGeom>
              <a:blipFill>
                <a:blip r:embed="rId3"/>
                <a:stretch>
                  <a:fillRect l="-2396" t="-1387" r="-2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342A9F6-19E4-E83F-F939-8767E0A09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122"/>
            <a:ext cx="4697223" cy="47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7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1545</Words>
  <Application>Microsoft Office PowerPoint</Application>
  <PresentationFormat>Widescreen</PresentationFormat>
  <Paragraphs>131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微软雅黑</vt:lpstr>
      <vt:lpstr>#9Slide02 Noi dung dai</vt:lpstr>
      <vt:lpstr>#9Slide02 Tieu de dai</vt:lpstr>
      <vt:lpstr>Arial</vt:lpstr>
      <vt:lpstr>Calibri</vt:lpstr>
      <vt:lpstr>Calisto MT</vt:lpstr>
      <vt:lpstr>Cambria</vt:lpstr>
      <vt:lpstr>Cambria Math</vt:lpstr>
      <vt:lpstr>等线</vt:lpstr>
      <vt:lpstr>Times New Roman</vt:lpstr>
      <vt:lpstr>Wingdings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2025-03-17T08:30:52Z</dcterms:modified>
  <cp:category>10NA</cp:category>
  <cp:version>10NA</cp:version>
</cp:coreProperties>
</file>