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78" r:id="rId3"/>
    <p:sldMasterId id="2147483790" r:id="rId4"/>
    <p:sldMasterId id="2147483827" r:id="rId5"/>
  </p:sldMasterIdLst>
  <p:notesMasterIdLst>
    <p:notesMasterId r:id="rId27"/>
  </p:notesMasterIdLst>
  <p:sldIdLst>
    <p:sldId id="11586" r:id="rId6"/>
    <p:sldId id="402" r:id="rId7"/>
    <p:sldId id="11588" r:id="rId8"/>
    <p:sldId id="261" r:id="rId9"/>
    <p:sldId id="407" r:id="rId10"/>
    <p:sldId id="284" r:id="rId11"/>
    <p:sldId id="279" r:id="rId12"/>
    <p:sldId id="4411" r:id="rId13"/>
    <p:sldId id="4412" r:id="rId14"/>
    <p:sldId id="4413" r:id="rId15"/>
    <p:sldId id="411" r:id="rId16"/>
    <p:sldId id="413" r:id="rId17"/>
    <p:sldId id="412" r:id="rId18"/>
    <p:sldId id="414" r:id="rId19"/>
    <p:sldId id="11590" r:id="rId20"/>
    <p:sldId id="11591" r:id="rId21"/>
    <p:sldId id="11592" r:id="rId22"/>
    <p:sldId id="11589" r:id="rId23"/>
    <p:sldId id="4414" r:id="rId24"/>
    <p:sldId id="319"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01DC8-FCB2-4F5F-B657-F5C6351D65A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828578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3678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2024/4/4</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2024/4/4</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457097" indent="0" algn="ctr">
              <a:buNone/>
              <a:defRPr>
                <a:solidFill>
                  <a:schemeClr val="tx1">
                    <a:tint val="75000"/>
                  </a:schemeClr>
                </a:solidFill>
              </a:defRPr>
            </a:lvl2pPr>
            <a:lvl3pPr marL="914195" indent="0" algn="ctr">
              <a:buNone/>
              <a:defRPr>
                <a:solidFill>
                  <a:schemeClr val="tx1">
                    <a:tint val="75000"/>
                  </a:schemeClr>
                </a:solidFill>
              </a:defRPr>
            </a:lvl3pPr>
            <a:lvl4pPr marL="1371291" indent="0" algn="ctr">
              <a:buNone/>
              <a:defRPr>
                <a:solidFill>
                  <a:schemeClr val="tx1">
                    <a:tint val="75000"/>
                  </a:schemeClr>
                </a:solidFill>
              </a:defRPr>
            </a:lvl4pPr>
            <a:lvl5pPr marL="1828388" indent="0" algn="ctr">
              <a:buNone/>
              <a:defRPr>
                <a:solidFill>
                  <a:schemeClr val="tx1">
                    <a:tint val="75000"/>
                  </a:schemeClr>
                </a:solidFill>
              </a:defRPr>
            </a:lvl5pPr>
            <a:lvl6pPr marL="2285486" indent="0" algn="ctr">
              <a:buNone/>
              <a:defRPr>
                <a:solidFill>
                  <a:schemeClr val="tx1">
                    <a:tint val="75000"/>
                  </a:schemeClr>
                </a:solidFill>
              </a:defRPr>
            </a:lvl6pPr>
            <a:lvl7pPr marL="2742583"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99407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892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342797" lvl="0" indent="-257098" algn="l">
              <a:lnSpc>
                <a:spcPct val="115000"/>
              </a:lnSpc>
              <a:spcBef>
                <a:spcPts val="0"/>
              </a:spcBef>
              <a:spcAft>
                <a:spcPts val="0"/>
              </a:spcAft>
              <a:buSzPts val="1800"/>
              <a:buChar char="●"/>
              <a:defRPr/>
            </a:lvl1pPr>
            <a:lvl2pPr marL="685595" lvl="1" indent="-238054" algn="l">
              <a:lnSpc>
                <a:spcPct val="115000"/>
              </a:lnSpc>
              <a:spcBef>
                <a:spcPts val="1600"/>
              </a:spcBef>
              <a:spcAft>
                <a:spcPts val="0"/>
              </a:spcAft>
              <a:buSzPts val="1400"/>
              <a:buChar char="○"/>
              <a:defRPr/>
            </a:lvl2pPr>
            <a:lvl3pPr marL="1028392" lvl="2" indent="-238054" algn="l">
              <a:lnSpc>
                <a:spcPct val="115000"/>
              </a:lnSpc>
              <a:spcBef>
                <a:spcPts val="1600"/>
              </a:spcBef>
              <a:spcAft>
                <a:spcPts val="0"/>
              </a:spcAft>
              <a:buSzPts val="1400"/>
              <a:buChar char="■"/>
              <a:defRPr/>
            </a:lvl3pPr>
            <a:lvl4pPr marL="1371188" lvl="3" indent="-238054" algn="l">
              <a:lnSpc>
                <a:spcPct val="115000"/>
              </a:lnSpc>
              <a:spcBef>
                <a:spcPts val="1600"/>
              </a:spcBef>
              <a:spcAft>
                <a:spcPts val="0"/>
              </a:spcAft>
              <a:buSzPts val="1400"/>
              <a:buChar char="●"/>
              <a:defRPr/>
            </a:lvl4pPr>
            <a:lvl5pPr marL="1713986" lvl="4" indent="-238054" algn="l">
              <a:lnSpc>
                <a:spcPct val="115000"/>
              </a:lnSpc>
              <a:spcBef>
                <a:spcPts val="1600"/>
              </a:spcBef>
              <a:spcAft>
                <a:spcPts val="0"/>
              </a:spcAft>
              <a:buSzPts val="1400"/>
              <a:buChar char="○"/>
              <a:defRPr/>
            </a:lvl5pPr>
            <a:lvl6pPr marL="2056783" lvl="5" indent="-238054" algn="l">
              <a:lnSpc>
                <a:spcPct val="115000"/>
              </a:lnSpc>
              <a:spcBef>
                <a:spcPts val="1600"/>
              </a:spcBef>
              <a:spcAft>
                <a:spcPts val="0"/>
              </a:spcAft>
              <a:buSzPts val="1400"/>
              <a:buChar char="■"/>
              <a:defRPr/>
            </a:lvl6pPr>
            <a:lvl7pPr marL="2399580" lvl="6" indent="-238054" algn="l">
              <a:lnSpc>
                <a:spcPct val="115000"/>
              </a:lnSpc>
              <a:spcBef>
                <a:spcPts val="1600"/>
              </a:spcBef>
              <a:spcAft>
                <a:spcPts val="0"/>
              </a:spcAft>
              <a:buSzPts val="1400"/>
              <a:buChar char="●"/>
              <a:defRPr/>
            </a:lvl7pPr>
            <a:lvl8pPr marL="2742377" lvl="7" indent="-238054" algn="l">
              <a:lnSpc>
                <a:spcPct val="115000"/>
              </a:lnSpc>
              <a:spcBef>
                <a:spcPts val="1600"/>
              </a:spcBef>
              <a:spcAft>
                <a:spcPts val="0"/>
              </a:spcAft>
              <a:buSzPts val="1400"/>
              <a:buChar char="○"/>
              <a:defRPr/>
            </a:lvl8pPr>
            <a:lvl9pPr marL="3085175" lvl="8" indent="-238054" algn="l">
              <a:lnSpc>
                <a:spcPct val="115000"/>
              </a:lnSpc>
              <a:spcBef>
                <a:spcPts val="1600"/>
              </a:spcBef>
              <a:spcAft>
                <a:spcPts val="1600"/>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9pPr>
          </a:lstStyle>
          <a:p>
            <a:pPr defTabSz="685595">
              <a:defRPr/>
            </a:pPr>
            <a:fld id="{00000000-1234-1234-1234-123412341234}" type="slidenum">
              <a:rPr lang="en-US" kern="0" smtClean="0"/>
              <a:pPr defTabSz="685595">
                <a:defRPr/>
              </a:pPr>
              <a:t>‹#›</a:t>
            </a:fld>
            <a:endParaRPr lang="en-US" kern="0"/>
          </a:p>
        </p:txBody>
      </p:sp>
    </p:spTree>
    <p:extLst>
      <p:ext uri="{BB962C8B-B14F-4D97-AF65-F5344CB8AC3E}">
        <p14:creationId xmlns:p14="http://schemas.microsoft.com/office/powerpoint/2010/main" val="377963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9467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4601001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8837001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2023239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8690306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8224207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676459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3191667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8832513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725488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_垂直排列标题与&#10;文本">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872C34D-69F2-40A5-A3DA-08C23F56C9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a:extLst>
              <a:ext uri="{FF2B5EF4-FFF2-40B4-BE49-F238E27FC236}">
                <a16:creationId xmlns:a16="http://schemas.microsoft.com/office/drawing/2014/main" id="{6010C25C-7F6F-4775-BA13-C8354C54CF23}"/>
              </a:ext>
            </a:extLst>
          </p:cNvPr>
          <p:cNvSpPr/>
          <p:nvPr userDrawn="1"/>
        </p:nvSpPr>
        <p:spPr>
          <a:xfrm>
            <a:off x="324091" y="312516"/>
            <a:ext cx="11528385" cy="613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280966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4.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4.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ags" Target="../tags/tag1.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6" Type="http://schemas.openxmlformats.org/officeDocument/2006/relationships/image" Target="../media/image6.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ags" Target="../tags/tag3.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9"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30"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39" r:id="rId25"/>
    <p:sldLayoutId id="2147483840" r:id="rId26"/>
    <p:sldLayoutId id="2147483841" r:id="rId27"/>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25315713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audio" Target="../media/audio1.wav"/><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5.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3.svg"/><Relationship Id="rId7" Type="http://schemas.openxmlformats.org/officeDocument/2006/relationships/customXml" Target="../ink/ink2.xml"/><Relationship Id="rId2" Type="http://schemas.openxmlformats.org/officeDocument/2006/relationships/image" Target="../media/image23.svg"/><Relationship Id="rId1" Type="http://schemas.openxmlformats.org/officeDocument/2006/relationships/slideLayout" Target="../slideLayouts/slideLayout21.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customXml" Target="../ink/ink3.xml"/><Relationship Id="rId7" Type="http://schemas.openxmlformats.org/officeDocument/2006/relationships/customXml" Target="../ink/ink4.xml"/><Relationship Id="rId2"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270.png"/></Relationships>
</file>

<file path=ppt/slides/_rels/slide9.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customXml" Target="../ink/ink5.xml"/><Relationship Id="rId2" Type="http://schemas.openxmlformats.org/officeDocument/2006/relationships/image" Target="../media/image24.png"/><Relationship Id="rId1" Type="http://schemas.openxmlformats.org/officeDocument/2006/relationships/slideLayout" Target="../slideLayouts/slideLayout21.xml"/><Relationship Id="rId5" Type="http://schemas.openxmlformats.org/officeDocument/2006/relationships/customXml" Target="../ink/ink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Slid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181349" y="472971"/>
            <a:ext cx="5829300" cy="39602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2800"/>
              <a:buFont typeface="Mouse Memoirs"/>
              <a:buNone/>
              <a:defRPr sz="2800" b="0" i="0" u="none" strike="noStrike" cap="none">
                <a:solidFill>
                  <a:schemeClr val="accent6"/>
                </a:solidFill>
                <a:latin typeface="Mouse Memoirs"/>
                <a:ea typeface="Mouse Memoirs"/>
                <a:cs typeface="Mouse Memoirs"/>
                <a:sym typeface="Mouse Memoir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defTabSz="685800">
              <a:buClr>
                <a:srgbClr val="3B3B3B"/>
              </a:buClr>
            </a:pPr>
            <a:r>
              <a:rPr lang="en-US" sz="2400" b="1" kern="0" dirty="0">
                <a:solidFill>
                  <a:srgbClr val="00B050"/>
                </a:solidFill>
                <a:latin typeface="Times New Roman" pitchFamily="18" charset="0"/>
                <a:cs typeface="Times New Roman" pitchFamily="18" charset="0"/>
              </a:rPr>
              <a:t>TRƯỜNG TIỂU HỌC BẾ VĂN ĐÀN</a:t>
            </a:r>
          </a:p>
        </p:txBody>
      </p:sp>
      <p:sp>
        <p:nvSpPr>
          <p:cNvPr id="13" name="TextBox 12"/>
          <p:cNvSpPr txBox="1"/>
          <p:nvPr/>
        </p:nvSpPr>
        <p:spPr>
          <a:xfrm>
            <a:off x="2708473" y="1311938"/>
            <a:ext cx="6775052" cy="611706"/>
          </a:xfrm>
          <a:prstGeom prst="rect">
            <a:avLst/>
          </a:prstGeom>
          <a:noFill/>
        </p:spPr>
        <p:txBody>
          <a:bodyPr wrap="square" rtlCol="0">
            <a:spAutoFit/>
          </a:bodyPr>
          <a:lstStyle/>
          <a:p>
            <a:pPr algn="ctr">
              <a:buClr>
                <a:srgbClr val="000000"/>
              </a:buClr>
            </a:pPr>
            <a:r>
              <a:rPr lang="en-US" sz="3375" b="1" kern="0" dirty="0">
                <a:solidFill>
                  <a:srgbClr val="7030A0"/>
                </a:solidFill>
                <a:latin typeface="Cambria" panose="02040503050406030204" pitchFamily="18" charset="0"/>
                <a:ea typeface="ＭＳ Ｐゴシック" charset="0"/>
                <a:cs typeface="Times New Roman" panose="02020603050405020304" pitchFamily="18" charset="0"/>
                <a:sym typeface="Arial"/>
              </a:rPr>
              <a:t>MÔN TIẾNG VIỆT- LỚP </a:t>
            </a:r>
            <a:r>
              <a:rPr lang="en-US" sz="3375" b="1" kern="0" dirty="0" smtClean="0">
                <a:solidFill>
                  <a:srgbClr val="7030A0"/>
                </a:solidFill>
                <a:latin typeface="Cambria" panose="02040503050406030204" pitchFamily="18" charset="0"/>
                <a:ea typeface="ＭＳ Ｐゴシック" charset="0"/>
                <a:cs typeface="Times New Roman" panose="02020603050405020304" pitchFamily="18" charset="0"/>
                <a:sym typeface="Arial"/>
              </a:rPr>
              <a:t>4</a:t>
            </a:r>
            <a:endParaRPr lang="en-US" sz="3375" b="1" kern="0" dirty="0">
              <a:solidFill>
                <a:srgbClr val="7030A0"/>
              </a:solidFill>
              <a:latin typeface="Cambria" panose="02040503050406030204" pitchFamily="18" charset="0"/>
              <a:ea typeface="ＭＳ Ｐゴシック" charset="0"/>
              <a:cs typeface="Times New Roman" panose="02020603050405020304" pitchFamily="18" charset="0"/>
              <a:sym typeface="Arial"/>
            </a:endParaRPr>
          </a:p>
        </p:txBody>
      </p:sp>
      <p:pic>
        <p:nvPicPr>
          <p:cNvPr id="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294" y="279373"/>
            <a:ext cx="1057904" cy="88584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1273098" y="2063466"/>
            <a:ext cx="9645802" cy="1172116"/>
          </a:xfrm>
          <a:prstGeom prst="rect">
            <a:avLst/>
          </a:prstGeom>
          <a:noFill/>
        </p:spPr>
        <p:txBody>
          <a:bodyPr wrap="square" rtlCol="0">
            <a:spAutoFit/>
          </a:bodyPr>
          <a:lstStyle/>
          <a:p>
            <a:pPr algn="ctr">
              <a:spcAft>
                <a:spcPts val="450"/>
              </a:spcAft>
              <a:defRPr/>
            </a:pPr>
            <a:r>
              <a:rPr lang="en-US" sz="3300" b="1" kern="10" dirty="0" err="1" smtClean="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Viết</a:t>
            </a:r>
            <a:endPar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spcAft>
                <a:spcPts val="450"/>
              </a:spcAft>
              <a:defRPr/>
            </a:pP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Tìm</a:t>
            </a:r>
            <a:r>
              <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hiểu</a:t>
            </a:r>
            <a:r>
              <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cách</a:t>
            </a:r>
            <a:r>
              <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viết</a:t>
            </a:r>
            <a:r>
              <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đoạn</a:t>
            </a:r>
            <a:r>
              <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văn</a:t>
            </a:r>
            <a:r>
              <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nêu</a:t>
            </a:r>
            <a:r>
              <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tình</a:t>
            </a:r>
            <a:r>
              <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cảm</a:t>
            </a:r>
            <a:r>
              <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cảm</a:t>
            </a:r>
            <a:r>
              <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300" b="1" kern="1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xúc</a:t>
            </a:r>
            <a:endParaRPr lang="en-US" sz="3300" b="1" kern="1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2E37D70-7E29-46D7-8E82-AB746F70AE6C}"/>
              </a:ext>
            </a:extLst>
          </p:cNvPr>
          <p:cNvSpPr>
            <a:spLocks noGrp="1"/>
          </p:cNvSpPr>
          <p:nvPr>
            <p:ph type="sldNum" sz="quarter" idx="12"/>
          </p:nvPr>
        </p:nvSpPr>
        <p:spPr/>
        <p:txBody>
          <a:bodyPr/>
          <a:lstStyle/>
          <a:p>
            <a:fld id="{0E9FEAEA-29A9-4D5C-8B29-01AA654CAA98}" type="slidenum">
              <a:rPr lang="en-US" smtClean="0"/>
              <a:t>1</a:t>
            </a:fld>
            <a:endParaRPr lang="en-US"/>
          </a:p>
        </p:txBody>
      </p:sp>
      <p:sp>
        <p:nvSpPr>
          <p:cNvPr id="3" name="Rectangle 2"/>
          <p:cNvSpPr/>
          <p:nvPr/>
        </p:nvSpPr>
        <p:spPr>
          <a:xfrm>
            <a:off x="4241196" y="3610614"/>
            <a:ext cx="3709606" cy="523220"/>
          </a:xfrm>
          <a:prstGeom prst="rect">
            <a:avLst/>
          </a:prstGeom>
        </p:spPr>
        <p:txBody>
          <a:bodyPr wrap="none">
            <a:spAutoFit/>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Giáo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viên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Đỗ</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Thị</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Sớm</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94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DD01E6-022C-C989-7D7C-62A952131B88}"/>
              </a:ext>
            </a:extLst>
          </p:cNvPr>
          <p:cNvSpPr/>
          <p:nvPr/>
        </p:nvSpPr>
        <p:spPr>
          <a:xfrm>
            <a:off x="228600" y="180975"/>
            <a:ext cx="11734800"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1127F66-BE2B-0593-77A9-75A5B4BF22AD}"/>
              </a:ext>
            </a:extLst>
          </p:cNvPr>
          <p:cNvSpPr txBox="1"/>
          <p:nvPr/>
        </p:nvSpPr>
        <p:spPr>
          <a:xfrm>
            <a:off x="590550" y="458956"/>
            <a:ext cx="11010900" cy="5940088"/>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(1) </a:t>
            </a:r>
            <a:r>
              <a:rPr lang="vi-VN" sz="3200" b="0" i="0" dirty="0">
                <a:solidFill>
                  <a:srgbClr val="000000"/>
                </a:solidFill>
                <a:effectLst/>
                <a:latin typeface="Cambria" panose="02040503050406030204" pitchFamily="18" charset="0"/>
                <a:ea typeface="Cambria" panose="02040503050406030204" pitchFamily="18" charset="0"/>
              </a:rPr>
              <a:t>Nhỏ Th</a:t>
            </a:r>
            <a:r>
              <a:rPr lang="en-US" sz="3200" b="0" i="0" dirty="0">
                <a:solidFill>
                  <a:srgbClr val="000000"/>
                </a:solidFill>
                <a:effectLst/>
                <a:latin typeface="Cambria" panose="02040503050406030204" pitchFamily="18" charset="0"/>
                <a:ea typeface="Cambria" panose="02040503050406030204" pitchFamily="18" charset="0"/>
              </a:rPr>
              <a:t>ắ</a:t>
            </a:r>
            <a:r>
              <a:rPr lang="vi-VN" sz="32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3200" b="1" i="0" dirty="0">
                <a:solidFill>
                  <a:srgbClr val="FF0000"/>
                </a:solidFill>
                <a:effectLst/>
                <a:latin typeface="Cambria" panose="02040503050406030204" pitchFamily="18" charset="0"/>
                <a:ea typeface="Cambria" panose="02040503050406030204" pitchFamily="18" charset="0"/>
              </a:rPr>
              <a:t>(2) </a:t>
            </a:r>
            <a:r>
              <a:rPr lang="vi-VN" sz="3200" b="0" i="0" dirty="0">
                <a:solidFill>
                  <a:srgbClr val="FF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3200" b="1" i="0" dirty="0">
                <a:solidFill>
                  <a:srgbClr val="FF0000"/>
                </a:solidFill>
                <a:effectLst/>
                <a:latin typeface="Cambria" panose="02040503050406030204" pitchFamily="18" charset="0"/>
                <a:ea typeface="Cambria" panose="02040503050406030204" pitchFamily="18" charset="0"/>
              </a:rPr>
              <a:t>(3) </a:t>
            </a:r>
            <a:r>
              <a:rPr lang="vi-VN" sz="3200" b="0" i="0" dirty="0">
                <a:solidFill>
                  <a:srgbClr val="FF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3200" b="1" i="0" dirty="0">
                <a:solidFill>
                  <a:srgbClr val="FF0000"/>
                </a:solidFill>
                <a:effectLst/>
                <a:latin typeface="Cambria" panose="02040503050406030204" pitchFamily="18" charset="0"/>
                <a:ea typeface="Cambria" panose="02040503050406030204" pitchFamily="18" charset="0"/>
              </a:rPr>
              <a:t>(4) </a:t>
            </a:r>
            <a:r>
              <a:rPr lang="vi-VN" sz="3200" b="0" i="0" dirty="0">
                <a:solidFill>
                  <a:srgbClr val="FF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3200" b="1" i="0" dirty="0">
                <a:solidFill>
                  <a:srgbClr val="FF0000"/>
                </a:solidFill>
                <a:effectLst/>
                <a:latin typeface="Cambria" panose="02040503050406030204" pitchFamily="18" charset="0"/>
                <a:ea typeface="Cambria" panose="02040503050406030204" pitchFamily="18" charset="0"/>
              </a:rPr>
              <a:t>(5) </a:t>
            </a:r>
            <a:r>
              <a:rPr lang="vi-VN" sz="3200" b="0" i="0" dirty="0">
                <a:solidFill>
                  <a:srgbClr val="FF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3200" b="1" i="0" dirty="0">
                <a:solidFill>
                  <a:srgbClr val="FF0000"/>
                </a:solidFill>
                <a:effectLst/>
                <a:latin typeface="Cambria" panose="02040503050406030204" pitchFamily="18" charset="0"/>
                <a:ea typeface="Cambria" panose="02040503050406030204" pitchFamily="18" charset="0"/>
              </a:rPr>
              <a:t>(6) </a:t>
            </a:r>
            <a:r>
              <a:rPr lang="vi-VN" sz="3200" b="0" i="0" dirty="0">
                <a:solidFill>
                  <a:srgbClr val="FF0000"/>
                </a:solidFill>
                <a:effectLst/>
                <a:latin typeface="Cambria" panose="02040503050406030204" pitchFamily="18" charset="0"/>
                <a:ea typeface="Cambria" panose="02040503050406030204" pitchFamily="18" charset="0"/>
              </a:rPr>
              <a:t>Vì vậy, khi nhỏ Th</a:t>
            </a:r>
            <a:r>
              <a:rPr lang="en-US" sz="3200" b="0" i="0" dirty="0">
                <a:solidFill>
                  <a:srgbClr val="FF0000"/>
                </a:solidFill>
                <a:effectLst/>
                <a:latin typeface="Cambria" panose="02040503050406030204" pitchFamily="18" charset="0"/>
                <a:ea typeface="Cambria" panose="02040503050406030204" pitchFamily="18" charset="0"/>
              </a:rPr>
              <a:t>ắ</a:t>
            </a:r>
            <a:r>
              <a:rPr lang="vi-VN" sz="3200" b="0" i="0" dirty="0">
                <a:solidFill>
                  <a:srgbClr val="FF0000"/>
                </a:solidFill>
                <a:effectLst/>
                <a:latin typeface="Cambria" panose="02040503050406030204" pitchFamily="18" charset="0"/>
                <a:ea typeface="Cambria" panose="02040503050406030204" pitchFamily="18" charset="0"/>
              </a:rPr>
              <a:t>m đi xa, tôi nhận ra tôi nhớ nó biết chừng nào. </a:t>
            </a:r>
            <a:r>
              <a:rPr lang="vi-VN" sz="3200" b="1" i="0" dirty="0">
                <a:solidFill>
                  <a:srgbClr val="FF0000"/>
                </a:solidFill>
                <a:effectLst/>
                <a:latin typeface="Cambria" panose="02040503050406030204" pitchFamily="18" charset="0"/>
                <a:ea typeface="Cambria" panose="02040503050406030204" pitchFamily="18" charset="0"/>
              </a:rPr>
              <a:t>(7) </a:t>
            </a:r>
            <a:r>
              <a:rPr lang="vi-VN" sz="3200" b="0" i="0" dirty="0">
                <a:solidFill>
                  <a:srgbClr val="FF0000"/>
                </a:solidFill>
                <a:effectLst/>
                <a:latin typeface="Cambria" panose="02040503050406030204" pitchFamily="18" charset="0"/>
                <a:ea typeface="Cambria" panose="02040503050406030204" pitchFamily="18" charset="0"/>
              </a:rPr>
              <a:t>Và nó nữa, chắc nó cũng nhớ tôi l</a:t>
            </a:r>
            <a:r>
              <a:rPr lang="en-US" sz="3200" b="0" i="0" dirty="0">
                <a:solidFill>
                  <a:srgbClr val="FF0000"/>
                </a:solidFill>
                <a:effectLst/>
                <a:latin typeface="Cambria" panose="02040503050406030204" pitchFamily="18" charset="0"/>
                <a:ea typeface="Cambria" panose="02040503050406030204" pitchFamily="18" charset="0"/>
              </a:rPr>
              <a:t>ắ</a:t>
            </a:r>
            <a:r>
              <a:rPr lang="vi-VN" sz="3200" b="0" i="0" dirty="0">
                <a:solidFill>
                  <a:srgbClr val="FF0000"/>
                </a:solidFill>
                <a:effectLst/>
                <a:latin typeface="Cambria" panose="02040503050406030204" pitchFamily="18" charset="0"/>
                <a:ea typeface="Cambria" panose="02040503050406030204" pitchFamily="18" charset="0"/>
              </a:rPr>
              <a:t>m. </a:t>
            </a:r>
            <a:r>
              <a:rPr lang="vi-VN" sz="3200" b="1" i="0" dirty="0">
                <a:solidFill>
                  <a:srgbClr val="000000"/>
                </a:solidFill>
                <a:effectLst/>
                <a:latin typeface="Cambria" panose="02040503050406030204" pitchFamily="18" charset="0"/>
                <a:ea typeface="Cambria" panose="02040503050406030204" pitchFamily="18" charset="0"/>
              </a:rPr>
              <a:t>(8) </a:t>
            </a:r>
            <a:r>
              <a:rPr lang="vi-VN" sz="32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3200" b="0" i="0" dirty="0">
                <a:solidFill>
                  <a:srgbClr val="000000"/>
                </a:solidFill>
                <a:effectLst/>
                <a:latin typeface="Cambria" panose="02040503050406030204" pitchFamily="18" charset="0"/>
                <a:ea typeface="Cambria" panose="02040503050406030204" pitchFamily="18" charset="0"/>
              </a:rPr>
              <a:t>ắ</a:t>
            </a:r>
            <a:r>
              <a:rPr lang="vi-VN" sz="32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Nguyễn Nhật Ánh)</a:t>
            </a:r>
          </a:p>
        </p:txBody>
      </p:sp>
    </p:spTree>
    <p:extLst>
      <p:ext uri="{BB962C8B-B14F-4D97-AF65-F5344CB8AC3E}">
        <p14:creationId xmlns:p14="http://schemas.microsoft.com/office/powerpoint/2010/main" val="306650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1947779"/>
            <a:ext cx="9918359" cy="3805322"/>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0" y="1109383"/>
            <a:ext cx="12071926"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835353" y="1896220"/>
              <a:ext cx="7143749" cy="3738113"/>
            </a:xfrm>
            <a:prstGeom prst="rect">
              <a:avLst/>
            </a:prstGeom>
            <a:noFill/>
          </p:spPr>
          <p:txBody>
            <a:bodyPr wrap="square">
              <a:spAutoFit/>
            </a:bodyPr>
            <a:lstStyle/>
            <a:p>
              <a:pPr algn="just"/>
              <a:r>
                <a:rPr lang="vi-VN" sz="4400" b="1" i="0" dirty="0">
                  <a:solidFill>
                    <a:srgbClr val="222222"/>
                  </a:solidFill>
                  <a:effectLst/>
                  <a:latin typeface="Cambria" panose="02040503050406030204" pitchFamily="18" charset="0"/>
                </a:rPr>
                <a:t>Viết đoạn văn nêu tình cảm,</a:t>
              </a:r>
              <a:r>
                <a:rPr lang="en-US" sz="4400" b="1" i="0" dirty="0">
                  <a:solidFill>
                    <a:srgbClr val="222222"/>
                  </a:solidFill>
                  <a:effectLst/>
                  <a:latin typeface="Cambria" panose="02040503050406030204" pitchFamily="18" charset="0"/>
                </a:rPr>
                <a:t> </a:t>
              </a:r>
              <a:r>
                <a:rPr lang="vi-VN" sz="4400" b="1" i="0" dirty="0">
                  <a:solidFill>
                    <a:srgbClr val="222222"/>
                  </a:solidFill>
                  <a:effectLst/>
                  <a:latin typeface="Cambria" panose="02040503050406030204" pitchFamily="18" charset="0"/>
                </a:rPr>
                <a:t>cảm xúc cần nêu được tình cảm,</a:t>
              </a:r>
              <a:r>
                <a:rPr lang="en-US" sz="4400" b="1" i="0" dirty="0">
                  <a:solidFill>
                    <a:srgbClr val="222222"/>
                  </a:solidFill>
                  <a:effectLst/>
                  <a:latin typeface="Cambria" panose="02040503050406030204" pitchFamily="18" charset="0"/>
                </a:rPr>
                <a:t> </a:t>
              </a:r>
              <a:r>
                <a:rPr lang="vi-VN" sz="4400" b="1" i="0" dirty="0">
                  <a:solidFill>
                    <a:srgbClr val="222222"/>
                  </a:solidFill>
                  <a:effectLst/>
                  <a:latin typeface="Cambria" panose="02040503050406030204" pitchFamily="18" charset="0"/>
                </a:rPr>
                <a:t>cảm xúc đó là gì và được biểu lộ như thế nào.</a:t>
              </a:r>
              <a:r>
                <a:rPr lang="en-US" sz="4400" b="1" i="0" dirty="0">
                  <a:solidFill>
                    <a:srgbClr val="222222"/>
                  </a:solidFill>
                  <a:effectLst/>
                  <a:latin typeface="Cambria" panose="02040503050406030204" pitchFamily="18" charset="0"/>
                </a:rPr>
                <a:t> </a:t>
              </a:r>
              <a:r>
                <a:rPr lang="vi-VN" sz="4400" b="1" i="0" dirty="0">
                  <a:solidFill>
                    <a:srgbClr val="222222"/>
                  </a:solidFill>
                  <a:effectLst/>
                  <a:latin typeface="Cambria" panose="02040503050406030204" pitchFamily="18" charset="0"/>
                </a:rPr>
                <a:t>Đoạn văn thường có 3 phần: mở đầu,</a:t>
              </a:r>
              <a:r>
                <a:rPr lang="en-US" sz="4400" b="1" i="0" dirty="0">
                  <a:solidFill>
                    <a:srgbClr val="222222"/>
                  </a:solidFill>
                  <a:effectLst/>
                  <a:latin typeface="Cambria" panose="02040503050406030204" pitchFamily="18" charset="0"/>
                </a:rPr>
                <a:t> </a:t>
              </a:r>
              <a:r>
                <a:rPr lang="vi-VN" sz="4400" b="1" i="0" dirty="0">
                  <a:solidFill>
                    <a:srgbClr val="222222"/>
                  </a:solidFill>
                  <a:effectLst/>
                  <a:latin typeface="Cambria" panose="02040503050406030204" pitchFamily="18" charset="0"/>
                </a:rPr>
                <a:t>triển khai,</a:t>
              </a:r>
              <a:r>
                <a:rPr lang="en-US" sz="4400" b="1" i="0" dirty="0">
                  <a:solidFill>
                    <a:srgbClr val="222222"/>
                  </a:solidFill>
                  <a:effectLst/>
                  <a:latin typeface="Cambria" panose="02040503050406030204" pitchFamily="18" charset="0"/>
                </a:rPr>
                <a:t> </a:t>
              </a:r>
              <a:r>
                <a:rPr lang="vi-VN" sz="44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40861"/>
            <a:ext cx="8977742" cy="892542"/>
          </a:xfrm>
          <a:prstGeom prst="rect">
            <a:avLst/>
          </a:prstGeom>
          <a:noFill/>
        </p:spPr>
        <p:txBody>
          <a:bodyPr wrap="square" lIns="91430" tIns="45715" rIns="91430" bIns="45715" rtlCol="0">
            <a:spAutoFit/>
          </a:bodyPr>
          <a:lstStyle/>
          <a:p>
            <a:pPr defTabSz="914310"/>
            <a:r>
              <a:rPr lang="vi-VN" sz="2600" dirty="0">
                <a:latin typeface="Arial-Rounded" panose="020B0500000000000000" pitchFamily="34" charset="0"/>
                <a:ea typeface="Arial-Rounded" panose="020B0500000000000000" pitchFamily="34" charset="0"/>
                <a:cs typeface="Arial-Rounded" panose="020B0500000000000000" pitchFamily="34" charset="0"/>
              </a:rPr>
              <a:t>Nói về tình cảm, cảm xúc của em đối với một người bạn mà em yêu quý.</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p:cNvSpPr/>
          <p:nvPr/>
        </p:nvSpPr>
        <p:spPr>
          <a:xfrm>
            <a:off x="1419739" y="1520100"/>
            <a:ext cx="3525079" cy="2144383"/>
          </a:xfrm>
          <a:prstGeom prst="cloud">
            <a:avLst/>
          </a:prstGeom>
          <a:solidFill>
            <a:srgbClr val="33F0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Tình</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cảm</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cảm</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xúc</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của</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đối</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Wave 13"/>
          <p:cNvSpPr/>
          <p:nvPr/>
        </p:nvSpPr>
        <p:spPr>
          <a:xfrm>
            <a:off x="4944818" y="2462174"/>
            <a:ext cx="6764292" cy="1776880"/>
          </a:xfrm>
          <a:prstGeom prst="wave">
            <a:avLst>
              <a:gd name="adj1" fmla="val 11814"/>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Triển</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khai:Bạn</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khiến</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b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b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Kỉ</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niệm</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sâu</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sắc</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ấn</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Wave 14"/>
          <p:cNvSpPr/>
          <p:nvPr/>
        </p:nvSpPr>
        <p:spPr>
          <a:xfrm>
            <a:off x="3522155" y="4266104"/>
            <a:ext cx="5936776" cy="1454748"/>
          </a:xfrm>
          <a:prstGeom prst="wave">
            <a:avLst>
              <a:gd name="adj1" fmla="val 11814"/>
              <a:gd name="adj2" fmla="val 23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thúc</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 có tình cảm, cảm xúc như thế nào</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r>
            <a:b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br>
            <a:r>
              <a:rPr lang="vi-VN"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đối với bạn đó?</a:t>
            </a:r>
            <a:endPar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6DD88C72-EB19-6594-BABC-E8329AA5A66E}"/>
              </a:ext>
            </a:extLst>
          </p:cNvPr>
          <p:cNvCxnSpPr>
            <a:cxnSpLocks/>
          </p:cNvCxnSpPr>
          <p:nvPr/>
        </p:nvCxnSpPr>
        <p:spPr>
          <a:xfrm flipV="1">
            <a:off x="2729948" y="444674"/>
            <a:ext cx="3675317" cy="14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56A32DF-0503-8283-C096-9AFC3C07D4F6}"/>
              </a:ext>
            </a:extLst>
          </p:cNvPr>
          <p:cNvCxnSpPr>
            <a:cxnSpLocks/>
          </p:cNvCxnSpPr>
          <p:nvPr/>
        </p:nvCxnSpPr>
        <p:spPr>
          <a:xfrm>
            <a:off x="7446171" y="426472"/>
            <a:ext cx="2282494" cy="74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316E54-034E-3C4A-5E26-5F01D84055F3}"/>
              </a:ext>
            </a:extLst>
          </p:cNvPr>
          <p:cNvCxnSpPr>
            <a:cxnSpLocks/>
          </p:cNvCxnSpPr>
          <p:nvPr/>
        </p:nvCxnSpPr>
        <p:spPr>
          <a:xfrm flipV="1">
            <a:off x="1656522" y="862633"/>
            <a:ext cx="1616067" cy="118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Wave 18">
            <a:extLst>
              <a:ext uri="{FF2B5EF4-FFF2-40B4-BE49-F238E27FC236}">
                <a16:creationId xmlns:a16="http://schemas.microsoft.com/office/drawing/2014/main" id="{89847976-7848-BC2B-1684-CBE61B68C541}"/>
              </a:ext>
            </a:extLst>
          </p:cNvPr>
          <p:cNvSpPr/>
          <p:nvPr/>
        </p:nvSpPr>
        <p:spPr>
          <a:xfrm>
            <a:off x="5580113" y="862633"/>
            <a:ext cx="4625373" cy="1369962"/>
          </a:xfrm>
          <a:prstGeom prst="wave">
            <a:avLst>
              <a:gd name="adj1" fmla="val 11814"/>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đầu:Em</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đối</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4319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059" y="0"/>
            <a:ext cx="5825186" cy="4739250"/>
          </a:xfrm>
          <a:prstGeom prst="rect">
            <a:avLst/>
          </a:prstGeom>
        </p:spPr>
      </p:pic>
      <p:sp>
        <p:nvSpPr>
          <p:cNvPr id="3" name="Google Shape;1028;p13">
            <a:extLst/>
          </p:cNvPr>
          <p:cNvSpPr/>
          <p:nvPr/>
        </p:nvSpPr>
        <p:spPr>
          <a:xfrm>
            <a:off x="4813431" y="4837452"/>
            <a:ext cx="2756443" cy="905083"/>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algn="ct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pic>
        <p:nvPicPr>
          <p:cNvPr id="8" name="图片 12">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3736" y="92766"/>
            <a:ext cx="9114264" cy="6765235"/>
          </a:xfrm>
          <a:prstGeom prst="rect">
            <a:avLst/>
          </a:prstGeom>
        </p:spPr>
      </p:pic>
    </p:spTree>
    <p:extLst>
      <p:ext uri="{BB962C8B-B14F-4D97-AF65-F5344CB8AC3E}">
        <p14:creationId xmlns:p14="http://schemas.microsoft.com/office/powerpoint/2010/main" val="24836446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defTabSz="685595">
              <a:defRPr/>
            </a:pPr>
            <a:fld id="{00000000-1234-1234-1234-123412341234}" type="slidenum">
              <a:rPr lang="en-US" kern="0" smtClean="0"/>
              <a:pPr defTabSz="685595">
                <a:defRPr/>
              </a:pPr>
              <a:t>17</a:t>
            </a:fld>
            <a:endParaRPr lang="en-US" ker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2992" y="4363645"/>
            <a:ext cx="1546932" cy="2471602"/>
          </a:xfrm>
          <a:prstGeom prst="rect">
            <a:avLst/>
          </a:prstGeom>
        </p:spPr>
      </p:pic>
      <p:sp>
        <p:nvSpPr>
          <p:cNvPr id="11" name="Google Shape;1028;p13">
            <a:extLst/>
          </p:cNvPr>
          <p:cNvSpPr/>
          <p:nvPr/>
        </p:nvSpPr>
        <p:spPr>
          <a:xfrm>
            <a:off x="3564184" y="347022"/>
            <a:ext cx="4772077" cy="905083"/>
          </a:xfrm>
          <a:prstGeom prst="roundRect">
            <a:avLst>
              <a:gd name="adj" fmla="val 16667"/>
            </a:avLst>
          </a:prstGeom>
          <a:solidFill>
            <a:schemeClr val="accent2">
              <a:lumMod val="75000"/>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r>
              <a:rPr lang="en-US" sz="3200" b="1" dirty="0">
                <a:solidFill>
                  <a:schemeClr val="bg1"/>
                </a:solidFill>
                <a:latin typeface="Times New Roman" panose="02020603050405020304" pitchFamily="18" charset="0"/>
                <a:ea typeface="Arial"/>
                <a:cs typeface="Times New Roman" panose="02020603050405020304" pitchFamily="18" charset="0"/>
                <a:sym typeface="Arial"/>
              </a:rPr>
              <a:t>TIÊU CHÍ ĐÁNH GIÁ</a:t>
            </a:r>
            <a:endParaRPr dirty="0">
              <a:solidFill>
                <a:schemeClr val="bg1"/>
              </a:solidFill>
              <a:latin typeface="Times New Roman" panose="02020603050405020304" pitchFamily="18" charset="0"/>
              <a:cs typeface="Times New Roman" panose="02020603050405020304" pitchFamily="18" charset="0"/>
            </a:endParaRPr>
          </a:p>
        </p:txBody>
      </p:sp>
      <p:sp>
        <p:nvSpPr>
          <p:cNvPr id="16" name="Octagon 15"/>
          <p:cNvSpPr/>
          <p:nvPr/>
        </p:nvSpPr>
        <p:spPr>
          <a:xfrm>
            <a:off x="1828800" y="1722783"/>
            <a:ext cx="463827" cy="587438"/>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
        <p:nvSpPr>
          <p:cNvPr id="17" name="TextBox 16">
            <a:extLst/>
          </p:cNvPr>
          <p:cNvSpPr txBox="1"/>
          <p:nvPr/>
        </p:nvSpPr>
        <p:spPr>
          <a:xfrm>
            <a:off x="2403111" y="1722784"/>
            <a:ext cx="7354500" cy="461665"/>
          </a:xfrm>
          <a:prstGeom prst="rect">
            <a:avLst/>
          </a:prstGeom>
          <a:noFill/>
        </p:spPr>
        <p:txBody>
          <a:bodyPr wrap="square" rtlCol="0">
            <a:spAutoFit/>
          </a:bodyPr>
          <a:lstStyle/>
          <a:p>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đủ</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3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phần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triển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khai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thúc</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Octagon 18"/>
          <p:cNvSpPr/>
          <p:nvPr/>
        </p:nvSpPr>
        <p:spPr>
          <a:xfrm>
            <a:off x="1789040" y="2601295"/>
            <a:ext cx="463827" cy="587438"/>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22" name="Octagon 21"/>
          <p:cNvSpPr/>
          <p:nvPr/>
        </p:nvSpPr>
        <p:spPr>
          <a:xfrm>
            <a:off x="1789040" y="3482470"/>
            <a:ext cx="463827" cy="587438"/>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
        <p:nvSpPr>
          <p:cNvPr id="23" name="TextBox 22">
            <a:extLst/>
          </p:cNvPr>
          <p:cNvSpPr txBox="1"/>
          <p:nvPr/>
        </p:nvSpPr>
        <p:spPr>
          <a:xfrm>
            <a:off x="2292627" y="2480847"/>
            <a:ext cx="8030823" cy="830997"/>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Sử dụng nhiều các từ miêu tả cảm xúc như: yêu quý, thích, vui, ngưỡng mộ, tự hào.....</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Octagon 24"/>
          <p:cNvSpPr/>
          <p:nvPr/>
        </p:nvSpPr>
        <p:spPr>
          <a:xfrm>
            <a:off x="1789040" y="4363645"/>
            <a:ext cx="463827" cy="587438"/>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sp>
        <p:nvSpPr>
          <p:cNvPr id="26" name="TextBox 25">
            <a:extLst/>
          </p:cNvPr>
          <p:cNvSpPr txBox="1"/>
          <p:nvPr/>
        </p:nvSpPr>
        <p:spPr>
          <a:xfrm>
            <a:off x="2292627" y="3579233"/>
            <a:ext cx="7103168" cy="461665"/>
          </a:xfrm>
          <a:prstGeom prst="rect">
            <a:avLst/>
          </a:prstGeom>
          <a:noFill/>
        </p:spPr>
        <p:txBody>
          <a:bodyPr wrap="square" rtlCol="0">
            <a:spAutoFit/>
          </a:bodyPr>
          <a:lstStyle/>
          <a:p>
            <a:r>
              <a:rPr lang="vi-VN" sz="2400" b="1" dirty="0">
                <a:latin typeface="Times New Roman" panose="02020603050405020304" pitchFamily="18" charset="0"/>
                <a:ea typeface="Arial-Rounded" panose="020B0500000000000000" pitchFamily="34" charset="0"/>
                <a:cs typeface="Times New Roman" panose="02020603050405020304" pitchFamily="18" charset="0"/>
              </a:rPr>
              <a:t>Lời nói như lời tâm tình, chân thành, cởi mở. </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TextBox 28">
            <a:extLst/>
          </p:cNvPr>
          <p:cNvSpPr txBox="1"/>
          <p:nvPr/>
        </p:nvSpPr>
        <p:spPr>
          <a:xfrm>
            <a:off x="2292627" y="4476438"/>
            <a:ext cx="7103169" cy="461665"/>
          </a:xfrm>
          <a:prstGeom prst="rect">
            <a:avLst/>
          </a:prstGeom>
          <a:noFill/>
        </p:spPr>
        <p:txBody>
          <a:bodyPr wrap="square" rtlCol="0">
            <a:spAutoFit/>
          </a:bodyPr>
          <a:lstStyle/>
          <a:p>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trình</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bày</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nên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thái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độ</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thiện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84392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animBg="1"/>
      <p:bldP spid="22" grpId="0" animBg="1"/>
      <p:bldP spid="23" grpId="0"/>
      <p:bldP spid="25" grpId="0" animBg="1"/>
      <p:bldP spid="26"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18</a:t>
            </a:fld>
            <a:endParaRPr lang="en-US" dirty="0">
              <a:solidFill>
                <a:prstClr val="black">
                  <a:tint val="75000"/>
                </a:prstClr>
              </a:solidFill>
            </a:endParaRPr>
          </a:p>
        </p:txBody>
      </p:sp>
      <p:pic>
        <p:nvPicPr>
          <p:cNvPr id="1026" name="Picture 2" descr="Top 10 trò chơi dân gian vui nhộn cho thiếu nhi dịp Trung t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37" y="421274"/>
            <a:ext cx="11093116" cy="6117642"/>
          </a:xfrm>
          <a:prstGeom prst="rect">
            <a:avLst/>
          </a:prstGeom>
          <a:noFill/>
          <a:extLst>
            <a:ext uri="{909E8E84-426E-40DD-AFC4-6F175D3DCCD1}">
              <a14:hiddenFill xmlns:a14="http://schemas.microsoft.com/office/drawing/2010/main">
                <a:solidFill>
                  <a:srgbClr val="FFFFFF"/>
                </a:solidFill>
              </a14:hiddenFill>
            </a:ext>
          </a:extLst>
        </p:spPr>
      </p:pic>
      <p:pic>
        <p:nvPicPr>
          <p:cNvPr id="3" name="TinhBanDieuKyMasewRemix-AMee-6942490_hq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275313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3871127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Em</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vô</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cùng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ấn</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tượng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với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nhân</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vật</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Hải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Thượng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Lãn</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Ông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Ông</a:t>
            </a:r>
            <a:r>
              <a:rPr lang="en-US" sz="3200" b="1">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a:solidFill>
                  <a:prstClr val="black"/>
                </a:solidFill>
                <a:latin typeface="Cambria" panose="02040503050406030204" pitchFamily="18" charset="0"/>
                <a:ea typeface="Cambria" panose="02040503050406030204" pitchFamily="18" charset="0"/>
                <a:cs typeface="Tahoma" panose="020B0604030504040204" pitchFamily="34" charset="0"/>
              </a:rPr>
              <a:t>là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a:t>
            </a:fld>
            <a:endParaRPr lang="en-US" dirty="0">
              <a:solidFill>
                <a:prstClr val="black">
                  <a:tint val="75000"/>
                </a:prstClr>
              </a:solidFill>
            </a:endParaRPr>
          </a:p>
        </p:txBody>
      </p:sp>
      <p:pic>
        <p:nvPicPr>
          <p:cNvPr id="5" name="图片 12">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767"/>
            <a:ext cx="12192000" cy="676225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3432" y="2875722"/>
            <a:ext cx="8915400" cy="3480632"/>
          </a:xfrm>
          <a:prstGeom prst="rect">
            <a:avLst/>
          </a:prstGeom>
        </p:spPr>
      </p:pic>
      <p:sp>
        <p:nvSpPr>
          <p:cNvPr id="8" name="Rectangle 7"/>
          <p:cNvSpPr/>
          <p:nvPr/>
        </p:nvSpPr>
        <p:spPr>
          <a:xfrm>
            <a:off x="2556455" y="1170884"/>
            <a:ext cx="7263406" cy="923330"/>
          </a:xfrm>
          <a:prstGeom prst="rect">
            <a:avLst/>
          </a:prstGeom>
          <a:noFill/>
        </p:spPr>
        <p:txBody>
          <a:bodyPr wrap="none" lIns="91440" tIns="45720" rIns="91440" bIns="45720" numCol="1">
            <a:prstTxWarp prst="textChevron">
              <a:avLst/>
            </a:prstTxWarp>
            <a:spAutoFit/>
          </a:bodyPr>
          <a:lstStyle/>
          <a:p>
            <a:pPr algn="ctr"/>
            <a:r>
              <a:rPr lang="en-US" sz="5400" b="1" dirty="0" err="1">
                <a:latin typeface="Times New Roman" panose="02020603050405020304" pitchFamily="18" charset="0"/>
                <a:cs typeface="Times New Roman" panose="02020603050405020304" pitchFamily="18" charset="0"/>
              </a:rPr>
              <a:t>Chạm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vào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yêu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thương</a:t>
            </a:r>
            <a:endParaRPr lang="en-US" sz="5400" b="1" dirty="0">
              <a:latin typeface="Times New Roman" panose="02020603050405020304" pitchFamily="18" charset="0"/>
              <a:cs typeface="Times New Roman" panose="02020603050405020304" pitchFamily="18" charset="0"/>
            </a:endParaRPr>
          </a:p>
        </p:txBody>
      </p:sp>
      <p:pic>
        <p:nvPicPr>
          <p:cNvPr id="3" name="Rap IQ 1 - nhac 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75975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2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3"/>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333628" y="1443788"/>
            <a:ext cx="11640484" cy="4881175"/>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vi-VN" sz="2800" b="1" dirty="0">
                <a:solidFill>
                  <a:srgbClr val="FF0000"/>
                </a:solidFill>
                <a:latin typeface="+mj-lt"/>
              </a:rPr>
              <a:t>(1) </a:t>
            </a:r>
            <a:r>
              <a:rPr lang="vi-VN" sz="2800" dirty="0">
                <a:solidFill>
                  <a:schemeClr val="tx1"/>
                </a:solidFill>
                <a:latin typeface="+mj-lt"/>
              </a:rPr>
              <a:t>Nhỏ Thắm là cô bạn thân duy nhất của tôi.</a:t>
            </a:r>
            <a:r>
              <a:rPr lang="vi-VN" sz="2800" b="1" dirty="0">
                <a:solidFill>
                  <a:srgbClr val="FF0000"/>
                </a:solidFill>
                <a:latin typeface="+mj-lt"/>
              </a:rPr>
              <a:t> (2) </a:t>
            </a:r>
            <a:r>
              <a:rPr lang="vi-VN" sz="2800" dirty="0">
                <a:solidFill>
                  <a:schemeClr val="tx1"/>
                </a:solidFill>
                <a:latin typeface="+mj-lt"/>
              </a:rPr>
              <a:t>Chúng tôi cùng lớn lên bên nhau, ngày ngày cùng đi chung một con đường đến lớp, cùng chia sẻ với nhau những vui buồn trong cuộc sống... </a:t>
            </a:r>
            <a:r>
              <a:rPr lang="vi-VN" sz="2800" b="1" dirty="0">
                <a:solidFill>
                  <a:srgbClr val="FF0000"/>
                </a:solidFill>
                <a:latin typeface="+mj-lt"/>
              </a:rPr>
              <a:t>(3) </a:t>
            </a:r>
            <a:r>
              <a:rPr lang="vi-VN" sz="2800" dirty="0">
                <a:solidFill>
                  <a:schemeClr val="tx1"/>
                </a:solidFill>
                <a:latin typeface="+mj-lt"/>
              </a:rPr>
              <a:t>Tình cảm mà tôi cảm nhận được ở nhỏ Thắm là một tình bạn ấm áp và thân thiết. </a:t>
            </a:r>
            <a:r>
              <a:rPr lang="vi-VN" sz="2800" b="1" dirty="0">
                <a:solidFill>
                  <a:srgbClr val="FF0000"/>
                </a:solidFill>
                <a:latin typeface="+mj-lt"/>
              </a:rPr>
              <a:t>(4) </a:t>
            </a:r>
            <a:r>
              <a:rPr lang="vi-VN" sz="2800" dirty="0">
                <a:solidFill>
                  <a:schemeClr val="tx1"/>
                </a:solidFill>
                <a:latin typeface="+mj-lt"/>
              </a:rPr>
              <a:t>Chúng tôi thân nhau đến mức đứa này đã quen với sự có mặt của đứa kia bên cạnh. </a:t>
            </a:r>
            <a:r>
              <a:rPr lang="vi-VN" sz="2800" b="1" dirty="0">
                <a:solidFill>
                  <a:srgbClr val="FF0000"/>
                </a:solidFill>
                <a:latin typeface="+mj-lt"/>
              </a:rPr>
              <a:t>(5) </a:t>
            </a:r>
            <a:r>
              <a:rPr lang="vi-VN" sz="2800" dirty="0">
                <a:solidFill>
                  <a:schemeClr val="tx1"/>
                </a:solidFill>
                <a:latin typeface="+mj-lt"/>
              </a:rPr>
              <a:t>Trước đây, tôi chưa bao giờ nghĩ rằng sẽ có một ngày chúng tôi xa nhau. </a:t>
            </a:r>
            <a:r>
              <a:rPr lang="vi-VN" sz="2800" b="1" dirty="0">
                <a:solidFill>
                  <a:srgbClr val="FF0000"/>
                </a:solidFill>
                <a:latin typeface="+mj-lt"/>
              </a:rPr>
              <a:t>(6) </a:t>
            </a:r>
            <a:r>
              <a:rPr lang="vi-VN" sz="2800" dirty="0">
                <a:solidFill>
                  <a:schemeClr val="tx1"/>
                </a:solidFill>
                <a:latin typeface="+mj-lt"/>
              </a:rPr>
              <a:t>Vì vậy, khi nhỏ Thằm đi xa, tôi nhận ra tôi nhớ nó biết chừng nào.</a:t>
            </a:r>
            <a:r>
              <a:rPr lang="vi-VN" sz="2800" b="1" dirty="0">
                <a:solidFill>
                  <a:srgbClr val="FF0000"/>
                </a:solidFill>
                <a:latin typeface="+mj-lt"/>
              </a:rPr>
              <a:t> (7) </a:t>
            </a:r>
            <a:r>
              <a:rPr lang="vi-VN" sz="2800" dirty="0">
                <a:solidFill>
                  <a:schemeClr val="tx1"/>
                </a:solidFill>
                <a:latin typeface="+mj-lt"/>
              </a:rPr>
              <a:t>Và nó nữa, chắc nó cũng nhớ tôi lầm. </a:t>
            </a:r>
            <a:r>
              <a:rPr lang="vi-VN" sz="2800" b="1" dirty="0">
                <a:solidFill>
                  <a:srgbClr val="FF0000"/>
                </a:solidFill>
                <a:latin typeface="+mj-lt"/>
              </a:rPr>
              <a:t>(8) </a:t>
            </a:r>
            <a:r>
              <a:rPr lang="vi-VN" sz="2800" dirty="0">
                <a:solidFill>
                  <a:schemeClr val="tx1"/>
                </a:solidFill>
                <a:latin typeface="+mj-lt"/>
              </a:rPr>
              <a:t>Nhưng tôi tin chắc rằng dù xa cách, tình bạn thân thiết giữa tôi và nhỏ Thắm sẽ mãi mãi không thay đổi.</a:t>
            </a:r>
            <a:endParaRPr kumimoji="0" lang="zh-CN" altLang="en-US" sz="2800" b="1"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200650" y="174123"/>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5842822" y="2388324"/>
            <a:ext cx="3497997"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5863958" y="3325762"/>
            <a:ext cx="2817396"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52450" y="1504950"/>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5964609" y="4148101"/>
            <a:ext cx="261609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Hình chữ nhật 6">
            <a:extLst>
              <a:ext uri="{FF2B5EF4-FFF2-40B4-BE49-F238E27FC236}">
                <a16:creationId xmlns:a16="http://schemas.microsoft.com/office/drawing/2014/main" id="{B97D89F4-82AC-41E2-E6AA-7178111B6AA2}"/>
              </a:ext>
            </a:extLst>
          </p:cNvPr>
          <p:cNvSpPr/>
          <p:nvPr/>
        </p:nvSpPr>
        <p:spPr>
          <a:xfrm>
            <a:off x="9259169" y="2421789"/>
            <a:ext cx="1314294" cy="615553"/>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lang="en-US" sz="3600" b="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Câu</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a:t>
            </a:r>
            <a:endParaRPr kumimoji="0" lang="vi-V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Hình chữ nhật 6">
            <a:extLst>
              <a:ext uri="{FF2B5EF4-FFF2-40B4-BE49-F238E27FC236}">
                <a16:creationId xmlns:a16="http://schemas.microsoft.com/office/drawing/2014/main" id="{1D350A57-A54B-5A62-0B4B-DA180FF4E638}"/>
              </a:ext>
            </a:extLst>
          </p:cNvPr>
          <p:cNvSpPr/>
          <p:nvPr/>
        </p:nvSpPr>
        <p:spPr>
          <a:xfrm>
            <a:off x="8541603" y="3295347"/>
            <a:ext cx="3497997" cy="615553"/>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lang="en-US" sz="3600" b="1" noProof="0"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Câu</a:t>
            </a:r>
            <a:r>
              <a:rPr lang="en-US" sz="3600" b="1" noProof="0"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2;3;4;5;6; 7</a:t>
            </a:r>
            <a:endParaRPr kumimoji="0" lang="vi-V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Hình chữ nhật 6">
            <a:extLst>
              <a:ext uri="{FF2B5EF4-FFF2-40B4-BE49-F238E27FC236}">
                <a16:creationId xmlns:a16="http://schemas.microsoft.com/office/drawing/2014/main" id="{DA2BE5CD-AB8A-A4BD-65CB-22035752EC96}"/>
              </a:ext>
            </a:extLst>
          </p:cNvPr>
          <p:cNvSpPr/>
          <p:nvPr/>
        </p:nvSpPr>
        <p:spPr>
          <a:xfrm>
            <a:off x="8248730" y="4142022"/>
            <a:ext cx="1725298" cy="615553"/>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lang="en-US" sz="3600" b="1" noProof="0"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noProof="0"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Câu</a:t>
            </a:r>
            <a:r>
              <a:rPr lang="en-US" sz="3600" b="1" noProof="0"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8</a:t>
            </a:r>
            <a:endParaRPr kumimoji="0" lang="vi-V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750" fill="hold"/>
                                        <p:tgtEl>
                                          <p:spTgt spid="14"/>
                                        </p:tgtEl>
                                        <p:attrNameLst>
                                          <p:attrName>drawProgress</p:attrName>
                                        </p:attrNameLst>
                                      </p:cBhvr>
                                      <p:tavLst>
                                        <p:tav tm="0">
                                          <p:val>
                                            <p:fltVal val="0"/>
                                          </p:val>
                                        </p:tav>
                                        <p:tav tm="100000">
                                          <p:val>
                                            <p:fltVal val="1"/>
                                          </p:val>
                                        </p:tav>
                                      </p:tavLst>
                                    </p:anim>
                                  </p:childTnLst>
                                </p:cTn>
                              </p:par>
                              <p:par>
                                <p:cTn id="23" presetID="63"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P spid="2" grpId="0"/>
      <p:bldP spid="3"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2"/>
          <a:stretch>
            <a:fillRect/>
          </a:stretch>
        </p:blipFill>
        <p:spPr>
          <a:xfrm>
            <a:off x="5358016" y="-16723"/>
            <a:ext cx="7754784" cy="6858000"/>
          </a:xfrm>
          <a:prstGeom prst="rect">
            <a:avLst/>
          </a:prstGeom>
        </p:spPr>
      </p:pic>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3">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52450" y="1504950"/>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7" name="Nhóm 5">
            <a:extLst>
              <a:ext uri="{FF2B5EF4-FFF2-40B4-BE49-F238E27FC236}">
                <a16:creationId xmlns:a16="http://schemas.microsoft.com/office/drawing/2014/main" id="{F939B466-577F-6200-3FDB-BB18D3A810E6}"/>
              </a:ext>
            </a:extLst>
          </p:cNvPr>
          <p:cNvGrpSpPr/>
          <p:nvPr/>
        </p:nvGrpSpPr>
        <p:grpSpPr>
          <a:xfrm>
            <a:off x="6032398" y="500743"/>
            <a:ext cx="5856321" cy="1251857"/>
            <a:chOff x="8665318" y="723900"/>
            <a:chExt cx="8784482" cy="806126"/>
          </a:xfrm>
        </p:grpSpPr>
        <p:sp>
          <p:nvSpPr>
            <p:cNvPr id="28" name="Hình chữ nhật: Góc Tròn 4">
              <a:extLst>
                <a:ext uri="{FF2B5EF4-FFF2-40B4-BE49-F238E27FC236}">
                  <a16:creationId xmlns:a16="http://schemas.microsoft.com/office/drawing/2014/main" id="{765DBF49-E595-4B52-60B3-3B069303AB12}"/>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9" name="Hình chữ nhật 14">
              <a:extLst>
                <a:ext uri="{FF2B5EF4-FFF2-40B4-BE49-F238E27FC236}">
                  <a16:creationId xmlns:a16="http://schemas.microsoft.com/office/drawing/2014/main" id="{8139A5AE-CF86-CC13-9E80-D2981946E499}"/>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graphicFrame>
        <p:nvGraphicFramePr>
          <p:cNvPr id="30" name="Table 29">
            <a:extLst>
              <a:ext uri="{FF2B5EF4-FFF2-40B4-BE49-F238E27FC236}">
                <a16:creationId xmlns:a16="http://schemas.microsoft.com/office/drawing/2014/main" id="{C2DA461F-0908-4211-E8C2-59306CAF65EE}"/>
              </a:ext>
            </a:extLst>
          </p:cNvPr>
          <p:cNvGraphicFramePr>
            <a:graphicFrameLocks noGrp="1"/>
          </p:cNvGraphicFramePr>
          <p:nvPr>
            <p:extLst>
              <p:ext uri="{D42A27DB-BD31-4B8C-83A1-F6EECF244321}">
                <p14:modId xmlns:p14="http://schemas.microsoft.com/office/powerpoint/2010/main" val="2596965184"/>
              </p:ext>
            </p:extLst>
          </p:nvPr>
        </p:nvGraphicFramePr>
        <p:xfrm>
          <a:off x="6372225" y="2083719"/>
          <a:ext cx="5467350" cy="4225792"/>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400" dirty="0">
                          <a:effectLst/>
                          <a:latin typeface="Cambria" panose="02040503050406030204" pitchFamily="18" charset="0"/>
                          <a:ea typeface="Cambria" panose="02040503050406030204" pitchFamily="18" charset="0"/>
                        </a:rPr>
                        <a:t>Mở đầu</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1168502">
                <a:tc>
                  <a:txBody>
                    <a:bodyPr/>
                    <a:lstStyle/>
                    <a:p>
                      <a:pPr marL="0" marR="0" algn="ctr">
                        <a:lnSpc>
                          <a:spcPct val="110000"/>
                        </a:lnSpc>
                        <a:spcBef>
                          <a:spcPts val="0"/>
                        </a:spcBef>
                        <a:spcAft>
                          <a:spcPts val="0"/>
                        </a:spcAft>
                      </a:pPr>
                      <a:r>
                        <a:rPr lang="nl-NL" sz="2400" dirty="0">
                          <a:effectLst/>
                          <a:latin typeface="Cambria" panose="02040503050406030204" pitchFamily="18" charset="0"/>
                          <a:ea typeface="Cambria" panose="02040503050406030204" pitchFamily="18" charset="0"/>
                        </a:rPr>
                        <a:t>Triển khai</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400" dirty="0">
                          <a:effectLst/>
                          <a:latin typeface="Cambria" panose="02040503050406030204" pitchFamily="18" charset="0"/>
                          <a:ea typeface="Cambria" panose="02040503050406030204" pitchFamily="18" charset="0"/>
                        </a:rPr>
                        <a:t>Kết thúc</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31" name="TextBox 30">
            <a:extLst>
              <a:ext uri="{FF2B5EF4-FFF2-40B4-BE49-F238E27FC236}">
                <a16:creationId xmlns:a16="http://schemas.microsoft.com/office/drawing/2014/main" id="{BA20A57C-FE1E-6E88-01C4-E520BC31E070}"/>
              </a:ext>
            </a:extLst>
          </p:cNvPr>
          <p:cNvSpPr txBox="1"/>
          <p:nvPr/>
        </p:nvSpPr>
        <p:spPr>
          <a:xfrm>
            <a:off x="7772400" y="3097809"/>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8C7EF34C-021A-F858-A48C-822D0AD5B6CA}"/>
              </a:ext>
            </a:extLst>
          </p:cNvPr>
          <p:cNvSpPr txBox="1"/>
          <p:nvPr/>
        </p:nvSpPr>
        <p:spPr>
          <a:xfrm>
            <a:off x="7772400" y="383641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a:t>
            </a:r>
            <a:r>
              <a:rPr lang="en-US" sz="2400" dirty="0">
                <a:latin typeface="Cambria" panose="02040503050406030204" pitchFamily="18" charset="0"/>
                <a:ea typeface="Cambria" panose="02040503050406030204" pitchFamily="18" charset="0"/>
              </a:rPr>
              <a:t>ắ</a:t>
            </a:r>
            <a:r>
              <a:rPr lang="vi-VN" sz="2400" dirty="0">
                <a:latin typeface="Cambria" panose="02040503050406030204" pitchFamily="18" charset="0"/>
                <a:ea typeface="Cambria" panose="02040503050406030204" pitchFamily="18" charset="0"/>
              </a:rPr>
              <a:t>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EB3855CF-D3F6-2EA3-306C-96FCB4429778}"/>
              </a:ext>
            </a:extLst>
          </p:cNvPr>
          <p:cNvSpPr txBox="1"/>
          <p:nvPr/>
        </p:nvSpPr>
        <p:spPr>
          <a:xfrm>
            <a:off x="7772400" y="5184457"/>
            <a:ext cx="3762375" cy="1200329"/>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Khẳng định</a:t>
            </a:r>
            <a:r>
              <a:rPr lang="nl-NL" sz="2400" dirty="0">
                <a:effectLst/>
                <a:latin typeface="Cambria" panose="02040503050406030204" pitchFamily="18" charset="0"/>
                <a:ea typeface="Cambria" panose="02040503050406030204" pitchFamily="18" charset="0"/>
              </a:rPr>
              <a:t> tình cảm bền chặt với người bạn thân</a:t>
            </a:r>
            <a:r>
              <a:rPr lang="nl-NL" sz="2400" dirty="0">
                <a:latin typeface="Cambria" panose="02040503050406030204" pitchFamily="18" charset="0"/>
                <a:ea typeface="Cambria" panose="02040503050406030204" pitchFamily="18" charset="0"/>
              </a:rPr>
              <a:t>.</a:t>
            </a:r>
            <a:endParaRPr lang="nl-NL" sz="2400" dirty="0">
              <a:effectLst/>
              <a:latin typeface="Cambria" panose="02040503050406030204" pitchFamily="18" charset="0"/>
              <a:ea typeface="Cambria" panose="02040503050406030204" pitchFamily="18" charset="0"/>
            </a:endParaRPr>
          </a:p>
          <a:p>
            <a:pPr algn="just"/>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702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animEffect transition="in" filter="wipe(down)">
                                      <p:cBhvr>
                                        <p:cTn id="25" dur="500"/>
                                        <p:tgtEl>
                                          <p:spTgt spid="3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2">
                                            <p:txEl>
                                              <p:pRg st="0" end="0"/>
                                            </p:txEl>
                                          </p:spTgt>
                                        </p:tgtEl>
                                        <p:attrNameLst>
                                          <p:attrName>style.visibility</p:attrName>
                                        </p:attrNameLst>
                                      </p:cBhvr>
                                      <p:to>
                                        <p:strVal val="visible"/>
                                      </p:to>
                                    </p:set>
                                    <p:animEffect transition="in" filter="wipe(down)">
                                      <p:cBhvr>
                                        <p:cTn id="38" dur="500"/>
                                        <p:tgtEl>
                                          <p:spTgt spid="3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3">
                                            <p:txEl>
                                              <p:pRg st="0" end="0"/>
                                            </p:txEl>
                                          </p:spTgt>
                                        </p:tgtEl>
                                        <p:attrNameLst>
                                          <p:attrName>style.visibility</p:attrName>
                                        </p:attrNameLst>
                                      </p:cBhvr>
                                      <p:to>
                                        <p:strVal val="visible"/>
                                      </p:to>
                                    </p:set>
                                    <p:animEffect transition="in" filter="wipe(down)">
                                      <p:cBhvr>
                                        <p:cTn id="48"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2"/>
          <a:stretch>
            <a:fillRect/>
          </a:stretch>
        </p:blipFill>
        <p:spPr>
          <a:xfrm>
            <a:off x="5200650" y="38100"/>
            <a:ext cx="7754784" cy="6858000"/>
          </a:xfrm>
          <a:prstGeom prst="rect">
            <a:avLst/>
          </a:prstGeom>
        </p:spPr>
      </p:pic>
      <p:sp>
        <p:nvSpPr>
          <p:cNvPr id="8" name="Rectangle: Rounded Corners 7">
            <a:extLst>
              <a:ext uri="{FF2B5EF4-FFF2-40B4-BE49-F238E27FC236}">
                <a16:creationId xmlns:a16="http://schemas.microsoft.com/office/drawing/2014/main" id="{957B6F21-275B-56CE-59FF-CBE2B601AE00}"/>
              </a:ext>
            </a:extLst>
          </p:cNvPr>
          <p:cNvSpPr/>
          <p:nvPr/>
        </p:nvSpPr>
        <p:spPr>
          <a:xfrm>
            <a:off x="214312"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3">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101866" y="918015"/>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4"/>
              <a:stretch>
                <a:fillRect/>
              </a:stretch>
            </p:blipFill>
            <p:spPr>
              <a:xfrm>
                <a:off x="1011844" y="795515"/>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21" name="Rectangle 20">
            <a:extLst>
              <a:ext uri="{FF2B5EF4-FFF2-40B4-BE49-F238E27FC236}">
                <a16:creationId xmlns:a16="http://schemas.microsoft.com/office/drawing/2014/main" id="{8315FA53-F6CA-674E-3923-5E1DB5293FF7}"/>
              </a:ext>
            </a:extLst>
          </p:cNvPr>
          <p:cNvSpPr/>
          <p:nvPr/>
        </p:nvSpPr>
        <p:spPr>
          <a:xfrm>
            <a:off x="1374491" y="1167796"/>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52450" y="1504950"/>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59A2DBFC-2B60-5BA6-CB2A-8ECE7FA13939}"/>
              </a:ext>
            </a:extLst>
          </p:cNvPr>
          <p:cNvGraphicFramePr>
            <a:graphicFrameLocks noGrp="1"/>
          </p:cNvGraphicFramePr>
          <p:nvPr>
            <p:extLst>
              <p:ext uri="{D42A27DB-BD31-4B8C-83A1-F6EECF244321}">
                <p14:modId xmlns:p14="http://schemas.microsoft.com/office/powerpoint/2010/main" val="3555711456"/>
              </p:ext>
            </p:extLst>
          </p:nvPr>
        </p:nvGraphicFramePr>
        <p:xfrm>
          <a:off x="5736941" y="856856"/>
          <a:ext cx="6040582" cy="5735260"/>
        </p:xfrm>
        <a:graphic>
          <a:graphicData uri="http://schemas.openxmlformats.org/drawingml/2006/table">
            <a:tbl>
              <a:tblPr firstRow="1" bandRow="1">
                <a:tableStyleId>{5C22544A-7EE6-4342-B048-85BDC9FD1C3A}</a:tableStyleId>
              </a:tblPr>
              <a:tblGrid>
                <a:gridCol w="3020291">
                  <a:extLst>
                    <a:ext uri="{9D8B030D-6E8A-4147-A177-3AD203B41FA5}">
                      <a16:colId xmlns:a16="http://schemas.microsoft.com/office/drawing/2014/main" val="4197596440"/>
                    </a:ext>
                  </a:extLst>
                </a:gridCol>
                <a:gridCol w="3020291">
                  <a:extLst>
                    <a:ext uri="{9D8B030D-6E8A-4147-A177-3AD203B41FA5}">
                      <a16:colId xmlns:a16="http://schemas.microsoft.com/office/drawing/2014/main" val="866332630"/>
                    </a:ext>
                  </a:extLst>
                </a:gridCol>
              </a:tblGrid>
              <a:tr h="997636">
                <a:tc>
                  <a:txBody>
                    <a:bodyPr/>
                    <a:lstStyle/>
                    <a:p>
                      <a:pPr algn="ctr">
                        <a:lnSpc>
                          <a:spcPct val="150000"/>
                        </a:lnSpc>
                      </a:pPr>
                      <a:r>
                        <a:rPr lang="en-US" sz="2800" dirty="0" err="1">
                          <a:latin typeface="Cambria" panose="02040503050406030204" pitchFamily="18" charset="0"/>
                          <a:ea typeface="Cambria" panose="02040503050406030204" pitchFamily="18" charset="0"/>
                        </a:rPr>
                        <a:t>Phần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endParaRPr lang="en-US" sz="2800" dirty="0">
                        <a:latin typeface="Cambria" panose="02040503050406030204" pitchFamily="18" charset="0"/>
                        <a:ea typeface="Cambria" panose="02040503050406030204" pitchFamily="18" charset="0"/>
                      </a:endParaRPr>
                    </a:p>
                  </a:txBody>
                  <a:tcPr/>
                </a:tc>
                <a:tc>
                  <a:txBody>
                    <a:bodyPr/>
                    <a:lstStyle/>
                    <a:p>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ngữ</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hoặc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suy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nghĩ</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cảm</a:t>
                      </a:r>
                      <a:r>
                        <a:rPr lang="en-US" sz="2000" dirty="0">
                          <a:latin typeface="Cambria" panose="02040503050406030204" pitchFamily="18" charset="0"/>
                          <a:ea typeface="Cambria" panose="02040503050406030204" pitchFamily="18" charset="0"/>
                        </a:rPr>
                        <a:t>.</a:t>
                      </a:r>
                    </a:p>
                  </a:txBody>
                  <a:tcPr/>
                </a:tc>
                <a:extLst>
                  <a:ext uri="{0D108BD9-81ED-4DB2-BD59-A6C34878D82A}">
                    <a16:rowId xmlns:a16="http://schemas.microsoft.com/office/drawing/2014/main" val="2944122271"/>
                  </a:ext>
                </a:extLst>
              </a:tr>
              <a:tr h="1258025">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nêu</a:t>
                      </a: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kỉ</a:t>
                      </a: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niệm</a:t>
                      </a: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bạn</a:t>
                      </a:r>
                      <a:r>
                        <a:rPr kumimoji="0" lang="vi-VN"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p>
                      <a:endParaRPr lang="en-US" dirty="0"/>
                    </a:p>
                  </a:txBody>
                  <a:tcPr/>
                </a:tc>
                <a:tc>
                  <a:txBody>
                    <a:bodyPr/>
                    <a:lstStyle/>
                    <a:p>
                      <a:endParaRPr lang="en-US" dirty="0"/>
                    </a:p>
                  </a:txBody>
                  <a:tcPr/>
                </a:tc>
                <a:extLst>
                  <a:ext uri="{0D108BD9-81ED-4DB2-BD59-A6C34878D82A}">
                    <a16:rowId xmlns:a16="http://schemas.microsoft.com/office/drawing/2014/main" val="2420091123"/>
                  </a:ext>
                </a:extLst>
              </a:tr>
              <a:tr h="1734035">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trực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endParaRPr lang="en-US" dirty="0"/>
                    </a:p>
                  </a:txBody>
                  <a:tcPr/>
                </a:tc>
                <a:tc>
                  <a:txBody>
                    <a:bodyPr/>
                    <a:lstStyle/>
                    <a:p>
                      <a:endParaRPr lang="en-US" dirty="0"/>
                    </a:p>
                  </a:txBody>
                  <a:tcPr/>
                </a:tc>
                <a:extLst>
                  <a:ext uri="{0D108BD9-81ED-4DB2-BD59-A6C34878D82A}">
                    <a16:rowId xmlns:a16="http://schemas.microsoft.com/office/drawing/2014/main" val="2624161226"/>
                  </a:ext>
                </a:extLst>
              </a:tr>
              <a:tr h="1530030">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Suy nghĩ, việc làm thể hiện tình cảm, cảm xúc dành cho bạn.</a:t>
                      </a:r>
                    </a:p>
                    <a:p>
                      <a:endParaRPr lang="en-US" dirty="0"/>
                    </a:p>
                  </a:txBody>
                  <a:tcPr/>
                </a:tc>
                <a:tc>
                  <a:txBody>
                    <a:bodyPr/>
                    <a:lstStyle/>
                    <a:p>
                      <a:endParaRPr lang="en-US" dirty="0"/>
                    </a:p>
                  </a:txBody>
                  <a:tcPr/>
                </a:tc>
                <a:extLst>
                  <a:ext uri="{0D108BD9-81ED-4DB2-BD59-A6C34878D82A}">
                    <a16:rowId xmlns:a16="http://schemas.microsoft.com/office/drawing/2014/main" val="1724862095"/>
                  </a:ext>
                </a:extLst>
              </a:tr>
            </a:tbl>
          </a:graphicData>
        </a:graphic>
      </p:graphicFrame>
      <p:sp>
        <p:nvSpPr>
          <p:cNvPr id="7" name="TextBox 6">
            <a:extLst>
              <a:ext uri="{FF2B5EF4-FFF2-40B4-BE49-F238E27FC236}">
                <a16:creationId xmlns:a16="http://schemas.microsoft.com/office/drawing/2014/main" id="{ED5C55CD-946C-9224-68B3-BD3FC39D0A99}"/>
              </a:ext>
            </a:extLst>
          </p:cNvPr>
          <p:cNvSpPr txBox="1"/>
          <p:nvPr/>
        </p:nvSpPr>
        <p:spPr>
          <a:xfrm>
            <a:off x="7476841" y="427923"/>
            <a:ext cx="2789382" cy="400110"/>
          </a:xfrm>
          <a:prstGeom prst="rect">
            <a:avLst/>
          </a:prstGeom>
          <a:noFill/>
        </p:spPr>
        <p:txBody>
          <a:bodyPr wrap="squar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4257071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1624</Words>
  <Application>Microsoft Office PowerPoint</Application>
  <PresentationFormat>Widescreen</PresentationFormat>
  <Paragraphs>80</Paragraphs>
  <Slides>21</Slides>
  <Notes>7</Notes>
  <HiddenSlides>0</HiddenSlides>
  <MMClips>2</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21</vt:i4>
      </vt:variant>
    </vt:vector>
  </HeadingPairs>
  <TitlesOfParts>
    <vt:vector size="46" baseType="lpstr">
      <vt:lpstr>ＭＳ Ｐゴシック</vt:lpstr>
      <vt:lpstr>黑体</vt:lpstr>
      <vt:lpstr>宋体</vt:lpstr>
      <vt:lpstr>Arial</vt:lpstr>
      <vt:lpstr>Arial-Rounded</vt:lpstr>
      <vt:lpstr>Calibri</vt:lpstr>
      <vt:lpstr>Calibri Light</vt:lpstr>
      <vt:lpstr>Cambria</vt:lpstr>
      <vt:lpstr>等线</vt:lpstr>
      <vt:lpstr>等线 Light</vt:lpstr>
      <vt:lpstr>Mouse Memoirs</vt:lpstr>
      <vt:lpstr>Source Sans Pro</vt:lpstr>
      <vt:lpstr>Tahoma</vt:lpstr>
      <vt:lpstr>Times New Roman</vt:lpstr>
      <vt:lpstr>UTM Avo</vt:lpstr>
      <vt:lpstr>仓耳玄三M W05</vt:lpstr>
      <vt:lpstr>字魂59号-创粗黑</vt:lpstr>
      <vt:lpstr>思源黑体 CN</vt:lpstr>
      <vt:lpstr>思源黑体 CN Bold</vt:lpstr>
      <vt:lpstr>思源黑体 CN Medium</vt:lpstr>
      <vt:lpstr>2_Office Theme</vt:lpstr>
      <vt:lpstr>1_Office Theme</vt:lpstr>
      <vt:lpstr>4_Office Theme</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47</cp:revision>
  <dcterms:created xsi:type="dcterms:W3CDTF">2023-10-23T04:01:01Z</dcterms:created>
  <dcterms:modified xsi:type="dcterms:W3CDTF">2024-04-04T08:10:45Z</dcterms:modified>
</cp:coreProperties>
</file>