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31"/>
  </p:notesMasterIdLst>
  <p:sldIdLst>
    <p:sldId id="419" r:id="rId6"/>
    <p:sldId id="299" r:id="rId7"/>
    <p:sldId id="268" r:id="rId8"/>
    <p:sldId id="300" r:id="rId9"/>
    <p:sldId id="301" r:id="rId10"/>
    <p:sldId id="302" r:id="rId11"/>
    <p:sldId id="546" r:id="rId12"/>
    <p:sldId id="298" r:id="rId13"/>
    <p:sldId id="348" r:id="rId14"/>
    <p:sldId id="545" r:id="rId15"/>
    <p:sldId id="554" r:id="rId16"/>
    <p:sldId id="536" r:id="rId17"/>
    <p:sldId id="547" r:id="rId18"/>
    <p:sldId id="539" r:id="rId19"/>
    <p:sldId id="257" r:id="rId20"/>
    <p:sldId id="305" r:id="rId21"/>
    <p:sldId id="317" r:id="rId22"/>
    <p:sldId id="537" r:id="rId23"/>
    <p:sldId id="548" r:id="rId24"/>
    <p:sldId id="549" r:id="rId25"/>
    <p:sldId id="550" r:id="rId26"/>
    <p:sldId id="553" r:id="rId27"/>
    <p:sldId id="551" r:id="rId28"/>
    <p:sldId id="552" r:id="rId29"/>
    <p:sldId id="4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7" autoAdjust="0"/>
  </p:normalViewPr>
  <p:slideViewPr>
    <p:cSldViewPr snapToGrid="0">
      <p:cViewPr varScale="1">
        <p:scale>
          <a:sx n="72" d="100"/>
          <a:sy n="72" d="100"/>
        </p:scale>
        <p:origin x="110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t>Để</a:t>
            </a:r>
            <a:r>
              <a:rPr lang="en-US" dirty="0"/>
              <a:t> </a:t>
            </a:r>
            <a:r>
              <a:rPr lang="en-US" dirty="0" err="1"/>
              <a:t>tiết</a:t>
            </a:r>
            <a:r>
              <a:rPr lang="en-US" dirty="0"/>
              <a:t> </a:t>
            </a:r>
            <a:r>
              <a:rPr lang="en-US" dirty="0" err="1"/>
              <a:t>học</a:t>
            </a:r>
            <a:r>
              <a:rPr lang="en-US" dirty="0"/>
              <a:t> </a:t>
            </a:r>
            <a:r>
              <a:rPr lang="en-US" dirty="0" err="1"/>
              <a:t>vui</a:t>
            </a:r>
            <a:r>
              <a:rPr lang="en-US" dirty="0"/>
              <a:t> </a:t>
            </a:r>
            <a:r>
              <a:rPr lang="en-US" dirty="0" err="1"/>
              <a:t>hơn</a:t>
            </a:r>
            <a:r>
              <a:rPr lang="en-US" dirty="0"/>
              <a:t> ,</a:t>
            </a:r>
            <a:r>
              <a:rPr lang="en-US" dirty="0" err="1"/>
              <a:t>hiệu</a:t>
            </a:r>
            <a:r>
              <a:rPr lang="en-US" dirty="0"/>
              <a:t> </a:t>
            </a:r>
            <a:r>
              <a:rPr lang="en-US" dirty="0" err="1"/>
              <a:t>quả</a:t>
            </a:r>
            <a:r>
              <a:rPr lang="en-US" dirty="0"/>
              <a:t> </a:t>
            </a:r>
            <a:r>
              <a:rPr lang="en-US" dirty="0" err="1"/>
              <a:t>hơn</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cùng</a:t>
            </a:r>
            <a:r>
              <a:rPr lang="en-US" dirty="0"/>
              <a:t> </a:t>
            </a:r>
            <a:r>
              <a:rPr lang="en-US" dirty="0" err="1"/>
              <a:t>tham</a:t>
            </a:r>
            <a:r>
              <a:rPr lang="en-US" dirty="0"/>
              <a:t> </a:t>
            </a:r>
            <a:r>
              <a:rPr lang="en-US" dirty="0" err="1"/>
              <a:t>gia</a:t>
            </a:r>
            <a:r>
              <a:rPr lang="en-US" dirty="0"/>
              <a:t>  </a:t>
            </a:r>
            <a:r>
              <a:rPr lang="en-US" dirty="0" err="1"/>
              <a:t>khởi</a:t>
            </a:r>
            <a:r>
              <a:rPr lang="en-US" dirty="0"/>
              <a:t> </a:t>
            </a:r>
            <a:r>
              <a:rPr lang="en-US" dirty="0" err="1"/>
              <a:t>động</a:t>
            </a:r>
            <a:r>
              <a:rPr lang="en-US" dirty="0"/>
              <a:t> </a:t>
            </a:r>
            <a:r>
              <a:rPr lang="en-US" dirty="0" err="1"/>
              <a:t>nhé</a:t>
            </a:r>
            <a:r>
              <a:rPr lang="en-US" dirty="0"/>
              <a:t>..</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pPr marL="0" lvl="0" indent="0" algn="l" rtl="0">
              <a:spcBef>
                <a:spcPts val="0"/>
              </a:spcBef>
              <a:spcAft>
                <a:spcPts val="0"/>
              </a:spcAft>
              <a:buNone/>
            </a:pPr>
            <a:r>
              <a:rPr lang="vi-VN" dirty="0"/>
              <a:t>Bài 2   Các con sẽ </a:t>
            </a:r>
            <a:r>
              <a:rPr lang="vi-VN" dirty="0" err="1"/>
              <a:t>ttham</a:t>
            </a:r>
            <a:r>
              <a:rPr lang="vi-VN" dirty="0"/>
              <a:t> gia trò chơi Mảnh ghép bí ẩn . Để tham gia trò chơi </a:t>
            </a:r>
            <a:r>
              <a:rPr lang="vi-VN" dirty="0" err="1"/>
              <a:t>đat</a:t>
            </a:r>
            <a:r>
              <a:rPr lang="vi-VN" dirty="0"/>
              <a:t>  hiệu quả các con đọc cho cô yêu cầu bài. Cô mời con đọc đoạn 1 của bài Thanh âm của gió. Ở BÀI NÀY CÔ SE CHO CÁC CON TRẢI NGHIỆM TRÒ CHƠI MIIEENGS GHÉP BÍ ẨN . CHÚNG TA SE HOẠT ĐỘNG THEO NHÓM         BẤM</a:t>
            </a: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Các bạn se  </a:t>
            </a:r>
            <a:r>
              <a:rPr lang="vi-VN" dirty="0" err="1"/>
              <a:t>hđ</a:t>
            </a:r>
            <a:r>
              <a:rPr lang="vi-VN" dirty="0"/>
              <a:t> Theo </a:t>
            </a:r>
            <a:r>
              <a:rPr lang="vi-VN" dirty="0" err="1"/>
              <a:t>nhóm.Cô</a:t>
            </a:r>
            <a:r>
              <a:rPr lang="vi-VN" dirty="0"/>
              <a:t> chia lớp mình thành 6 nhóm </a:t>
            </a:r>
            <a:r>
              <a:rPr lang="vi-VN" dirty="0" err="1"/>
              <a:t>Nhóm</a:t>
            </a:r>
            <a:r>
              <a:rPr lang="vi-VN" dirty="0"/>
              <a:t>  NHÂN ÁI, Y ÊU NƯỚC, CHĂM CHỈ ,TỰ TIN, VUI VẺ ,ĐOÀN KẾT.  </a:t>
            </a:r>
            <a:endParaRPr dirty="0"/>
          </a:p>
        </p:txBody>
      </p:sp>
    </p:spTree>
    <p:extLst>
      <p:ext uri="{BB962C8B-B14F-4D97-AF65-F5344CB8AC3E}">
        <p14:creationId xmlns:p14="http://schemas.microsoft.com/office/powerpoint/2010/main" val="153171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Để mỏ </a:t>
            </a:r>
            <a:r>
              <a:rPr lang="vi-VN" dirty="0" err="1"/>
              <a:t>đc</a:t>
            </a:r>
            <a:r>
              <a:rPr lang="vi-VN" dirty="0"/>
              <a:t> </a:t>
            </a:r>
            <a:r>
              <a:rPr lang="vi-VN" dirty="0" err="1"/>
              <a:t>búc</a:t>
            </a:r>
            <a:r>
              <a:rPr lang="vi-VN" dirty="0"/>
              <a:t> tranh này các con phải mỏ được hết 4 miếng ghép .Cô chia lớp </a:t>
            </a:r>
            <a:r>
              <a:rPr lang="vi-VN" dirty="0" err="1"/>
              <a:t>minhf</a:t>
            </a:r>
            <a:r>
              <a:rPr lang="vi-VN" dirty="0"/>
              <a:t> thanh 6 đôi. CHĂM CHỈ ,NHÂN ÁI,YÊU  NƯỚC , ĐOÀN KẾT CÔ SE PHÁT CHO CÁC CON TỜ PHIẾU SỐ 1 SAU ĐÓ CÁC CON LÀM BÀI THEO NHÓM. NHÓM NÀO XONG PHIẾU SỐ 1 LÊN NHẬN TIẾP PHIẾU SỐ  CỨ NHƯ VẬY ĐÊNNS HẾT PHIẾU SỐ 4 ỨNG VỚI 4 MẢNH GHÉP .ĐỘI NÀO NHANH NHẤT ĐÚNG NHẤT DỘI ĐÓ SE THẮNG CUỘC.      BẤM</a:t>
            </a:r>
          </a:p>
        </p:txBody>
      </p:sp>
      <p:sp>
        <p:nvSpPr>
          <p:cNvPr id="4" name="Slide Number Placeholder 3"/>
          <p:cNvSpPr>
            <a:spLocks noGrp="1"/>
          </p:cNvSpPr>
          <p:nvPr>
            <p:ph type="sldNum" sz="quarter" idx="5"/>
          </p:nvPr>
        </p:nvSpPr>
        <p:spPr/>
        <p:txBody>
          <a:bodyPr/>
          <a:lstStyle/>
          <a:p>
            <a:fld id="{690BF2F1-2803-4773-BDD9-9E11AA7EA976}" type="slidenum">
              <a:rPr lang="en-US" smtClean="0"/>
              <a:t>15</a:t>
            </a:fld>
            <a:endParaRPr lang="en-US"/>
          </a:p>
        </p:txBody>
      </p:sp>
    </p:spTree>
    <p:extLst>
      <p:ext uri="{BB962C8B-B14F-4D97-AF65-F5344CB8AC3E}">
        <p14:creationId xmlns:p14="http://schemas.microsoft.com/office/powerpoint/2010/main" val="234917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a:t>
            </a:r>
            <a:r>
              <a:rPr lang="vi-VN" dirty="0" err="1"/>
              <a:t>đâY</a:t>
            </a:r>
            <a:r>
              <a:rPr lang="vi-VN" dirty="0"/>
              <a:t> là luật chơi .Các bạn đa nắm được luật chơi </a:t>
            </a:r>
            <a:r>
              <a:rPr lang="vi-VN" dirty="0" err="1"/>
              <a:t>chuu</a:t>
            </a:r>
            <a:r>
              <a:rPr lang="vi-VN" dirty="0"/>
              <a:t>. Thời gian trò choi này trong  10 phút . Đội nào hoàn thành nhiệm vụ nhanh nhất  và có câu trả lời đúng  nhất se thắng cuộc. 10 phút bắt đầu</a:t>
            </a:r>
          </a:p>
        </p:txBody>
      </p:sp>
      <p:sp>
        <p:nvSpPr>
          <p:cNvPr id="4" name="Slide Number Placeholder 3"/>
          <p:cNvSpPr>
            <a:spLocks noGrp="1"/>
          </p:cNvSpPr>
          <p:nvPr>
            <p:ph type="sldNum" sz="quarter" idx="5"/>
          </p:nvPr>
        </p:nvSpPr>
        <p:spPr/>
        <p:txBody>
          <a:bodyPr/>
          <a:lstStyle/>
          <a:p>
            <a:fld id="{690BF2F1-2803-4773-BDD9-9E11AA7EA976}" type="slidenum">
              <a:rPr lang="en-US" smtClean="0"/>
              <a:t>17</a:t>
            </a:fld>
            <a:endParaRPr lang="en-US"/>
          </a:p>
        </p:txBody>
      </p:sp>
    </p:spTree>
    <p:extLst>
      <p:ext uri="{BB962C8B-B14F-4D97-AF65-F5344CB8AC3E}">
        <p14:creationId xmlns:p14="http://schemas.microsoft.com/office/powerpoint/2010/main" val="8247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642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err="1"/>
              <a:t>Goi</a:t>
            </a:r>
            <a:r>
              <a:rPr lang="vi-VN" dirty="0"/>
              <a:t> </a:t>
            </a:r>
            <a:r>
              <a:rPr lang="vi-VN" dirty="0" err="1"/>
              <a:t>hs</a:t>
            </a:r>
            <a:r>
              <a:rPr lang="vi-VN" dirty="0"/>
              <a:t> đặt câu  Dòng suối nhỏ róc </a:t>
            </a:r>
            <a:r>
              <a:rPr lang="vi-VN" dirty="0" err="1"/>
              <a:t>rach</a:t>
            </a:r>
            <a:r>
              <a:rPr lang="vi-VN" dirty="0"/>
              <a:t> len lỏi.  Đầu câu viết </a:t>
            </a:r>
            <a:r>
              <a:rPr lang="vi-VN" dirty="0" err="1"/>
              <a:t>hoa.cuối</a:t>
            </a:r>
            <a:r>
              <a:rPr lang="vi-VN" dirty="0"/>
              <a:t> câu có dấu chấm </a:t>
            </a:r>
            <a:r>
              <a:rPr lang="vi-VN" dirty="0" err="1"/>
              <a:t>kkhi</a:t>
            </a:r>
            <a:r>
              <a:rPr lang="vi-VN" dirty="0"/>
              <a:t> kết thúc câu kể ,tả. Có dấu chấm than khi kết thúc câu cảm.</a:t>
            </a:r>
          </a:p>
          <a:p>
            <a:r>
              <a:rPr lang="vi-VN" dirty="0"/>
              <a:t>,Hỏi </a:t>
            </a:r>
            <a:r>
              <a:rPr lang="vi-VN" dirty="0" err="1"/>
              <a:t>hs</a:t>
            </a:r>
            <a:r>
              <a:rPr lang="vi-VN" dirty="0"/>
              <a:t> nghĩa 1 số từ .Các con  đa học sử dụng từ điển ỏ lớp 4 các con vận dung dùng từ điển tiếng </a:t>
            </a:r>
            <a:r>
              <a:rPr lang="vi-VN" dirty="0" err="1"/>
              <a:t>Vietj</a:t>
            </a:r>
            <a:r>
              <a:rPr lang="vi-VN" dirty="0"/>
              <a:t> để tra cứu nghĩa của từ đó để </a:t>
            </a:r>
            <a:r>
              <a:rPr lang="vi-VN" dirty="0" err="1"/>
              <a:t>sur</a:t>
            </a:r>
            <a:r>
              <a:rPr lang="vi-VN" dirty="0"/>
              <a:t> dung ngôn ngư chính ác và ha hơn góp phần gìn </a:t>
            </a:r>
            <a:r>
              <a:rPr lang="vi-VN" dirty="0" err="1"/>
              <a:t>giư</a:t>
            </a:r>
            <a:r>
              <a:rPr lang="vi-VN" dirty="0"/>
              <a:t> sự trong sáng của tiếng việt </a:t>
            </a:r>
          </a:p>
        </p:txBody>
      </p:sp>
      <p:sp>
        <p:nvSpPr>
          <p:cNvPr id="4" name="Slide Number Placeholder 3"/>
          <p:cNvSpPr>
            <a:spLocks noGrp="1"/>
          </p:cNvSpPr>
          <p:nvPr>
            <p:ph type="sldNum" sz="quarter" idx="5"/>
          </p:nvPr>
        </p:nvSpPr>
        <p:spPr/>
        <p:txBody>
          <a:bodyPr/>
          <a:lstStyle/>
          <a:p>
            <a:fld id="{690BF2F1-2803-4773-BDD9-9E11AA7EA976}" type="slidenum">
              <a:rPr lang="en-US" smtClean="0"/>
              <a:t>20</a:t>
            </a:fld>
            <a:endParaRPr lang="en-US"/>
          </a:p>
        </p:txBody>
      </p:sp>
    </p:spTree>
    <p:extLst>
      <p:ext uri="{BB962C8B-B14F-4D97-AF65-F5344CB8AC3E}">
        <p14:creationId xmlns:p14="http://schemas.microsoft.com/office/powerpoint/2010/main" val="199986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DT MƯA ĐT RƠI.</a:t>
            </a:r>
            <a:r>
              <a:rPr lang="vi-VN"/>
              <a:t>TT Nặng</a:t>
            </a:r>
          </a:p>
        </p:txBody>
      </p:sp>
      <p:sp>
        <p:nvSpPr>
          <p:cNvPr id="4" name="Slide Number Placeholder 3"/>
          <p:cNvSpPr>
            <a:spLocks noGrp="1"/>
          </p:cNvSpPr>
          <p:nvPr>
            <p:ph type="sldNum" sz="quarter" idx="5"/>
          </p:nvPr>
        </p:nvSpPr>
        <p:spPr/>
        <p:txBody>
          <a:bodyPr/>
          <a:lstStyle/>
          <a:p>
            <a:fld id="{690BF2F1-2803-4773-BDD9-9E11AA7EA976}" type="slidenum">
              <a:rPr lang="en-US" smtClean="0"/>
              <a:t>21</a:t>
            </a:fld>
            <a:endParaRPr lang="en-US"/>
          </a:p>
        </p:txBody>
      </p:sp>
    </p:spTree>
    <p:extLst>
      <p:ext uri="{BB962C8B-B14F-4D97-AF65-F5344CB8AC3E}">
        <p14:creationId xmlns:p14="http://schemas.microsoft.com/office/powerpoint/2010/main" val="1121481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90BF2F1-2803-4773-BDD9-9E11AA7EA976}" type="slidenum">
              <a:rPr lang="en-US" smtClean="0"/>
              <a:t>22</a:t>
            </a:fld>
            <a:endParaRPr lang="en-US"/>
          </a:p>
        </p:txBody>
      </p:sp>
    </p:spTree>
    <p:extLst>
      <p:ext uri="{BB962C8B-B14F-4D97-AF65-F5344CB8AC3E}">
        <p14:creationId xmlns:p14="http://schemas.microsoft.com/office/powerpoint/2010/main" val="156019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se </a:t>
            </a:r>
            <a:r>
              <a:rPr lang="en-US" dirty="0" err="1"/>
              <a:t>tham</a:t>
            </a:r>
            <a:r>
              <a:rPr lang="en-US" dirty="0"/>
              <a:t> </a:t>
            </a:r>
            <a:r>
              <a:rPr lang="en-US" dirty="0" err="1"/>
              <a:t>gia</a:t>
            </a:r>
            <a:r>
              <a:rPr lang="en-US" dirty="0"/>
              <a:t> </a:t>
            </a:r>
            <a:r>
              <a:rPr lang="en-US" dirty="0" err="1"/>
              <a:t>trò</a:t>
            </a:r>
            <a:r>
              <a:rPr lang="en-US" dirty="0"/>
              <a:t> </a:t>
            </a:r>
            <a:r>
              <a:rPr lang="en-US" dirty="0" err="1"/>
              <a:t>chơi</a:t>
            </a:r>
            <a:r>
              <a:rPr lang="en-US" dirty="0"/>
              <a:t> </a:t>
            </a:r>
            <a:r>
              <a:rPr lang="en-US" dirty="0" err="1"/>
              <a:t>Dọn</a:t>
            </a:r>
            <a:r>
              <a:rPr lang="en-US" dirty="0"/>
              <a:t> </a:t>
            </a:r>
            <a:r>
              <a:rPr lang="en-US" dirty="0" err="1"/>
              <a:t>dẹp</a:t>
            </a:r>
            <a:r>
              <a:rPr lang="en-US" dirty="0"/>
              <a:t> </a:t>
            </a:r>
            <a:r>
              <a:rPr lang="en-US" dirty="0" err="1"/>
              <a:t>sân</a:t>
            </a:r>
            <a:r>
              <a:rPr lang="en-US" dirty="0"/>
              <a:t> </a:t>
            </a:r>
            <a:r>
              <a:rPr lang="en-US" dirty="0" err="1"/>
              <a:t>trường</a:t>
            </a:r>
            <a:r>
              <a:rPr lang="en-US" dirty="0"/>
              <a:t>.</a:t>
            </a:r>
            <a:endParaRPr lang="vi-VN" dirty="0"/>
          </a:p>
        </p:txBody>
      </p:sp>
      <p:sp>
        <p:nvSpPr>
          <p:cNvPr id="4" name="Slide Number Placeholder 3"/>
          <p:cNvSpPr>
            <a:spLocks noGrp="1"/>
          </p:cNvSpPr>
          <p:nvPr>
            <p:ph type="sldNum" sz="quarter" idx="5"/>
          </p:nvPr>
        </p:nvSpPr>
        <p:spPr/>
        <p:txBody>
          <a:bodyPr/>
          <a:lstStyle/>
          <a:p>
            <a:fld id="{690BF2F1-2803-4773-BDD9-9E11AA7EA976}" type="slidenum">
              <a:rPr lang="en-US" smtClean="0"/>
              <a:t>2</a:t>
            </a:fld>
            <a:endParaRPr lang="en-US"/>
          </a:p>
        </p:txBody>
      </p:sp>
    </p:spTree>
    <p:extLst>
      <p:ext uri="{BB962C8B-B14F-4D97-AF65-F5344CB8AC3E}">
        <p14:creationId xmlns:p14="http://schemas.microsoft.com/office/powerpoint/2010/main" val="61012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khỏi</a:t>
            </a:r>
            <a:r>
              <a:rPr lang="en-US" dirty="0"/>
              <a:t> </a:t>
            </a:r>
            <a:r>
              <a:rPr lang="en-US" dirty="0" err="1"/>
              <a:t>động</a:t>
            </a:r>
            <a:r>
              <a:rPr lang="en-US" dirty="0"/>
              <a:t> </a:t>
            </a:r>
            <a:r>
              <a:rPr lang="en-US" dirty="0" err="1"/>
              <a:t>các</a:t>
            </a:r>
            <a:r>
              <a:rPr lang="en-US" dirty="0"/>
              <a:t> con se </a:t>
            </a:r>
            <a:r>
              <a:rPr lang="en-US" dirty="0" err="1"/>
              <a:t>vượt</a:t>
            </a:r>
            <a:r>
              <a:rPr lang="en-US" dirty="0"/>
              <a:t> qua </a:t>
            </a:r>
            <a:r>
              <a:rPr lang="en-US" dirty="0" err="1"/>
              <a:t>các</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nhưng</a:t>
            </a:r>
            <a:r>
              <a:rPr lang="en-US" dirty="0"/>
              <a:t> </a:t>
            </a:r>
            <a:r>
              <a:rPr lang="en-US" dirty="0" err="1"/>
              <a:t>câu</a:t>
            </a:r>
            <a:r>
              <a:rPr lang="en-US" dirty="0"/>
              <a:t> </a:t>
            </a:r>
            <a:r>
              <a:rPr lang="en-US" dirty="0" err="1"/>
              <a:t>hỏi</a:t>
            </a:r>
            <a:r>
              <a:rPr lang="en-US" dirty="0"/>
              <a:t> </a:t>
            </a:r>
            <a:r>
              <a:rPr lang="en-US" dirty="0" err="1"/>
              <a:t>các</a:t>
            </a:r>
            <a:r>
              <a:rPr lang="en-US" dirty="0"/>
              <a:t> con </a:t>
            </a:r>
            <a:r>
              <a:rPr lang="en-US" dirty="0" err="1"/>
              <a:t>vượt</a:t>
            </a:r>
            <a:r>
              <a:rPr lang="en-US" dirty="0"/>
              <a:t> qua </a:t>
            </a:r>
            <a:r>
              <a:rPr lang="en-US" dirty="0" err="1"/>
              <a:t>là</a:t>
            </a:r>
            <a:r>
              <a:rPr lang="en-US" dirty="0"/>
              <a:t> </a:t>
            </a:r>
            <a:r>
              <a:rPr lang="en-US" dirty="0" err="1"/>
              <a:t>góp</a:t>
            </a:r>
            <a:r>
              <a:rPr lang="en-US" dirty="0"/>
              <a:t> </a:t>
            </a:r>
            <a:r>
              <a:rPr lang="en-US" dirty="0" err="1"/>
              <a:t>phần</a:t>
            </a:r>
            <a:r>
              <a:rPr lang="en-US" dirty="0"/>
              <a:t> </a:t>
            </a:r>
            <a:r>
              <a:rPr lang="en-US" dirty="0" err="1"/>
              <a:t>dọn</a:t>
            </a:r>
            <a:r>
              <a:rPr lang="en-US" dirty="0"/>
              <a:t> </a:t>
            </a:r>
            <a:r>
              <a:rPr lang="en-US" dirty="0" err="1"/>
              <a:t>rác</a:t>
            </a:r>
            <a:r>
              <a:rPr lang="en-US" dirty="0"/>
              <a:t> </a:t>
            </a:r>
            <a:r>
              <a:rPr lang="en-US" dirty="0" err="1"/>
              <a:t>cho</a:t>
            </a:r>
            <a:r>
              <a:rPr lang="en-US" dirty="0"/>
              <a:t> </a:t>
            </a:r>
            <a:r>
              <a:rPr lang="en-US" dirty="0" err="1"/>
              <a:t>sân</a:t>
            </a:r>
            <a:r>
              <a:rPr lang="en-US" dirty="0"/>
              <a:t> </a:t>
            </a:r>
            <a:r>
              <a:rPr lang="en-US" dirty="0" err="1"/>
              <a:t>trường</a:t>
            </a:r>
            <a:r>
              <a:rPr lang="en-US" dirty="0"/>
              <a:t> </a:t>
            </a:r>
            <a:r>
              <a:rPr lang="en-US" dirty="0" err="1"/>
              <a:t>nhé</a:t>
            </a:r>
            <a:r>
              <a:rPr lang="en-US" dirty="0"/>
              <a:t>. </a:t>
            </a:r>
            <a:r>
              <a:rPr lang="en-US" dirty="0" err="1"/>
              <a:t>Các</a:t>
            </a:r>
            <a:r>
              <a:rPr lang="en-US" dirty="0"/>
              <a:t> con </a:t>
            </a:r>
            <a:r>
              <a:rPr lang="en-US" dirty="0" err="1"/>
              <a:t>săn</a:t>
            </a:r>
            <a:r>
              <a:rPr lang="en-US" dirty="0"/>
              <a:t> </a:t>
            </a:r>
            <a:r>
              <a:rPr lang="en-US" dirty="0" err="1"/>
              <a:t>sàng</a:t>
            </a:r>
            <a:r>
              <a:rPr lang="en-US" dirty="0"/>
              <a:t> </a:t>
            </a:r>
            <a:r>
              <a:rPr lang="en-US" dirty="0" err="1"/>
              <a:t>chuâ</a:t>
            </a:r>
            <a:r>
              <a:rPr lang="en-US" dirty="0"/>
              <a:t> ? </a:t>
            </a:r>
            <a:r>
              <a:rPr lang="en-US" dirty="0" err="1"/>
              <a:t>Trò</a:t>
            </a:r>
            <a:r>
              <a:rPr lang="en-US" dirty="0"/>
              <a:t> </a:t>
            </a:r>
            <a:r>
              <a:rPr lang="en-US" dirty="0" err="1"/>
              <a:t>chơi</a:t>
            </a:r>
            <a:r>
              <a:rPr lang="en-US" dirty="0"/>
              <a:t> </a:t>
            </a:r>
            <a:r>
              <a:rPr lang="en-US" dirty="0" err="1"/>
              <a:t>bắt</a:t>
            </a:r>
            <a:r>
              <a:rPr lang="en-US" dirty="0"/>
              <a:t> </a:t>
            </a:r>
            <a:r>
              <a:rPr lang="en-US" dirty="0" err="1"/>
              <a:t>đầu</a:t>
            </a:r>
            <a:r>
              <a:rPr lang="en-US" dirty="0"/>
              <a:t> ,(</a:t>
            </a:r>
            <a:r>
              <a:rPr lang="en-US" dirty="0" err="1"/>
              <a:t>Bấm</a:t>
            </a:r>
            <a:r>
              <a:rPr lang="en-US" dirty="0"/>
              <a:t>)</a:t>
            </a:r>
            <a:endParaRPr lang="vi-VN" dirty="0"/>
          </a:p>
        </p:txBody>
      </p:sp>
      <p:sp>
        <p:nvSpPr>
          <p:cNvPr id="4" name="Slide Number Placeholder 3"/>
          <p:cNvSpPr>
            <a:spLocks noGrp="1"/>
          </p:cNvSpPr>
          <p:nvPr>
            <p:ph type="sldNum" sz="quarter" idx="5"/>
          </p:nvPr>
        </p:nvSpPr>
        <p:spPr/>
        <p:txBody>
          <a:bodyPr/>
          <a:lstStyle/>
          <a:p>
            <a:fld id="{690BF2F1-2803-4773-BDD9-9E11AA7EA976}" type="slidenum">
              <a:rPr lang="en-US" smtClean="0"/>
              <a:t>3</a:t>
            </a:fld>
            <a:endParaRPr lang="en-US"/>
          </a:p>
        </p:txBody>
      </p:sp>
    </p:spTree>
    <p:extLst>
      <p:ext uri="{BB962C8B-B14F-4D97-AF65-F5344CB8AC3E}">
        <p14:creationId xmlns:p14="http://schemas.microsoft.com/office/powerpoint/2010/main" val="9454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90BF2F1-2803-4773-BDD9-9E11AA7EA976}" type="slidenum">
              <a:rPr lang="en-US" smtClean="0"/>
              <a:t>7</a:t>
            </a:fld>
            <a:endParaRPr lang="en-US"/>
          </a:p>
        </p:txBody>
      </p:sp>
    </p:spTree>
    <p:extLst>
      <p:ext uri="{BB962C8B-B14F-4D97-AF65-F5344CB8AC3E}">
        <p14:creationId xmlns:p14="http://schemas.microsoft.com/office/powerpoint/2010/main" val="270509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Các</a:t>
            </a:r>
            <a:r>
              <a:rPr lang="en-US" dirty="0"/>
              <a:t> con </a:t>
            </a:r>
            <a:r>
              <a:rPr lang="en-US" dirty="0" err="1"/>
              <a:t>đa</a:t>
            </a:r>
            <a:r>
              <a:rPr lang="en-US" dirty="0"/>
              <a:t> </a:t>
            </a:r>
            <a:r>
              <a:rPr lang="en-US" dirty="0" err="1"/>
              <a:t>rất</a:t>
            </a:r>
            <a:r>
              <a:rPr lang="en-US" dirty="0"/>
              <a:t> </a:t>
            </a:r>
            <a:r>
              <a:rPr lang="en-US" dirty="0" err="1"/>
              <a:t>giỏi</a:t>
            </a:r>
            <a:r>
              <a:rPr lang="en-US" dirty="0"/>
              <a:t> </a:t>
            </a:r>
            <a:r>
              <a:rPr lang="en-US" dirty="0" err="1"/>
              <a:t>để</a:t>
            </a:r>
            <a:r>
              <a:rPr lang="en-US" dirty="0"/>
              <a:t> </a:t>
            </a:r>
            <a:r>
              <a:rPr lang="en-US" dirty="0" err="1"/>
              <a:t>vượt</a:t>
            </a:r>
            <a:r>
              <a:rPr lang="en-US" dirty="0"/>
              <a:t> qua </a:t>
            </a:r>
            <a:r>
              <a:rPr lang="en-US" dirty="0" err="1"/>
              <a:t>cac</a:t>
            </a:r>
            <a:r>
              <a:rPr lang="en-US" dirty="0"/>
              <a:t> </a:t>
            </a:r>
            <a:r>
              <a:rPr lang="en-US" dirty="0" err="1"/>
              <a:t>câu</a:t>
            </a:r>
            <a:r>
              <a:rPr lang="en-US" dirty="0"/>
              <a:t>  </a:t>
            </a:r>
            <a:r>
              <a:rPr lang="en-US" dirty="0" err="1"/>
              <a:t>hỏi</a:t>
            </a:r>
            <a:r>
              <a:rPr lang="en-US" dirty="0"/>
              <a:t> </a:t>
            </a:r>
            <a:r>
              <a:rPr lang="en-US" dirty="0" err="1"/>
              <a:t>rồi</a:t>
            </a:r>
            <a:r>
              <a:rPr lang="en-US" dirty="0"/>
              <a:t>. </a:t>
            </a:r>
            <a:r>
              <a:rPr lang="en-US" dirty="0" err="1"/>
              <a:t>Để</a:t>
            </a:r>
            <a:r>
              <a:rPr lang="en-US" dirty="0"/>
              <a:t> </a:t>
            </a:r>
            <a:r>
              <a:rPr lang="en-US" dirty="0" err="1"/>
              <a:t>cùng</a:t>
            </a:r>
            <a:r>
              <a:rPr lang="en-US" dirty="0"/>
              <a:t> </a:t>
            </a:r>
            <a:r>
              <a:rPr lang="en-US" dirty="0" err="1"/>
              <a:t>nhau</a:t>
            </a:r>
            <a:r>
              <a:rPr lang="en-US" dirty="0"/>
              <a:t> </a:t>
            </a:r>
            <a:r>
              <a:rPr lang="en-US" dirty="0" err="1"/>
              <a:t>ôn</a:t>
            </a:r>
            <a:r>
              <a:rPr lang="en-US" dirty="0"/>
              <a:t> </a:t>
            </a:r>
            <a:r>
              <a:rPr lang="en-US" dirty="0" err="1"/>
              <a:t>lại</a:t>
            </a:r>
            <a:r>
              <a:rPr lang="en-US" dirty="0"/>
              <a:t> </a:t>
            </a:r>
            <a:r>
              <a:rPr lang="en-US" dirty="0" err="1"/>
              <a:t>nắm</a:t>
            </a:r>
            <a:r>
              <a:rPr lang="en-US" dirty="0"/>
              <a:t> </a:t>
            </a:r>
            <a:r>
              <a:rPr lang="en-US" dirty="0" err="1"/>
              <a:t>chắc</a:t>
            </a:r>
            <a:r>
              <a:rPr lang="en-US" dirty="0"/>
              <a:t> </a:t>
            </a:r>
            <a:r>
              <a:rPr lang="en-US" dirty="0" err="1"/>
              <a:t>kến</a:t>
            </a:r>
            <a:r>
              <a:rPr lang="en-US" dirty="0"/>
              <a:t> </a:t>
            </a:r>
            <a:r>
              <a:rPr lang="en-US" dirty="0" err="1"/>
              <a:t>thức</a:t>
            </a:r>
            <a:r>
              <a:rPr lang="en-US" dirty="0"/>
              <a:t> </a:t>
            </a:r>
            <a:r>
              <a:rPr lang="en-US" dirty="0" err="1"/>
              <a:t>về</a:t>
            </a:r>
            <a:r>
              <a:rPr lang="en-US" dirty="0"/>
              <a:t> </a:t>
            </a:r>
            <a:r>
              <a:rPr lang="en-US" dirty="0" err="1"/>
              <a:t>dt,đt,tt</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mở</a:t>
            </a:r>
            <a:r>
              <a:rPr lang="en-US" dirty="0"/>
              <a:t> </a:t>
            </a:r>
            <a:r>
              <a:rPr lang="en-US" dirty="0" err="1"/>
              <a:t>sgkk</a:t>
            </a:r>
            <a:r>
              <a:rPr lang="en-US" dirty="0"/>
              <a:t> </a:t>
            </a:r>
            <a:r>
              <a:rPr lang="en-US" dirty="0" err="1"/>
              <a:t>trang</a:t>
            </a:r>
            <a:r>
              <a:rPr lang="en-US" dirty="0"/>
              <a:t> 10 </a:t>
            </a:r>
            <a:r>
              <a:rPr lang="en-US" dirty="0" err="1"/>
              <a:t>nhé</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73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1 ; Các con se thảo luân nhóm đôi .Cô có các thẻ chư các bạn se tìm hiểu yêu cầu bài và thực hiện yêu càu đó gắn trên  bảng lớp  giúp cô nhé..  THỜI GIAN THẢO LUẬN 4 PHÚT 4phút bắt đầu  .THỜI GIAN THẢO LUẬN ĐA HẾT Cô mời  đại  diện nhóm Tiến Quý trình </a:t>
            </a:r>
            <a:r>
              <a:rPr lang="vi-VN" dirty="0" err="1"/>
              <a:t>bàY</a:t>
            </a:r>
            <a:r>
              <a:rPr lang="vi-VN" dirty="0"/>
              <a:t> kết quả.  Cô mời  ĐẠI  DIÊN NHÓM Thu Trang nhận  xét  ..Có nhóm nào có ý kiến khác không ?  </a:t>
            </a:r>
          </a:p>
        </p:txBody>
      </p:sp>
      <p:sp>
        <p:nvSpPr>
          <p:cNvPr id="4" name="Slide Number Placeholder 3"/>
          <p:cNvSpPr>
            <a:spLocks noGrp="1"/>
          </p:cNvSpPr>
          <p:nvPr>
            <p:ph type="sldNum" sz="quarter" idx="5"/>
          </p:nvPr>
        </p:nvSpPr>
        <p:spPr/>
        <p:txBody>
          <a:bodyPr/>
          <a:lstStyle/>
          <a:p>
            <a:fld id="{690BF2F1-2803-4773-BDD9-9E11AA7EA976}" type="slidenum">
              <a:rPr lang="en-US" smtClean="0"/>
              <a:t>11</a:t>
            </a:fld>
            <a:endParaRPr lang="en-US"/>
          </a:p>
        </p:txBody>
      </p:sp>
    </p:spTree>
    <p:extLst>
      <p:ext uri="{BB962C8B-B14F-4D97-AF65-F5344CB8AC3E}">
        <p14:creationId xmlns:p14="http://schemas.microsoft.com/office/powerpoint/2010/main" val="1799455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Kết quả của các con  hoan toàn  chính  </a:t>
            </a:r>
            <a:r>
              <a:rPr lang="vi-VN" dirty="0" err="1"/>
              <a:t>xác.Cô</a:t>
            </a:r>
            <a:r>
              <a:rPr lang="vi-VN" dirty="0"/>
              <a:t> mời 1 ban </a:t>
            </a:r>
            <a:r>
              <a:rPr lang="vi-VN" dirty="0" err="1"/>
              <a:t>đoc</a:t>
            </a:r>
            <a:r>
              <a:rPr lang="vi-VN" dirty="0"/>
              <a:t> lại cho cô và các bạn cùng nghe  </a:t>
            </a:r>
            <a:r>
              <a:rPr lang="vi-VN" dirty="0" err="1"/>
              <a:t>nào.Cô</a:t>
            </a:r>
            <a:r>
              <a:rPr lang="vi-VN" dirty="0"/>
              <a:t> mời Minh Lâm .Các bạn </a:t>
            </a:r>
            <a:r>
              <a:rPr lang="vi-VN" dirty="0" err="1"/>
              <a:t>ơi,chúng</a:t>
            </a:r>
            <a:r>
              <a:rPr lang="vi-VN" dirty="0"/>
              <a:t> ta vùa kiểm tra lại kiến thức để biết thế nào là danh từ .ĐT.TT cô muốn các con tìm cho cô ví dụ cụ thể các bạn có làm </a:t>
            </a:r>
            <a:r>
              <a:rPr lang="vi-VN" dirty="0" err="1"/>
              <a:t>đc</a:t>
            </a:r>
            <a:r>
              <a:rPr lang="vi-VN" dirty="0"/>
              <a:t> k nhỉ ?  Nào các bạn hay  giơ nhưng bàn tay xinh lên em ai vận dung </a:t>
            </a:r>
            <a:r>
              <a:rPr lang="vi-VN" dirty="0" err="1"/>
              <a:t>đc</a:t>
            </a:r>
            <a:r>
              <a:rPr lang="vi-VN" dirty="0"/>
              <a:t> nào . Lớp mình giỏi quá ! Cô  thấy tín hiệu s kiến từ nhóm </a:t>
            </a:r>
            <a:r>
              <a:rPr lang="vi-VN" dirty="0" err="1"/>
              <a:t>HoàngThien</a:t>
            </a:r>
            <a:r>
              <a:rPr lang="vi-VN" dirty="0"/>
              <a:t> Cô mời Hoàng Thiên nêu ý kiên ….Cô </a:t>
            </a:r>
            <a:r>
              <a:rPr lang="vi-VN" dirty="0" err="1"/>
              <a:t>mờiThu</a:t>
            </a:r>
            <a:r>
              <a:rPr lang="vi-VN" dirty="0"/>
              <a:t> Trang nhận xét câu trả lời của ban  HOÀNG Thiên đa  đặt câu và Xác đinh từ loại DTĐTT trong câu văn đó Câu văn của bạn rất hay MÙA XUÂN ĐẾN,HƯƠNG BƯỞI THƠM NỨC </a:t>
            </a:r>
            <a:r>
              <a:rPr lang="vi-VN" dirty="0" err="1"/>
              <a:t>BAy</a:t>
            </a:r>
            <a:r>
              <a:rPr lang="vi-VN" dirty="0"/>
              <a:t> KHẮP KHU VƯỜN. DT Mùa </a:t>
            </a:r>
            <a:r>
              <a:rPr lang="vi-VN" dirty="0" err="1"/>
              <a:t>xxuân</a:t>
            </a:r>
            <a:r>
              <a:rPr lang="vi-VN" dirty="0"/>
              <a:t> hương bưởi .TT thơm núc, ĐT </a:t>
            </a:r>
            <a:r>
              <a:rPr lang="vi-VN" dirty="0" err="1"/>
              <a:t>đến,bay</a:t>
            </a:r>
            <a:r>
              <a:rPr lang="vi-VN" dirty="0"/>
              <a:t> Cô </a:t>
            </a:r>
            <a:r>
              <a:rPr lang="vi-VN" dirty="0" err="1"/>
              <a:t>mừi</a:t>
            </a:r>
            <a:r>
              <a:rPr lang="vi-VN" dirty="0"/>
              <a:t> ý kiến của  bạn  Tú tìm </a:t>
            </a:r>
            <a:r>
              <a:rPr lang="vi-VN" dirty="0" err="1"/>
              <a:t>đc</a:t>
            </a:r>
            <a:r>
              <a:rPr lang="vi-VN" dirty="0"/>
              <a:t> </a:t>
            </a:r>
            <a:r>
              <a:rPr lang="vi-VN" dirty="0" err="1"/>
              <a:t>dt</a:t>
            </a:r>
            <a:r>
              <a:rPr lang="vi-VN" dirty="0"/>
              <a:t> dòng </a:t>
            </a:r>
            <a:r>
              <a:rPr lang="vi-VN" dirty="0" err="1"/>
              <a:t>sông,mùa</a:t>
            </a:r>
            <a:r>
              <a:rPr lang="vi-VN" dirty="0"/>
              <a:t> hè, TT mát rượi, ngào </a:t>
            </a:r>
            <a:r>
              <a:rPr lang="vi-VN" dirty="0" err="1"/>
              <a:t>ngạt,ĐT</a:t>
            </a:r>
            <a:r>
              <a:rPr lang="vi-VN" dirty="0"/>
              <a:t> chảy ,ngắm Cô mời bạn </a:t>
            </a:r>
            <a:r>
              <a:rPr lang="vi-VN" dirty="0" err="1"/>
              <a:t>My</a:t>
            </a:r>
            <a:r>
              <a:rPr lang="vi-VN" dirty="0"/>
              <a:t> nhận xét…………Cô khen cả lớp. Chúng  ta vừa hoàn thành bài tập số 1 để  vận dụng và mở rông cô </a:t>
            </a:r>
            <a:r>
              <a:rPr lang="vi-VN" dirty="0" err="1"/>
              <a:t>cùngcác</a:t>
            </a:r>
            <a:r>
              <a:rPr lang="vi-VN" dirty="0"/>
              <a:t> con sang bài tập 2</a:t>
            </a:r>
            <a:endParaRPr dirty="0"/>
          </a:p>
        </p:txBody>
      </p:sp>
    </p:spTree>
    <p:extLst>
      <p:ext uri="{BB962C8B-B14F-4D97-AF65-F5344CB8AC3E}">
        <p14:creationId xmlns:p14="http://schemas.microsoft.com/office/powerpoint/2010/main" val="2775424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8/13/2024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 number">
    <p:bg>
      <p:bgPr>
        <a:solidFill>
          <a:srgbClr val="FFE5BF"/>
        </a:solidFill>
        <a:effectLst/>
      </p:bgPr>
    </p:bg>
    <p:spTree>
      <p:nvGrpSpPr>
        <p:cNvPr id="1" name="Shape 480"/>
        <p:cNvGrpSpPr/>
        <p:nvPr/>
      </p:nvGrpSpPr>
      <p:grpSpPr>
        <a:xfrm>
          <a:off x="0" y="0"/>
          <a:ext cx="0" cy="0"/>
          <a:chOff x="0" y="0"/>
          <a:chExt cx="0" cy="0"/>
        </a:xfrm>
      </p:grpSpPr>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13/08/2024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49.gif"/></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slide" Target="slide23.xml"/><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slide" Target="slide20.xm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8.gif"/><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slide" Target="slide16.xml"/><Relationship Id="rId5" Type="http://schemas.openxmlformats.org/officeDocument/2006/relationships/image" Target="../media/image46.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slide" Target="slide16.xml"/><Relationship Id="rId5" Type="http://schemas.openxmlformats.org/officeDocument/2006/relationships/image" Target="../media/image5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9.png"/><Relationship Id="rId7" Type="http://schemas.openxmlformats.org/officeDocument/2006/relationships/image" Target="../media/image60.png"/><Relationship Id="rId12"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40.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audio" Target="../media/audio1.wav"/><Relationship Id="rId21" Type="http://schemas.openxmlformats.org/officeDocument/2006/relationships/image" Target="../media/image32.svg"/><Relationship Id="rId7" Type="http://schemas.openxmlformats.org/officeDocument/2006/relationships/image" Target="../media/image21.png"/><Relationship Id="rId12" Type="http://schemas.openxmlformats.org/officeDocument/2006/relationships/slide" Target="slide5.xml"/><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slide" Target="slide7.xml"/><Relationship Id="rId11" Type="http://schemas.openxmlformats.org/officeDocument/2006/relationships/image" Target="../media/image24.svg"/><Relationship Id="rId5" Type="http://schemas.openxmlformats.org/officeDocument/2006/relationships/image" Target="../media/image15.jpg"/><Relationship Id="rId15" Type="http://schemas.openxmlformats.org/officeDocument/2006/relationships/image" Target="../media/image27.png"/><Relationship Id="rId10" Type="http://schemas.openxmlformats.org/officeDocument/2006/relationships/image" Target="../media/image23.png"/><Relationship Id="rId19" Type="http://schemas.openxmlformats.org/officeDocument/2006/relationships/slide" Target="slide4.xml"/><Relationship Id="rId4" Type="http://schemas.openxmlformats.org/officeDocument/2006/relationships/audio" Target="../media/audio4.wav"/><Relationship Id="rId9" Type="http://schemas.openxmlformats.org/officeDocument/2006/relationships/slide" Target="slide6.xml"/><Relationship Id="rId14" Type="http://schemas.openxmlformats.org/officeDocument/2006/relationships/image" Target="../media/image26.svg"/><Relationship Id="rId22"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A763-5C33-2734-5498-95699558B0F0}"/>
              </a:ext>
            </a:extLst>
          </p:cNvPr>
          <p:cNvSpPr>
            <a:spLocks noGrp="1"/>
          </p:cNvSpPr>
          <p:nvPr>
            <p:ph type="title"/>
          </p:nvPr>
        </p:nvSpPr>
        <p:spPr>
          <a:xfrm>
            <a:off x="1052623" y="999461"/>
            <a:ext cx="10015870" cy="1500040"/>
          </a:xfrm>
        </p:spPr>
        <p:txBody>
          <a:bodyPr/>
          <a:lstStyle/>
          <a:p>
            <a:r>
              <a:rPr lang="vi-VN" dirty="0"/>
              <a:t>Bài 1 . THẢO LUẬN NHÓM ĐÔI</a:t>
            </a:r>
          </a:p>
        </p:txBody>
      </p:sp>
    </p:spTree>
    <p:extLst>
      <p:ext uri="{BB962C8B-B14F-4D97-AF65-F5344CB8AC3E}">
        <p14:creationId xmlns:p14="http://schemas.microsoft.com/office/powerpoint/2010/main" val="2608013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478292"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27591" y="1100809"/>
            <a:ext cx="101328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5"/>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6"/>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7"/>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8"/>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9"/>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6"/>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9"/>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10"/>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3"/>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4"/>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1"/>
            <a:stretch>
              <a:fillRect/>
            </a:stretch>
          </a:blipFill>
        </p:spPr>
        <p:txBody>
          <a:bodyPr/>
          <a:lstStyle/>
          <a:p>
            <a:endParaRPr lang="en-US"/>
          </a:p>
        </p:txBody>
      </p:sp>
      <p:sp>
        <p:nvSpPr>
          <p:cNvPr id="29" name="Arrow: Left 28">
            <a:hlinkClick r:id="rId12"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3"/>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nặng rơi lộp bộp.</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4"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92FEEB80-6FC9-953F-987C-8C3EB40E346E}"/>
              </a:ext>
            </a:extLst>
          </p:cNvPr>
          <p:cNvCxnSpPr>
            <a:cxnSpLocks/>
            <a:endCxn id="9" idx="1"/>
          </p:cNvCxnSpPr>
          <p:nvPr/>
        </p:nvCxnSpPr>
        <p:spPr>
          <a:xfrm>
            <a:off x="2419815" y="3428995"/>
            <a:ext cx="1338142" cy="22409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Cloud 4">
            <a:extLst>
              <a:ext uri="{FF2B5EF4-FFF2-40B4-BE49-F238E27FC236}">
                <a16:creationId xmlns:a16="http://schemas.microsoft.com/office/drawing/2014/main" id="{15DC39AA-DEC1-4321-F408-35CC4F659887}"/>
              </a:ext>
            </a:extLst>
          </p:cNvPr>
          <p:cNvSpPr/>
          <p:nvPr/>
        </p:nvSpPr>
        <p:spPr>
          <a:xfrm>
            <a:off x="0" y="2538622"/>
            <a:ext cx="3389971" cy="1940313"/>
          </a:xfrm>
          <a:prstGeom prst="cloud">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lumMod val="50000"/>
                  <a:lumOff val="50000"/>
                </a:schemeClr>
              </a:solidFill>
            </a:endParaRPr>
          </a:p>
        </p:txBody>
      </p:sp>
      <p:sp>
        <p:nvSpPr>
          <p:cNvPr id="7" name="TextBox 6">
            <a:extLst>
              <a:ext uri="{FF2B5EF4-FFF2-40B4-BE49-F238E27FC236}">
                <a16:creationId xmlns:a16="http://schemas.microsoft.com/office/drawing/2014/main" id="{A10AAAF6-8A3F-9F6F-CFE5-9CC8F0BBFE70}"/>
              </a:ext>
            </a:extLst>
          </p:cNvPr>
          <p:cNvSpPr txBox="1"/>
          <p:nvPr/>
        </p:nvSpPr>
        <p:spPr>
          <a:xfrm>
            <a:off x="579861" y="3044275"/>
            <a:ext cx="2598235" cy="769441"/>
          </a:xfrm>
          <a:prstGeom prst="rect">
            <a:avLst/>
          </a:prstGeom>
          <a:noFill/>
        </p:spPr>
        <p:txBody>
          <a:bodyPr wrap="square">
            <a:spAutoFit/>
          </a:bodyPr>
          <a:lstStyle/>
          <a:p>
            <a:r>
              <a:rPr lang="en-US" sz="4400" b="1" dirty="0">
                <a:solidFill>
                  <a:srgbClr val="FFFF00"/>
                </a:solidFill>
              </a:rPr>
              <a:t>TỪ LOẠI</a:t>
            </a:r>
            <a:endParaRPr lang="vi-VN" sz="4400" b="1" dirty="0">
              <a:solidFill>
                <a:srgbClr val="FFFF00"/>
              </a:solidFill>
            </a:endParaRPr>
          </a:p>
        </p:txBody>
      </p:sp>
      <p:sp>
        <p:nvSpPr>
          <p:cNvPr id="8" name="Rectangle: Rounded Corners 7">
            <a:extLst>
              <a:ext uri="{FF2B5EF4-FFF2-40B4-BE49-F238E27FC236}">
                <a16:creationId xmlns:a16="http://schemas.microsoft.com/office/drawing/2014/main" id="{DC2CA206-8B0B-EE90-C956-BCB97C326749}"/>
              </a:ext>
            </a:extLst>
          </p:cNvPr>
          <p:cNvSpPr/>
          <p:nvPr/>
        </p:nvSpPr>
        <p:spPr>
          <a:xfrm>
            <a:off x="3178096" y="895097"/>
            <a:ext cx="3847171" cy="1335366"/>
          </a:xfrm>
          <a:prstGeom prst="roundRect">
            <a:avLst>
              <a:gd name="adj" fmla="val 12422"/>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6">
                    <a:lumMod val="75000"/>
                  </a:schemeClr>
                </a:solidFill>
                <a:latin typeface="Times New Roman" panose="02020603050405020304" pitchFamily="18" charset="0"/>
                <a:cs typeface="Times New Roman" panose="02020603050405020304" pitchFamily="18" charset="0"/>
              </a:rPr>
              <a:t>Danh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từ</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Từ</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chỉ</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vật</a:t>
            </a:r>
            <a:endParaRPr lang="vi-VN" sz="44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93EEAFE-A882-431A-177C-5E9472F975A1}"/>
              </a:ext>
            </a:extLst>
          </p:cNvPr>
          <p:cNvSpPr/>
          <p:nvPr/>
        </p:nvSpPr>
        <p:spPr>
          <a:xfrm>
            <a:off x="3757957" y="3248862"/>
            <a:ext cx="3222702" cy="808463"/>
          </a:xfrm>
          <a:prstGeom prst="roundRect">
            <a:avLst>
              <a:gd name="adj" fmla="val 50000"/>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Times New Roman" panose="02020603050405020304" pitchFamily="18" charset="0"/>
                <a:cs typeface="Times New Roman" panose="02020603050405020304" pitchFamily="18" charset="0"/>
              </a:rPr>
              <a:t>Động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từ</a:t>
            </a:r>
            <a:endParaRPr lang="vi-VN" sz="4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475FD3B-914C-6CE0-D313-10A8E30C7D12}"/>
              </a:ext>
            </a:extLst>
          </p:cNvPr>
          <p:cNvSpPr/>
          <p:nvPr/>
        </p:nvSpPr>
        <p:spPr>
          <a:xfrm>
            <a:off x="3083311" y="5027691"/>
            <a:ext cx="3749597" cy="1447084"/>
          </a:xfrm>
          <a:prstGeom prst="roundRect">
            <a:avLst>
              <a:gd name="adj" fmla="val 2023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accent5">
                    <a:lumMod val="50000"/>
                  </a:schemeClr>
                </a:solidFill>
                <a:latin typeface="Times New Roman" panose="02020603050405020304" pitchFamily="18" charset="0"/>
                <a:cs typeface="Times New Roman" panose="02020603050405020304" pitchFamily="18" charset="0"/>
              </a:rPr>
              <a:t>Tính</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5">
                    <a:lumMod val="50000"/>
                  </a:schemeClr>
                </a:solidFill>
                <a:latin typeface="Times New Roman" panose="02020603050405020304" pitchFamily="18" charset="0"/>
                <a:cs typeface="Times New Roman" panose="02020603050405020304" pitchFamily="18" charset="0"/>
              </a:rPr>
              <a:t>chỉ</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4400" dirty="0">
                <a:solidFill>
                  <a:schemeClr val="accent5">
                    <a:lumMod val="50000"/>
                  </a:schemeClr>
                </a:solidFill>
                <a:latin typeface="Times New Roman" panose="02020603050405020304" pitchFamily="18" charset="0"/>
                <a:cs typeface="Times New Roman" panose="02020603050405020304" pitchFamily="18" charset="0"/>
              </a:rPr>
              <a:t> </a:t>
            </a:r>
            <a:endParaRPr lang="vi-VN" sz="4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EF7BF46-C810-D4C6-FFB6-9511BFFE0FB8}"/>
              </a:ext>
            </a:extLst>
          </p:cNvPr>
          <p:cNvSpPr/>
          <p:nvPr/>
        </p:nvSpPr>
        <p:spPr>
          <a:xfrm>
            <a:off x="7733369" y="75484"/>
            <a:ext cx="2916047" cy="524108"/>
          </a:xfrm>
          <a:prstGeom prst="roundRect">
            <a:avLst>
              <a:gd name="adj" fmla="val 50000"/>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75000"/>
                  </a:schemeClr>
                </a:solidFill>
                <a:latin typeface="Times New Roman" panose="02020603050405020304" pitchFamily="18" charset="0"/>
                <a:cs typeface="Times New Roman" panose="02020603050405020304" pitchFamily="18" charset="0"/>
              </a:rPr>
              <a:t>người</a:t>
            </a:r>
            <a:endParaRPr lang="vi-VN" sz="3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DCF0AF2-6E8A-44EA-BB5E-D119BA83F763}"/>
              </a:ext>
            </a:extLst>
          </p:cNvPr>
          <p:cNvSpPr/>
          <p:nvPr/>
        </p:nvSpPr>
        <p:spPr>
          <a:xfrm>
            <a:off x="7755671" y="758283"/>
            <a:ext cx="2916047" cy="524108"/>
          </a:xfrm>
          <a:prstGeom prst="roundRect">
            <a:avLst>
              <a:gd name="adj" fmla="val 50000"/>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75000"/>
                  </a:schemeClr>
                </a:solidFill>
                <a:latin typeface="Times New Roman" panose="02020603050405020304" pitchFamily="18" charset="0"/>
                <a:cs typeface="Times New Roman" panose="02020603050405020304" pitchFamily="18" charset="0"/>
              </a:rPr>
              <a:t>vật</a:t>
            </a:r>
            <a:endParaRPr lang="vi-VN" sz="3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AB0DC27-00F2-700E-39DE-3CC402C85C69}"/>
              </a:ext>
            </a:extLst>
          </p:cNvPr>
          <p:cNvSpPr/>
          <p:nvPr/>
        </p:nvSpPr>
        <p:spPr>
          <a:xfrm>
            <a:off x="7733370" y="1457808"/>
            <a:ext cx="2938348" cy="524108"/>
          </a:xfrm>
          <a:prstGeom prst="roundRect">
            <a:avLst>
              <a:gd name="adj" fmla="val 50000"/>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600" dirty="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6">
                    <a:lumMod val="75000"/>
                  </a:schemeClr>
                </a:solidFill>
                <a:latin typeface="Times New Roman" panose="02020603050405020304" pitchFamily="18" charset="0"/>
                <a:cs typeface="Times New Roman" panose="02020603050405020304" pitchFamily="18" charset="0"/>
              </a:rPr>
              <a:t>tượng</a:t>
            </a:r>
            <a:endParaRPr lang="vi-VN" sz="3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D609837A-2AF1-2E47-23B8-22E60F9EB9A3}"/>
              </a:ext>
            </a:extLst>
          </p:cNvPr>
          <p:cNvSpPr/>
          <p:nvPr/>
        </p:nvSpPr>
        <p:spPr>
          <a:xfrm>
            <a:off x="7733369" y="2276568"/>
            <a:ext cx="2938348" cy="524108"/>
          </a:xfrm>
          <a:prstGeom prst="roundRect">
            <a:avLst>
              <a:gd name="adj" fmla="val 50000"/>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75000"/>
                  </a:schemeClr>
                </a:solidFill>
                <a:latin typeface="Times New Roman" panose="02020603050405020304" pitchFamily="18" charset="0"/>
                <a:cs typeface="Times New Roman" panose="02020603050405020304" pitchFamily="18" charset="0"/>
              </a:rPr>
              <a:t>thời</a:t>
            </a:r>
            <a:r>
              <a:rPr lang="en-US" sz="3600" dirty="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6">
                    <a:lumMod val="75000"/>
                  </a:schemeClr>
                </a:solidFill>
                <a:latin typeface="Times New Roman" panose="02020603050405020304" pitchFamily="18" charset="0"/>
                <a:cs typeface="Times New Roman" panose="02020603050405020304" pitchFamily="18" charset="0"/>
              </a:rPr>
              <a:t>gian</a:t>
            </a:r>
            <a:endParaRPr lang="vi-VN" sz="3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EF8686C-AC5E-85B8-0357-3C5DAAD6E006}"/>
              </a:ext>
            </a:extLst>
          </p:cNvPr>
          <p:cNvSpPr/>
          <p:nvPr/>
        </p:nvSpPr>
        <p:spPr>
          <a:xfrm>
            <a:off x="7733369" y="3005253"/>
            <a:ext cx="3222702" cy="808463"/>
          </a:xfrm>
          <a:prstGeom prst="roundRect">
            <a:avLst>
              <a:gd name="adj" fmla="val 50000"/>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Times New Roman" panose="02020603050405020304" pitchFamily="18" charset="0"/>
                <a:cs typeface="Times New Roman" panose="02020603050405020304" pitchFamily="18" charset="0"/>
              </a:rPr>
              <a:t>Hoạt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động</a:t>
            </a:r>
            <a:endParaRPr lang="vi-VN" sz="44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184959C-0342-8574-B555-F93FCF8EFAA5}"/>
              </a:ext>
            </a:extLst>
          </p:cNvPr>
          <p:cNvSpPr/>
          <p:nvPr/>
        </p:nvSpPr>
        <p:spPr>
          <a:xfrm>
            <a:off x="7755671" y="3964678"/>
            <a:ext cx="3222702" cy="808463"/>
          </a:xfrm>
          <a:prstGeom prst="roundRect">
            <a:avLst>
              <a:gd name="adj" fmla="val 50000"/>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Times New Roman" panose="02020603050405020304" pitchFamily="18" charset="0"/>
                <a:cs typeface="Times New Roman" panose="02020603050405020304" pitchFamily="18" charset="0"/>
              </a:rPr>
              <a:t>Trạng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thái</a:t>
            </a:r>
            <a:endParaRPr lang="vi-VN" sz="4400" dirty="0">
              <a:solidFill>
                <a:srgbClr val="00206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2AC430C4-8074-BE97-9A67-F38FE9B85693}"/>
              </a:ext>
            </a:extLst>
          </p:cNvPr>
          <p:cNvSpPr/>
          <p:nvPr/>
        </p:nvSpPr>
        <p:spPr>
          <a:xfrm>
            <a:off x="7733369" y="4945773"/>
            <a:ext cx="3061011" cy="590806"/>
          </a:xfrm>
          <a:prstGeom prst="roundRect">
            <a:avLst>
              <a:gd name="adj" fmla="val 50000"/>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5">
                    <a:lumMod val="50000"/>
                  </a:schemeClr>
                </a:solidFill>
                <a:latin typeface="Times New Roman" panose="02020603050405020304" pitchFamily="18" charset="0"/>
                <a:cs typeface="Times New Roman" panose="02020603050405020304" pitchFamily="18" charset="0"/>
              </a:rPr>
              <a:t>sự</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vật</a:t>
            </a:r>
            <a:endParaRPr lang="vi-VN" sz="36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A9C4A89-462B-0549-1C11-86EAF09DB011}"/>
              </a:ext>
            </a:extLst>
          </p:cNvPr>
          <p:cNvSpPr/>
          <p:nvPr/>
        </p:nvSpPr>
        <p:spPr>
          <a:xfrm>
            <a:off x="7814214" y="5609795"/>
            <a:ext cx="3061011" cy="590806"/>
          </a:xfrm>
          <a:prstGeom prst="roundRect">
            <a:avLst>
              <a:gd name="adj" fmla="val 50000"/>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5">
                    <a:lumMod val="50000"/>
                  </a:schemeClr>
                </a:solidFill>
                <a:latin typeface="Times New Roman" panose="02020603050405020304" pitchFamily="18" charset="0"/>
                <a:cs typeface="Times New Roman" panose="02020603050405020304" pitchFamily="18" charset="0"/>
              </a:rPr>
              <a:t>hoạt</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động</a:t>
            </a:r>
            <a:endParaRPr lang="vi-VN" sz="36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C3695346-6856-FE8A-AEF9-5FC6B55AA124}"/>
              </a:ext>
            </a:extLst>
          </p:cNvPr>
          <p:cNvSpPr/>
          <p:nvPr/>
        </p:nvSpPr>
        <p:spPr>
          <a:xfrm>
            <a:off x="7814213" y="6304817"/>
            <a:ext cx="3061011" cy="590806"/>
          </a:xfrm>
          <a:prstGeom prst="roundRect">
            <a:avLst>
              <a:gd name="adj" fmla="val 50000"/>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5">
                    <a:lumMod val="50000"/>
                  </a:schemeClr>
                </a:solidFill>
                <a:latin typeface="Times New Roman" panose="02020603050405020304" pitchFamily="18" charset="0"/>
                <a:cs typeface="Times New Roman" panose="02020603050405020304" pitchFamily="18" charset="0"/>
              </a:rPr>
              <a:t>trạng</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thái</a:t>
            </a:r>
            <a:endParaRPr lang="vi-VN" sz="3600" dirty="0">
              <a:solidFill>
                <a:schemeClr val="accent5">
                  <a:lumMod val="50000"/>
                </a:schemeClr>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7282324A-9791-21FF-DC0C-6695243B0046}"/>
              </a:ext>
            </a:extLst>
          </p:cNvPr>
          <p:cNvCxnSpPr>
            <a:cxnSpLocks/>
            <a:endCxn id="8" idx="1"/>
          </p:cNvCxnSpPr>
          <p:nvPr/>
        </p:nvCxnSpPr>
        <p:spPr>
          <a:xfrm flipV="1">
            <a:off x="2419815" y="1562780"/>
            <a:ext cx="758281" cy="9758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B66F1950-3E96-F08A-3539-80453A10604B}"/>
              </a:ext>
            </a:extLst>
          </p:cNvPr>
          <p:cNvCxnSpPr>
            <a:cxnSpLocks/>
          </p:cNvCxnSpPr>
          <p:nvPr/>
        </p:nvCxnSpPr>
        <p:spPr>
          <a:xfrm flipV="1">
            <a:off x="7000178" y="404933"/>
            <a:ext cx="758281" cy="9758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2EEF226F-152A-0225-F142-B1A48C7D6257}"/>
              </a:ext>
            </a:extLst>
          </p:cNvPr>
          <p:cNvCxnSpPr>
            <a:cxnSpLocks/>
            <a:endCxn id="12" idx="1"/>
          </p:cNvCxnSpPr>
          <p:nvPr/>
        </p:nvCxnSpPr>
        <p:spPr>
          <a:xfrm flipV="1">
            <a:off x="7025267" y="1020337"/>
            <a:ext cx="730404" cy="2865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DD46F558-E197-6973-0145-2F726B7CF6E9}"/>
              </a:ext>
            </a:extLst>
          </p:cNvPr>
          <p:cNvCxnSpPr>
            <a:cxnSpLocks/>
          </p:cNvCxnSpPr>
          <p:nvPr/>
        </p:nvCxnSpPr>
        <p:spPr>
          <a:xfrm>
            <a:off x="7025267" y="1384592"/>
            <a:ext cx="713673" cy="3043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1BA9CF52-5650-2D88-1EA8-88B7F33756BF}"/>
              </a:ext>
            </a:extLst>
          </p:cNvPr>
          <p:cNvCxnSpPr>
            <a:cxnSpLocks/>
          </p:cNvCxnSpPr>
          <p:nvPr/>
        </p:nvCxnSpPr>
        <p:spPr>
          <a:xfrm>
            <a:off x="7025267" y="1330593"/>
            <a:ext cx="733191" cy="1084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5317C369-F9D2-FCE5-F8D0-12F50B95D627}"/>
              </a:ext>
            </a:extLst>
          </p:cNvPr>
          <p:cNvCxnSpPr>
            <a:cxnSpLocks/>
            <a:stCxn id="9" idx="3"/>
            <a:endCxn id="15" idx="1"/>
          </p:cNvCxnSpPr>
          <p:nvPr/>
        </p:nvCxnSpPr>
        <p:spPr>
          <a:xfrm flipV="1">
            <a:off x="6980659" y="3409485"/>
            <a:ext cx="752710" cy="2436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771D78C-BBFA-E41E-0B5B-BD8FB9E88EF9}"/>
              </a:ext>
            </a:extLst>
          </p:cNvPr>
          <p:cNvCxnSpPr>
            <a:cxnSpLocks/>
            <a:stCxn id="9" idx="3"/>
            <a:endCxn id="16" idx="1"/>
          </p:cNvCxnSpPr>
          <p:nvPr/>
        </p:nvCxnSpPr>
        <p:spPr>
          <a:xfrm>
            <a:off x="6980659" y="3653094"/>
            <a:ext cx="775012" cy="71581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93D15C5-9293-4D5A-13D9-1B110CEF4CC7}"/>
              </a:ext>
            </a:extLst>
          </p:cNvPr>
          <p:cNvCxnSpPr>
            <a:cxnSpLocks/>
            <a:endCxn id="10" idx="1"/>
          </p:cNvCxnSpPr>
          <p:nvPr/>
        </p:nvCxnSpPr>
        <p:spPr>
          <a:xfrm>
            <a:off x="2241395" y="4237631"/>
            <a:ext cx="841916" cy="151360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8F18D6A-D681-BF9E-9203-B9E7DFCB42D6}"/>
              </a:ext>
            </a:extLst>
          </p:cNvPr>
          <p:cNvCxnSpPr>
            <a:cxnSpLocks/>
            <a:stCxn id="10" idx="3"/>
            <a:endCxn id="17" idx="1"/>
          </p:cNvCxnSpPr>
          <p:nvPr/>
        </p:nvCxnSpPr>
        <p:spPr>
          <a:xfrm flipV="1">
            <a:off x="6832908" y="5241176"/>
            <a:ext cx="900461" cy="510057"/>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0751CB9-C663-2F15-AE80-1F2F992E03F5}"/>
              </a:ext>
            </a:extLst>
          </p:cNvPr>
          <p:cNvCxnSpPr>
            <a:cxnSpLocks/>
            <a:stCxn id="10" idx="3"/>
            <a:endCxn id="18" idx="1"/>
          </p:cNvCxnSpPr>
          <p:nvPr/>
        </p:nvCxnSpPr>
        <p:spPr>
          <a:xfrm>
            <a:off x="6832908" y="5751233"/>
            <a:ext cx="981306" cy="153965"/>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AFDD01D-C294-70B9-72EB-72BC8692E9C8}"/>
              </a:ext>
            </a:extLst>
          </p:cNvPr>
          <p:cNvCxnSpPr>
            <a:cxnSpLocks/>
            <a:stCxn id="10" idx="3"/>
            <a:endCxn id="19" idx="1"/>
          </p:cNvCxnSpPr>
          <p:nvPr/>
        </p:nvCxnSpPr>
        <p:spPr>
          <a:xfrm>
            <a:off x="6832908" y="5751233"/>
            <a:ext cx="981305" cy="848987"/>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75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left)">
                                      <p:cBhvr>
                                        <p:cTn id="95" dur="500"/>
                                        <p:tgtEl>
                                          <p:spTgt spid="49"/>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wipe(left)">
                                      <p:cBhvr>
                                        <p:cTn id="103" dur="500"/>
                                        <p:tgtEl>
                                          <p:spTgt spid="5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left)">
                                      <p:cBhvr>
                                        <p:cTn id="10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4"/>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5"/>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6"/>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9"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10"/>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2"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53" presetClass="entr" presetSubtype="16" fill="hold" nodeType="withEffect">
                                  <p:stCondLst>
                                    <p:cond delay="350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750"/>
                                        <p:tgtEl>
                                          <p:spTgt spid="10">
                                            <p:txEl>
                                              <p:pRg st="0" end="0"/>
                                            </p:txEl>
                                          </p:spTgt>
                                        </p:tgtEl>
                                      </p:cBhvr>
                                    </p:animEffect>
                                  </p:childTnLst>
                                </p:cTn>
                              </p:par>
                              <p:par>
                                <p:cTn id="18" presetID="32" presetClass="emph" presetSubtype="0" fill="hold" grpId="0" nodeType="withEffect">
                                  <p:stCondLst>
                                    <p:cond delay="4250"/>
                                  </p:stCondLst>
                                  <p:childTnLst>
                                    <p:animRot by="120000">
                                      <p:cBhvr>
                                        <p:cTn id="19" dur="75" fill="hold">
                                          <p:stCondLst>
                                            <p:cond delay="0"/>
                                          </p:stCondLst>
                                        </p:cTn>
                                        <p:tgtEl>
                                          <p:spTgt spid="10">
                                            <p:txEl>
                                              <p:pRg st="0" end="0"/>
                                            </p:txEl>
                                          </p:spTgt>
                                        </p:tgtEl>
                                        <p:attrNameLst>
                                          <p:attrName>r</p:attrName>
                                        </p:attrNameLst>
                                      </p:cBhvr>
                                    </p:animRot>
                                    <p:animRot by="-240000">
                                      <p:cBhvr>
                                        <p:cTn id="20" dur="150" fill="hold">
                                          <p:stCondLst>
                                            <p:cond delay="150"/>
                                          </p:stCondLst>
                                        </p:cTn>
                                        <p:tgtEl>
                                          <p:spTgt spid="10">
                                            <p:txEl>
                                              <p:pRg st="0" end="0"/>
                                            </p:txEl>
                                          </p:spTgt>
                                        </p:tgtEl>
                                        <p:attrNameLst>
                                          <p:attrName>r</p:attrName>
                                        </p:attrNameLst>
                                      </p:cBhvr>
                                    </p:animRot>
                                    <p:animRot by="240000">
                                      <p:cBhvr>
                                        <p:cTn id="21" dur="150" fill="hold">
                                          <p:stCondLst>
                                            <p:cond delay="300"/>
                                          </p:stCondLst>
                                        </p:cTn>
                                        <p:tgtEl>
                                          <p:spTgt spid="10">
                                            <p:txEl>
                                              <p:pRg st="0" end="0"/>
                                            </p:txEl>
                                          </p:spTgt>
                                        </p:tgtEl>
                                        <p:attrNameLst>
                                          <p:attrName>r</p:attrName>
                                        </p:attrNameLst>
                                      </p:cBhvr>
                                    </p:animRot>
                                    <p:animRot by="-240000">
                                      <p:cBhvr>
                                        <p:cTn id="22" dur="150" fill="hold">
                                          <p:stCondLst>
                                            <p:cond delay="450"/>
                                          </p:stCondLst>
                                        </p:cTn>
                                        <p:tgtEl>
                                          <p:spTgt spid="10">
                                            <p:txEl>
                                              <p:pRg st="0" end="0"/>
                                            </p:txEl>
                                          </p:spTgt>
                                        </p:tgtEl>
                                        <p:attrNameLst>
                                          <p:attrName>r</p:attrName>
                                        </p:attrNameLst>
                                      </p:cBhvr>
                                    </p:animRot>
                                    <p:animRot by="120000">
                                      <p:cBhvr>
                                        <p:cTn id="23"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1630</Words>
  <Application>Microsoft Office PowerPoint</Application>
  <PresentationFormat>Widescreen</PresentationFormat>
  <Paragraphs>135</Paragraphs>
  <Slides>25</Slides>
  <Notes>21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 THẢO LUẬN NHÓM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46</cp:revision>
  <dcterms:created xsi:type="dcterms:W3CDTF">2024-05-12T02:27:59Z</dcterms:created>
  <dcterms:modified xsi:type="dcterms:W3CDTF">2024-08-12T23:22:37Z</dcterms:modified>
</cp:coreProperties>
</file>