
<file path=[Content_Types].xml><?xml version="1.0" encoding="utf-8"?>
<Types xmlns="http://schemas.openxmlformats.org/package/2006/content-types">
  <Default Extension="png" ContentType="image/png"/>
  <Default Extension="mp3" ContentType="audio/mpeg"/>
  <Default Extension="svg" ContentType="image/svg+xml"/>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259" r:id="rId3"/>
    <p:sldId id="262" r:id="rId4"/>
    <p:sldId id="263" r:id="rId5"/>
    <p:sldId id="265" r:id="rId6"/>
    <p:sldId id="266" r:id="rId7"/>
    <p:sldId id="268" r:id="rId8"/>
    <p:sldId id="270" r:id="rId9"/>
    <p:sldId id="271" r:id="rId10"/>
    <p:sldId id="273" r:id="rId11"/>
    <p:sldId id="274" r:id="rId12"/>
    <p:sldId id="27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1CAE"/>
    <a:srgbClr val="F5B1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402E02-C380-49BF-80AA-8FDE4EE4EB69}" type="datetimeFigureOut">
              <a:rPr lang="en-US" smtClean="0"/>
              <a:t>8/14/2024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ECA9B9-6C51-407B-A2B8-D345B346AA2E}" type="slidenum">
              <a:rPr lang="en-US" smtClean="0"/>
              <a:t>‹#›</a:t>
            </a:fld>
            <a:endParaRPr lang="en-US"/>
          </a:p>
        </p:txBody>
      </p:sp>
    </p:spTree>
    <p:extLst>
      <p:ext uri="{BB962C8B-B14F-4D97-AF65-F5344CB8AC3E}">
        <p14:creationId xmlns:p14="http://schemas.microsoft.com/office/powerpoint/2010/main" val="36708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4228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18C7F1C-76D0-4D9E-9A65-AC378993CDD0}" type="datetimeFigureOut">
              <a:rPr lang="en-US" smtClean="0"/>
              <a:t>8/14/2024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D781CC-3700-4B9E-B4E4-956FB4EE927A}" type="slidenum">
              <a:rPr lang="en-US" smtClean="0"/>
              <a:t>‹#›</a:t>
            </a:fld>
            <a:endParaRPr lang="en-US"/>
          </a:p>
        </p:txBody>
      </p:sp>
    </p:spTree>
    <p:extLst>
      <p:ext uri="{BB962C8B-B14F-4D97-AF65-F5344CB8AC3E}">
        <p14:creationId xmlns:p14="http://schemas.microsoft.com/office/powerpoint/2010/main" val="720705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8C7F1C-76D0-4D9E-9A65-AC378993CDD0}" type="datetimeFigureOut">
              <a:rPr lang="en-US" smtClean="0"/>
              <a:t>8/14/2024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D781CC-3700-4B9E-B4E4-956FB4EE927A}" type="slidenum">
              <a:rPr lang="en-US" smtClean="0"/>
              <a:t>‹#›</a:t>
            </a:fld>
            <a:endParaRPr lang="en-US"/>
          </a:p>
        </p:txBody>
      </p:sp>
    </p:spTree>
    <p:extLst>
      <p:ext uri="{BB962C8B-B14F-4D97-AF65-F5344CB8AC3E}">
        <p14:creationId xmlns:p14="http://schemas.microsoft.com/office/powerpoint/2010/main" val="2798870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8C7F1C-76D0-4D9E-9A65-AC378993CDD0}" type="datetimeFigureOut">
              <a:rPr lang="en-US" smtClean="0"/>
              <a:t>8/14/2024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D781CC-3700-4B9E-B4E4-956FB4EE927A}" type="slidenum">
              <a:rPr lang="en-US" smtClean="0"/>
              <a:t>‹#›</a:t>
            </a:fld>
            <a:endParaRPr lang="en-US"/>
          </a:p>
        </p:txBody>
      </p:sp>
    </p:spTree>
    <p:extLst>
      <p:ext uri="{BB962C8B-B14F-4D97-AF65-F5344CB8AC3E}">
        <p14:creationId xmlns:p14="http://schemas.microsoft.com/office/powerpoint/2010/main" val="143017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2"/>
        <p:cNvGrpSpPr/>
        <p:nvPr/>
      </p:nvGrpSpPr>
      <p:grpSpPr>
        <a:xfrm>
          <a:off x="0" y="0"/>
          <a:ext cx="0" cy="0"/>
          <a:chOff x="0" y="0"/>
          <a:chExt cx="0" cy="0"/>
        </a:xfrm>
      </p:grpSpPr>
      <p:sp>
        <p:nvSpPr>
          <p:cNvPr id="383" name="Google Shape;383;p9"/>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9"/>
          <p:cNvGrpSpPr/>
          <p:nvPr/>
        </p:nvGrpSpPr>
        <p:grpSpPr>
          <a:xfrm>
            <a:off x="-11200" y="5519227"/>
            <a:ext cx="12215032" cy="1338765"/>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6" name="Google Shape;406;p9"/>
          <p:cNvSpPr txBox="1">
            <a:spLocks noGrp="1"/>
          </p:cNvSpPr>
          <p:nvPr>
            <p:ph type="title"/>
          </p:nvPr>
        </p:nvSpPr>
        <p:spPr>
          <a:xfrm>
            <a:off x="5415233" y="2992300"/>
            <a:ext cx="58136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7" name="Google Shape;407;p9"/>
          <p:cNvSpPr txBox="1">
            <a:spLocks noGrp="1"/>
          </p:cNvSpPr>
          <p:nvPr>
            <p:ph type="subTitle" idx="1"/>
          </p:nvPr>
        </p:nvSpPr>
        <p:spPr>
          <a:xfrm>
            <a:off x="5415233" y="3987391"/>
            <a:ext cx="5813600" cy="13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08" name="Google Shape;408;p9"/>
          <p:cNvGrpSpPr/>
          <p:nvPr/>
        </p:nvGrpSpPr>
        <p:grpSpPr>
          <a:xfrm>
            <a:off x="4983507" y="39056"/>
            <a:ext cx="7092997" cy="6757609"/>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717712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8C7F1C-76D0-4D9E-9A65-AC378993CDD0}" type="datetimeFigureOut">
              <a:rPr lang="en-US" smtClean="0"/>
              <a:t>8/14/2024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D781CC-3700-4B9E-B4E4-956FB4EE927A}" type="slidenum">
              <a:rPr lang="en-US" smtClean="0"/>
              <a:t>‹#›</a:t>
            </a:fld>
            <a:endParaRPr lang="en-US"/>
          </a:p>
        </p:txBody>
      </p:sp>
    </p:spTree>
    <p:extLst>
      <p:ext uri="{BB962C8B-B14F-4D97-AF65-F5344CB8AC3E}">
        <p14:creationId xmlns:p14="http://schemas.microsoft.com/office/powerpoint/2010/main" val="3022933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18C7F1C-76D0-4D9E-9A65-AC378993CDD0}" type="datetimeFigureOut">
              <a:rPr lang="en-US" smtClean="0"/>
              <a:t>8/14/2024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D781CC-3700-4B9E-B4E4-956FB4EE927A}" type="slidenum">
              <a:rPr lang="en-US" smtClean="0"/>
              <a:t>‹#›</a:t>
            </a:fld>
            <a:endParaRPr lang="en-US"/>
          </a:p>
        </p:txBody>
      </p:sp>
    </p:spTree>
    <p:extLst>
      <p:ext uri="{BB962C8B-B14F-4D97-AF65-F5344CB8AC3E}">
        <p14:creationId xmlns:p14="http://schemas.microsoft.com/office/powerpoint/2010/main" val="2046385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18C7F1C-76D0-4D9E-9A65-AC378993CDD0}" type="datetimeFigureOut">
              <a:rPr lang="en-US" smtClean="0"/>
              <a:t>8/14/2024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D781CC-3700-4B9E-B4E4-956FB4EE927A}" type="slidenum">
              <a:rPr lang="en-US" smtClean="0"/>
              <a:t>‹#›</a:t>
            </a:fld>
            <a:endParaRPr lang="en-US"/>
          </a:p>
        </p:txBody>
      </p:sp>
    </p:spTree>
    <p:extLst>
      <p:ext uri="{BB962C8B-B14F-4D97-AF65-F5344CB8AC3E}">
        <p14:creationId xmlns:p14="http://schemas.microsoft.com/office/powerpoint/2010/main" val="3268999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18C7F1C-76D0-4D9E-9A65-AC378993CDD0}" type="datetimeFigureOut">
              <a:rPr lang="en-US" smtClean="0"/>
              <a:t>8/14/2024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D781CC-3700-4B9E-B4E4-956FB4EE927A}" type="slidenum">
              <a:rPr lang="en-US" smtClean="0"/>
              <a:t>‹#›</a:t>
            </a:fld>
            <a:endParaRPr lang="en-US"/>
          </a:p>
        </p:txBody>
      </p:sp>
    </p:spTree>
    <p:extLst>
      <p:ext uri="{BB962C8B-B14F-4D97-AF65-F5344CB8AC3E}">
        <p14:creationId xmlns:p14="http://schemas.microsoft.com/office/powerpoint/2010/main" val="3490433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18C7F1C-76D0-4D9E-9A65-AC378993CDD0}" type="datetimeFigureOut">
              <a:rPr lang="en-US" smtClean="0"/>
              <a:t>8/14/2024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D781CC-3700-4B9E-B4E4-956FB4EE927A}" type="slidenum">
              <a:rPr lang="en-US" smtClean="0"/>
              <a:t>‹#›</a:t>
            </a:fld>
            <a:endParaRPr lang="en-US"/>
          </a:p>
        </p:txBody>
      </p:sp>
    </p:spTree>
    <p:extLst>
      <p:ext uri="{BB962C8B-B14F-4D97-AF65-F5344CB8AC3E}">
        <p14:creationId xmlns:p14="http://schemas.microsoft.com/office/powerpoint/2010/main" val="3920485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8C7F1C-76D0-4D9E-9A65-AC378993CDD0}" type="datetimeFigureOut">
              <a:rPr lang="en-US" smtClean="0"/>
              <a:t>8/14/2024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D781CC-3700-4B9E-B4E4-956FB4EE927A}" type="slidenum">
              <a:rPr lang="en-US" smtClean="0"/>
              <a:t>‹#›</a:t>
            </a:fld>
            <a:endParaRPr lang="en-US"/>
          </a:p>
        </p:txBody>
      </p:sp>
    </p:spTree>
    <p:extLst>
      <p:ext uri="{BB962C8B-B14F-4D97-AF65-F5344CB8AC3E}">
        <p14:creationId xmlns:p14="http://schemas.microsoft.com/office/powerpoint/2010/main" val="3248849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18C7F1C-76D0-4D9E-9A65-AC378993CDD0}" type="datetimeFigureOut">
              <a:rPr lang="en-US" smtClean="0"/>
              <a:t>8/14/2024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D781CC-3700-4B9E-B4E4-956FB4EE927A}" type="slidenum">
              <a:rPr lang="en-US" smtClean="0"/>
              <a:t>‹#›</a:t>
            </a:fld>
            <a:endParaRPr lang="en-US"/>
          </a:p>
        </p:txBody>
      </p:sp>
    </p:spTree>
    <p:extLst>
      <p:ext uri="{BB962C8B-B14F-4D97-AF65-F5344CB8AC3E}">
        <p14:creationId xmlns:p14="http://schemas.microsoft.com/office/powerpoint/2010/main" val="2972634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18C7F1C-76D0-4D9E-9A65-AC378993CDD0}" type="datetimeFigureOut">
              <a:rPr lang="en-US" smtClean="0"/>
              <a:t>8/14/2024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D781CC-3700-4B9E-B4E4-956FB4EE927A}" type="slidenum">
              <a:rPr lang="en-US" smtClean="0"/>
              <a:t>‹#›</a:t>
            </a:fld>
            <a:endParaRPr lang="en-US"/>
          </a:p>
        </p:txBody>
      </p:sp>
    </p:spTree>
    <p:extLst>
      <p:ext uri="{BB962C8B-B14F-4D97-AF65-F5344CB8AC3E}">
        <p14:creationId xmlns:p14="http://schemas.microsoft.com/office/powerpoint/2010/main" val="2967652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8C7F1C-76D0-4D9E-9A65-AC378993CDD0}" type="datetimeFigureOut">
              <a:rPr lang="en-US" smtClean="0"/>
              <a:t>8/14/2024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D781CC-3700-4B9E-B4E4-956FB4EE927A}" type="slidenum">
              <a:rPr lang="en-US" smtClean="0"/>
              <a:t>‹#›</a:t>
            </a:fld>
            <a:endParaRPr lang="en-US"/>
          </a:p>
        </p:txBody>
      </p:sp>
    </p:spTree>
    <p:extLst>
      <p:ext uri="{BB962C8B-B14F-4D97-AF65-F5344CB8AC3E}">
        <p14:creationId xmlns:p14="http://schemas.microsoft.com/office/powerpoint/2010/main" val="1466051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2.svg"/><Relationship Id="rId15" Type="http://schemas.openxmlformats.org/officeDocument/2006/relationships/image" Target="../media/image7.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26.svg"/><Relationship Id="rId1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78.svg"/><Relationship Id="rId18" Type="http://schemas.openxmlformats.org/officeDocument/2006/relationships/image" Target="../media/image220.svg"/><Relationship Id="rId3" Type="http://schemas.openxmlformats.org/officeDocument/2006/relationships/image" Target="../media/image100.svg"/><Relationship Id="rId7" Type="http://schemas.openxmlformats.org/officeDocument/2006/relationships/image" Target="../media/image72.svg"/><Relationship Id="rId17" Type="http://schemas.openxmlformats.org/officeDocument/2006/relationships/image" Target="../media/image2.png"/><Relationship Id="rId2" Type="http://schemas.openxmlformats.org/officeDocument/2006/relationships/image" Target="../media/image11.png"/><Relationship Id="rId16" Type="http://schemas.openxmlformats.org/officeDocument/2006/relationships/image" Target="../media/image41.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70.svg"/><Relationship Id="rId15" Type="http://schemas.microsoft.com/office/2007/relationships/hdphoto" Target="../media/hdphoto2.wdp"/><Relationship Id="rId10" Type="http://schemas.openxmlformats.org/officeDocument/2006/relationships/image" Target="../media/image21.png"/><Relationship Id="rId19" Type="http://schemas.openxmlformats.org/officeDocument/2006/relationships/image" Target="../media/image7.png"/><Relationship Id="rId4" Type="http://schemas.openxmlformats.org/officeDocument/2006/relationships/image" Target="../media/image24.png"/><Relationship Id="rId9" Type="http://schemas.openxmlformats.org/officeDocument/2006/relationships/image" Target="../media/image74.svg"/><Relationship Id="rId1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4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0.svg"/><Relationship Id="rId5"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26.sv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7.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26.sv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8.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0.sv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image" Target="../media/image7.png"/><Relationship Id="rId12"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microsoft.com/office/2007/relationships/hdphoto" Target="../media/hdphoto1.wdp"/><Relationship Id="rId5" Type="http://schemas.openxmlformats.org/officeDocument/2006/relationships/image" Target="../media/image22.svg"/><Relationship Id="rId10"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26.sv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0.svg"/><Relationship Id="rId3" Type="http://schemas.openxmlformats.org/officeDocument/2006/relationships/image" Target="../media/image40.svg"/><Relationship Id="rId7" Type="http://schemas.openxmlformats.org/officeDocument/2006/relationships/image" Target="../media/image80.svg"/><Relationship Id="rId12" Type="http://schemas.openxmlformats.org/officeDocument/2006/relationships/image" Target="../media/image13.png"/><Relationship Id="rId2" Type="http://schemas.openxmlformats.org/officeDocument/2006/relationships/image" Target="../media/image8.pn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20.svg"/><Relationship Id="rId5" Type="http://schemas.openxmlformats.org/officeDocument/2006/relationships/image" Target="../media/image60.svg"/><Relationship Id="rId15" Type="http://schemas.openxmlformats.org/officeDocument/2006/relationships/image" Target="../media/image160.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00.sv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13" Type="http://schemas.openxmlformats.org/officeDocument/2006/relationships/image" Target="../media/image78.svg"/><Relationship Id="rId17" Type="http://schemas.openxmlformats.org/officeDocument/2006/relationships/image" Target="../media/image2.png"/><Relationship Id="rId2" Type="http://schemas.openxmlformats.org/officeDocument/2006/relationships/image" Target="../media/image21.png"/><Relationship Id="rId16" Type="http://schemas.openxmlformats.org/officeDocument/2006/relationships/image" Target="../media/image23.png"/><Relationship Id="rId1" Type="http://schemas.openxmlformats.org/officeDocument/2006/relationships/slideLayout" Target="../slideLayouts/slideLayout7.xml"/><Relationship Id="rId15" Type="http://schemas.microsoft.com/office/2007/relationships/hdphoto" Target="../media/hdphoto2.wdp"/><Relationship Id="rId5" Type="http://schemas.openxmlformats.org/officeDocument/2006/relationships/image" Target="../media/image220.svg"/><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78.svg"/><Relationship Id="rId1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70.svg"/><Relationship Id="rId12" Type="http://schemas.openxmlformats.org/officeDocument/2006/relationships/image" Target="../media/image21.png"/><Relationship Id="rId17" Type="http://schemas.openxmlformats.org/officeDocument/2006/relationships/image" Target="../media/image28.png"/><Relationship Id="rId2" Type="http://schemas.openxmlformats.org/officeDocument/2006/relationships/audio" Target="../media/media1.mp3"/><Relationship Id="rId16" Type="http://schemas.microsoft.com/office/2007/relationships/hdphoto" Target="../media/hdphoto2.wdp"/><Relationship Id="rId1" Type="http://schemas.microsoft.com/office/2007/relationships/media" Target="../media/media1.mp3"/><Relationship Id="rId6" Type="http://schemas.openxmlformats.org/officeDocument/2006/relationships/image" Target="../media/image24.png"/><Relationship Id="rId11" Type="http://schemas.openxmlformats.org/officeDocument/2006/relationships/image" Target="../media/image74.svg"/><Relationship Id="rId5" Type="http://schemas.openxmlformats.org/officeDocument/2006/relationships/image" Target="../media/image100.svg"/><Relationship Id="rId1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72.sv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78.svg"/><Relationship Id="rId18" Type="http://schemas.openxmlformats.org/officeDocument/2006/relationships/image" Target="../media/image31.png"/><Relationship Id="rId3" Type="http://schemas.openxmlformats.org/officeDocument/2006/relationships/image" Target="../media/image100.svg"/><Relationship Id="rId21" Type="http://schemas.openxmlformats.org/officeDocument/2006/relationships/image" Target="../media/image34.png"/><Relationship Id="rId7" Type="http://schemas.openxmlformats.org/officeDocument/2006/relationships/image" Target="../media/image72.svg"/><Relationship Id="rId17" Type="http://schemas.openxmlformats.org/officeDocument/2006/relationships/image" Target="../media/image30.png"/><Relationship Id="rId2" Type="http://schemas.openxmlformats.org/officeDocument/2006/relationships/image" Target="../media/image11.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70.svg"/><Relationship Id="rId15" Type="http://schemas.microsoft.com/office/2007/relationships/hdphoto" Target="../media/hdphoto2.wdp"/><Relationship Id="rId23" Type="http://schemas.openxmlformats.org/officeDocument/2006/relationships/image" Target="../media/image36.png"/><Relationship Id="rId10" Type="http://schemas.openxmlformats.org/officeDocument/2006/relationships/image" Target="../media/image21.png"/><Relationship Id="rId19" Type="http://schemas.openxmlformats.org/officeDocument/2006/relationships/image" Target="../media/image32.png"/><Relationship Id="rId4" Type="http://schemas.openxmlformats.org/officeDocument/2006/relationships/image" Target="../media/image24.png"/><Relationship Id="rId9" Type="http://schemas.openxmlformats.org/officeDocument/2006/relationships/image" Target="../media/image74.svg"/><Relationship Id="rId14" Type="http://schemas.openxmlformats.org/officeDocument/2006/relationships/image" Target="../media/image22.png"/><Relationship Id="rId22"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78.svg"/><Relationship Id="rId18" Type="http://schemas.openxmlformats.org/officeDocument/2006/relationships/image" Target="../media/image39.png"/><Relationship Id="rId3" Type="http://schemas.openxmlformats.org/officeDocument/2006/relationships/image" Target="../media/image100.svg"/><Relationship Id="rId7" Type="http://schemas.openxmlformats.org/officeDocument/2006/relationships/image" Target="../media/image72.svg"/><Relationship Id="rId17" Type="http://schemas.openxmlformats.org/officeDocument/2006/relationships/image" Target="../media/image38.png"/><Relationship Id="rId2" Type="http://schemas.openxmlformats.org/officeDocument/2006/relationships/image" Target="../media/image11.pn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70.svg"/><Relationship Id="rId15" Type="http://schemas.microsoft.com/office/2007/relationships/hdphoto" Target="../media/hdphoto2.wdp"/><Relationship Id="rId10" Type="http://schemas.openxmlformats.org/officeDocument/2006/relationships/image" Target="../media/image21.png"/><Relationship Id="rId19" Type="http://schemas.openxmlformats.org/officeDocument/2006/relationships/image" Target="../media/image40.png"/><Relationship Id="rId4" Type="http://schemas.openxmlformats.org/officeDocument/2006/relationships/image" Target="../media/image24.png"/><Relationship Id="rId9" Type="http://schemas.openxmlformats.org/officeDocument/2006/relationships/image" Target="../media/image74.svg"/><Relationship Id="rId1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19705" y="4397296"/>
            <a:ext cx="4943861" cy="357194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3" name="Freeform 3"/>
          <p:cNvSpPr/>
          <p:nvPr/>
        </p:nvSpPr>
        <p:spPr>
          <a:xfrm>
            <a:off x="-158569" y="0"/>
            <a:ext cx="1629150" cy="1602558"/>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flipH="1" flipV="1">
            <a:off x="1345633" y="-169369"/>
            <a:ext cx="10846367" cy="2335627"/>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7" name="Freeform 7"/>
          <p:cNvSpPr/>
          <p:nvPr/>
        </p:nvSpPr>
        <p:spPr>
          <a:xfrm rot="678209" flipH="1">
            <a:off x="11074477" y="6157228"/>
            <a:ext cx="1260852" cy="598833"/>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9" name="Freeform 9"/>
          <p:cNvSpPr/>
          <p:nvPr/>
        </p:nvSpPr>
        <p:spPr>
          <a:xfrm>
            <a:off x="-719705" y="-556361"/>
            <a:ext cx="2866108" cy="2866108"/>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0">
              <a:extLst>
                <a:ext uri="{96DAC541-7B7A-43D3-8B79-37D633B846F1}">
                  <asvg:svgBlip xmlns:asvg="http://schemas.microsoft.com/office/drawing/2016/SVG/main" xmlns="" r:embed="rId13"/>
                </a:ext>
              </a:extLst>
            </a:blip>
            <a:stretch>
              <a:fillRect/>
            </a:stretch>
          </a:blipFill>
          <a:ln cap="sq">
            <a:noFill/>
            <a:prstDash val="solid"/>
            <a:miter/>
          </a:ln>
        </p:spPr>
      </p:sp>
      <p:sp>
        <p:nvSpPr>
          <p:cNvPr id="5" name="TextBox 4"/>
          <p:cNvSpPr txBox="1"/>
          <p:nvPr/>
        </p:nvSpPr>
        <p:spPr>
          <a:xfrm flipH="1">
            <a:off x="2276154" y="2572122"/>
            <a:ext cx="8474695" cy="3139321"/>
          </a:xfrm>
          <a:prstGeom prst="rect">
            <a:avLst/>
          </a:prstGeom>
          <a:noFill/>
        </p:spPr>
        <p:txBody>
          <a:bodyPr wrap="square" rtlCol="0">
            <a:spAutoFit/>
          </a:bodyPr>
          <a:lstStyle/>
          <a:p>
            <a:pPr algn="ctr"/>
            <a:r>
              <a:rPr lang="vi-VN" sz="4800" b="1" smtClean="0">
                <a:ln w="9525">
                  <a:solidFill>
                    <a:schemeClr val="bg1"/>
                  </a:solidFill>
                  <a:prstDash val="solid"/>
                </a:ln>
                <a:solidFill>
                  <a:srgbClr val="C00000"/>
                </a:solidFill>
                <a:latin typeface="+mj-lt"/>
              </a:rPr>
              <a:t>CHUYÊN ĐỀ CẤP TRƯỜNG</a:t>
            </a:r>
          </a:p>
          <a:p>
            <a:pPr algn="ctr"/>
            <a:r>
              <a:rPr lang="vi-VN" sz="4800" b="1" smtClean="0">
                <a:ln w="9525">
                  <a:solidFill>
                    <a:schemeClr val="bg1"/>
                  </a:solidFill>
                  <a:prstDash val="solid"/>
                </a:ln>
                <a:solidFill>
                  <a:srgbClr val="C00000"/>
                </a:solidFill>
                <a:latin typeface="+mj-lt"/>
              </a:rPr>
              <a:t>CÔNG NGHỆ</a:t>
            </a:r>
          </a:p>
          <a:p>
            <a:pPr algn="ctr"/>
            <a:r>
              <a:rPr lang="vi-VN" sz="4800" b="1" smtClean="0">
                <a:ln w="9525">
                  <a:solidFill>
                    <a:schemeClr val="bg1"/>
                  </a:solidFill>
                  <a:prstDash val="solid"/>
                </a:ln>
                <a:solidFill>
                  <a:srgbClr val="C00000"/>
                </a:solidFill>
                <a:latin typeface="+mj-lt"/>
              </a:rPr>
              <a:t>Bài 3: TÌM HIỂU THIẾT KẾ</a:t>
            </a:r>
          </a:p>
          <a:p>
            <a:pPr algn="ctr"/>
            <a:endParaRPr lang="vi-VN" sz="3600" smtClean="0">
              <a:solidFill>
                <a:srgbClr val="C00000"/>
              </a:solidFill>
              <a:latin typeface="+mj-lt"/>
            </a:endParaRPr>
          </a:p>
          <a:p>
            <a:pPr algn="ctr"/>
            <a:r>
              <a:rPr lang="vi-VN" smtClean="0">
                <a:solidFill>
                  <a:srgbClr val="C00000"/>
                </a:solidFill>
                <a:latin typeface="Bodoni MT Black" panose="02070A03080606020203" pitchFamily="18" charset="0"/>
              </a:rPr>
              <a:t> </a:t>
            </a:r>
            <a:endParaRPr lang="en-US">
              <a:solidFill>
                <a:srgbClr val="C00000"/>
              </a:solidFill>
              <a:latin typeface="Britannic Bold" panose="020B0903060703020204" pitchFamily="34" charset="0"/>
            </a:endParaRPr>
          </a:p>
        </p:txBody>
      </p:sp>
      <p:sp>
        <p:nvSpPr>
          <p:cNvPr id="10" name="Freeform 10"/>
          <p:cNvSpPr/>
          <p:nvPr/>
        </p:nvSpPr>
        <p:spPr>
          <a:xfrm>
            <a:off x="7993930" y="-841150"/>
            <a:ext cx="4198070" cy="3150897"/>
          </a:xfrm>
          <a:custGeom>
            <a:avLst/>
            <a:gdLst/>
            <a:ahLst/>
            <a:cxnLst/>
            <a:rect l="l" t="t" r="r" b="b"/>
            <a:pathLst>
              <a:path w="7733379" h="7163043">
                <a:moveTo>
                  <a:pt x="0" y="0"/>
                </a:moveTo>
                <a:lnTo>
                  <a:pt x="7733379" y="0"/>
                </a:lnTo>
                <a:lnTo>
                  <a:pt x="7733379" y="7163043"/>
                </a:lnTo>
                <a:lnTo>
                  <a:pt x="0" y="7163043"/>
                </a:lnTo>
                <a:lnTo>
                  <a:pt x="0" y="0"/>
                </a:lnTo>
                <a:close/>
              </a:path>
            </a:pathLst>
          </a:custGeom>
          <a:blipFill>
            <a:blip r:embed="rId14"/>
            <a:stretch>
              <a:fillRect/>
            </a:stretch>
          </a:blipFill>
        </p:spPr>
      </p:sp>
      <p:sp>
        <p:nvSpPr>
          <p:cNvPr id="12" name="Freeform 11"/>
          <p:cNvSpPr/>
          <p:nvPr/>
        </p:nvSpPr>
        <p:spPr>
          <a:xfrm>
            <a:off x="0" y="3886269"/>
            <a:ext cx="2918094" cy="2937037"/>
          </a:xfrm>
          <a:custGeom>
            <a:avLst/>
            <a:gdLst/>
            <a:ahLst/>
            <a:cxnLst/>
            <a:rect l="l" t="t" r="r" b="b"/>
            <a:pathLst>
              <a:path w="3339271" h="3364505">
                <a:moveTo>
                  <a:pt x="0" y="0"/>
                </a:moveTo>
                <a:lnTo>
                  <a:pt x="3339271" y="0"/>
                </a:lnTo>
                <a:lnTo>
                  <a:pt x="3339271" y="3364506"/>
                </a:lnTo>
                <a:lnTo>
                  <a:pt x="0" y="3364506"/>
                </a:lnTo>
                <a:lnTo>
                  <a:pt x="0" y="0"/>
                </a:lnTo>
                <a:close/>
              </a:path>
            </a:pathLst>
          </a:custGeom>
          <a:blipFill>
            <a:blip r:embed="rId15"/>
            <a:stretch>
              <a:fillRect/>
            </a:stretch>
          </a:blipFill>
        </p:spPr>
      </p:sp>
      <p:sp>
        <p:nvSpPr>
          <p:cNvPr id="6" name="TextBox 5"/>
          <p:cNvSpPr txBox="1"/>
          <p:nvPr/>
        </p:nvSpPr>
        <p:spPr>
          <a:xfrm>
            <a:off x="6768816" y="5062399"/>
            <a:ext cx="5731498" cy="584775"/>
          </a:xfrm>
          <a:prstGeom prst="rect">
            <a:avLst/>
          </a:prstGeom>
          <a:noFill/>
        </p:spPr>
        <p:txBody>
          <a:bodyPr wrap="square" rtlCol="0">
            <a:spAutoFit/>
          </a:bodyPr>
          <a:lstStyle/>
          <a:p>
            <a:r>
              <a:rPr lang="vi-VN" sz="3200" smtClean="0">
                <a:solidFill>
                  <a:srgbClr val="C00000"/>
                </a:solidFill>
                <a:latin typeface="Times New Roman" panose="02020603050405020304" pitchFamily="18" charset="0"/>
                <a:cs typeface="Times New Roman" panose="02020603050405020304" pitchFamily="18" charset="0"/>
              </a:rPr>
              <a:t>Giáo viên: Nguyễn Thị Nhi</a:t>
            </a:r>
            <a:endParaRPr lang="en-US" sz="320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78262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482996">
            <a:off x="-1474665" y="-1467107"/>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6291302">
            <a:off x="8109472" y="160465"/>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 xmlns:asvg="http://schemas.microsoft.com/office/drawing/2016/SVG/main" r:embed="rId5"/>
                </a:ext>
              </a:extLst>
            </a:blip>
            <a:stretch>
              <a:fillRect l="-4079" t="-2292" r="-48138" b="-88622"/>
            </a:stretch>
          </a:blipFill>
        </p:spPr>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394016" y="245052"/>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200"/>
          </a:p>
        </p:txBody>
      </p:sp>
      <p:sp>
        <p:nvSpPr>
          <p:cNvPr id="12" name="Freeform 6">
            <a:extLst>
              <a:ext uri="{FF2B5EF4-FFF2-40B4-BE49-F238E27FC236}">
                <a16:creationId xmlns:a16="http://schemas.microsoft.com/office/drawing/2014/main" id="{125DA35D-28B2-275E-46D9-4A0F2C1F1515}"/>
              </a:ext>
            </a:extLst>
          </p:cNvPr>
          <p:cNvSpPr/>
          <p:nvPr/>
        </p:nvSpPr>
        <p:spPr>
          <a:xfrm>
            <a:off x="-20321" y="-24924"/>
            <a:ext cx="12379721" cy="1642604"/>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0">
              <a:extLst>
                <a:ext uri="{96DAC541-7B7A-43D3-8B79-37D633B846F1}">
                  <asvg:svgBlip xmlns="" xmlns:asvg="http://schemas.microsoft.com/office/drawing/2016/SVG/main" r:embed="rId13"/>
                </a:ext>
              </a:extLst>
            </a:blip>
            <a:stretch>
              <a:fillRect/>
            </a:stretch>
          </a:blipFill>
        </p:spPr>
        <p:txBody>
          <a:bodyPr/>
          <a:lstStyle/>
          <a:p>
            <a:endParaRPr lang="en-US"/>
          </a:p>
        </p:txBody>
      </p:sp>
      <p:pic>
        <p:nvPicPr>
          <p:cNvPr id="19" name="Picture 18"/>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3243" y="122177"/>
            <a:ext cx="1398351" cy="1224761"/>
          </a:xfrm>
          <a:prstGeom prst="rect">
            <a:avLst/>
          </a:prstGeom>
        </p:spPr>
      </p:pic>
      <p:sp>
        <p:nvSpPr>
          <p:cNvPr id="5" name="TextBox 4"/>
          <p:cNvSpPr txBox="1"/>
          <p:nvPr/>
        </p:nvSpPr>
        <p:spPr>
          <a:xfrm>
            <a:off x="1115977" y="-50747"/>
            <a:ext cx="11005001" cy="1754326"/>
          </a:xfrm>
          <a:prstGeom prst="rect">
            <a:avLst/>
          </a:prstGeom>
          <a:noFill/>
        </p:spPr>
        <p:txBody>
          <a:bodyPr wrap="square" rtlCol="0">
            <a:spAutoFit/>
          </a:bodyPr>
          <a:lstStyle/>
          <a:p>
            <a:r>
              <a:rPr lang="vi-VN" sz="3600" smtClean="0">
                <a:solidFill>
                  <a:schemeClr val="bg1"/>
                </a:solidFill>
                <a:latin typeface="Times New Roman" panose="02020603050405020304" pitchFamily="18" charset="0"/>
                <a:cs typeface="Times New Roman" panose="02020603050405020304" pitchFamily="18" charset="0"/>
              </a:rPr>
              <a:t>Em hãy quan sát và nêu sự khác nhau về kiểu dáng, màu sắc của những chiếc đồng hồ trong hình 2. Hoạt động nào tạo nên sự khác nhau của những sản phẩm đó?</a:t>
            </a:r>
            <a:endParaRPr lang="en-US" sz="3600">
              <a:solidFill>
                <a:schemeClr val="bg1"/>
              </a:solidFill>
              <a:latin typeface="Times New Roman" panose="02020603050405020304" pitchFamily="18" charset="0"/>
              <a:cs typeface="Times New Roman" panose="02020603050405020304" pitchFamily="18" charset="0"/>
            </a:endParaRPr>
          </a:p>
        </p:txBody>
      </p:sp>
      <p:pic>
        <p:nvPicPr>
          <p:cNvPr id="20" name="Picture 19"/>
          <p:cNvPicPr/>
          <p:nvPr/>
        </p:nvPicPr>
        <p:blipFill>
          <a:blip r:embed="rId16"/>
          <a:stretch>
            <a:fillRect/>
          </a:stretch>
        </p:blipFill>
        <p:spPr>
          <a:xfrm>
            <a:off x="2169136" y="1754816"/>
            <a:ext cx="7561268" cy="2994486"/>
          </a:xfrm>
          <a:prstGeom prst="rect">
            <a:avLst/>
          </a:prstGeom>
        </p:spPr>
      </p:pic>
      <p:sp>
        <p:nvSpPr>
          <p:cNvPr id="21" name="Freeform 3"/>
          <p:cNvSpPr/>
          <p:nvPr/>
        </p:nvSpPr>
        <p:spPr>
          <a:xfrm>
            <a:off x="-71461" y="4740317"/>
            <a:ext cx="1887794" cy="2126794"/>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a:ln cap="sq">
            <a:noFill/>
            <a:prstDash val="solid"/>
            <a:miter/>
          </a:ln>
        </p:spPr>
      </p:sp>
      <p:sp>
        <p:nvSpPr>
          <p:cNvPr id="29" name="Freeform 28"/>
          <p:cNvSpPr/>
          <p:nvPr/>
        </p:nvSpPr>
        <p:spPr>
          <a:xfrm>
            <a:off x="10496135" y="5108277"/>
            <a:ext cx="1626622" cy="1817673"/>
          </a:xfrm>
          <a:custGeom>
            <a:avLst/>
            <a:gdLst/>
            <a:ahLst/>
            <a:cxnLst/>
            <a:rect l="l" t="t" r="r" b="b"/>
            <a:pathLst>
              <a:path w="3339271" h="3364505">
                <a:moveTo>
                  <a:pt x="0" y="0"/>
                </a:moveTo>
                <a:lnTo>
                  <a:pt x="3339271" y="0"/>
                </a:lnTo>
                <a:lnTo>
                  <a:pt x="3339271" y="3364506"/>
                </a:lnTo>
                <a:lnTo>
                  <a:pt x="0" y="3364506"/>
                </a:lnTo>
                <a:lnTo>
                  <a:pt x="0" y="0"/>
                </a:lnTo>
                <a:close/>
              </a:path>
            </a:pathLst>
          </a:custGeom>
          <a:blipFill>
            <a:blip r:embed="rId19"/>
            <a:stretch>
              <a:fillRect/>
            </a:stretch>
          </a:blipFill>
        </p:spPr>
      </p:sp>
      <p:grpSp>
        <p:nvGrpSpPr>
          <p:cNvPr id="30" name="Group 29">
            <a:extLst>
              <a:ext uri="{FF2B5EF4-FFF2-40B4-BE49-F238E27FC236}">
                <a16:creationId xmlns:a16="http://schemas.microsoft.com/office/drawing/2014/main" id="{2B52C1D8-8D01-5ABF-3478-D60142734667}"/>
              </a:ext>
            </a:extLst>
          </p:cNvPr>
          <p:cNvGrpSpPr/>
          <p:nvPr/>
        </p:nvGrpSpPr>
        <p:grpSpPr>
          <a:xfrm>
            <a:off x="4215577" y="4804907"/>
            <a:ext cx="3474720" cy="1955570"/>
            <a:chOff x="892354" y="3703278"/>
            <a:chExt cx="4278451" cy="2230162"/>
          </a:xfrm>
        </p:grpSpPr>
        <p:pic>
          <p:nvPicPr>
            <p:cNvPr id="31" name="Picture 9">
              <a:extLst>
                <a:ext uri="{FF2B5EF4-FFF2-40B4-BE49-F238E27FC236}">
                  <a16:creationId xmlns:a16="http://schemas.microsoft.com/office/drawing/2014/main" id="{F1068755-6ABF-6A47-E624-478FDC356407}"/>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892354" y="3703278"/>
              <a:ext cx="4278451" cy="217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Rounded Corners 17">
              <a:extLst>
                <a:ext uri="{FF2B5EF4-FFF2-40B4-BE49-F238E27FC236}">
                  <a16:creationId xmlns:a16="http://schemas.microsoft.com/office/drawing/2014/main" id="{B8F0427C-1D07-5746-A457-C8A001F8A9E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a:latin typeface="Arial" panose="020B0604020202020204" pitchFamily="34" charset="0"/>
                  <a:cs typeface="Arial" panose="020B0604020202020204" pitchFamily="34" charset="0"/>
                </a:rPr>
                <a:t>Thảo</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luận</a:t>
              </a:r>
              <a:r>
                <a:rPr lang="en-US" sz="1600" b="1" dirty="0">
                  <a:latin typeface="Arial" panose="020B0604020202020204" pitchFamily="34" charset="0"/>
                  <a:cs typeface="Arial" panose="020B0604020202020204" pitchFamily="34" charset="0"/>
                </a:rPr>
                <a:t> </a:t>
              </a:r>
              <a:r>
                <a:rPr lang="en-US" sz="1600" b="1" err="1">
                  <a:latin typeface="Arial" panose="020B0604020202020204" pitchFamily="34" charset="0"/>
                  <a:cs typeface="Arial" panose="020B0604020202020204" pitchFamily="34" charset="0"/>
                </a:rPr>
                <a:t>nhóm</a:t>
              </a:r>
              <a:r>
                <a:rPr lang="en-US" sz="1600" b="1">
                  <a:latin typeface="Arial" panose="020B0604020202020204" pitchFamily="34" charset="0"/>
                  <a:cs typeface="Arial" panose="020B0604020202020204" pitchFamily="34" charset="0"/>
                </a:rPr>
                <a:t> </a:t>
              </a:r>
              <a:r>
                <a:rPr lang="vi-VN" sz="1600" b="1" smtClean="0">
                  <a:latin typeface="Arial" panose="020B0604020202020204" pitchFamily="34" charset="0"/>
                  <a:cs typeface="Arial" panose="020B0604020202020204" pitchFamily="34" charset="0"/>
                </a:rPr>
                <a:t>4</a:t>
              </a:r>
            </a:p>
            <a:p>
              <a:pPr algn="ctr"/>
              <a:r>
                <a:rPr lang="vi-VN" sz="1600" b="1" smtClean="0">
                  <a:latin typeface="Arial" panose="020B0604020202020204" pitchFamily="34" charset="0"/>
                  <a:cs typeface="Arial" panose="020B0604020202020204" pitchFamily="34" charset="0"/>
                </a:rPr>
                <a:t>Hình thức khăn trải bàn</a:t>
              </a:r>
              <a:endParaRPr lang="en-US" sz="16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5912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out)">
                                      <p:cBhvr>
                                        <p:cTn id="7" dur="2000"/>
                                        <p:tgtEl>
                                          <p:spTgt spid="20"/>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104559" y="0"/>
            <a:ext cx="2031680" cy="2084439"/>
          </a:xfrm>
          <a:custGeom>
            <a:avLst/>
            <a:gdLst/>
            <a:ahLst/>
            <a:cxnLst/>
            <a:rect l="l" t="t" r="r" b="b"/>
            <a:pathLst>
              <a:path w="3339271" h="3364505">
                <a:moveTo>
                  <a:pt x="0" y="0"/>
                </a:moveTo>
                <a:lnTo>
                  <a:pt x="3339271" y="0"/>
                </a:lnTo>
                <a:lnTo>
                  <a:pt x="3339271" y="3364506"/>
                </a:lnTo>
                <a:lnTo>
                  <a:pt x="0" y="3364506"/>
                </a:lnTo>
                <a:lnTo>
                  <a:pt x="0" y="0"/>
                </a:lnTo>
                <a:close/>
              </a:path>
            </a:pathLst>
          </a:custGeom>
          <a:blipFill>
            <a:blip r:embed="rId4"/>
            <a:stretch>
              <a:fillRect/>
            </a:stretch>
          </a:blipFill>
        </p:spPr>
      </p:sp>
      <p:sp>
        <p:nvSpPr>
          <p:cNvPr id="5" name="Freeform 2"/>
          <p:cNvSpPr/>
          <p:nvPr/>
        </p:nvSpPr>
        <p:spPr>
          <a:xfrm rot="17032868">
            <a:off x="7177080" y="1571060"/>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pic>
        <p:nvPicPr>
          <p:cNvPr id="6" name="edi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27121" y="0"/>
            <a:ext cx="8150943" cy="6858000"/>
          </a:xfrm>
          <a:prstGeom prst="rect">
            <a:avLst/>
          </a:prstGeom>
        </p:spPr>
      </p:pic>
      <p:sp>
        <p:nvSpPr>
          <p:cNvPr id="7" name="Freeform 7"/>
          <p:cNvSpPr/>
          <p:nvPr/>
        </p:nvSpPr>
        <p:spPr>
          <a:xfrm rot="2103679" flipH="1">
            <a:off x="-1118797" y="4082987"/>
            <a:ext cx="3759560" cy="1949329"/>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Tree>
    <p:extLst>
      <p:ext uri="{BB962C8B-B14F-4D97-AF65-F5344CB8AC3E}">
        <p14:creationId xmlns:p14="http://schemas.microsoft.com/office/powerpoint/2010/main" val="30436286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19705" y="4397296"/>
            <a:ext cx="4943861" cy="357194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4" name="Freeform 4"/>
          <p:cNvSpPr/>
          <p:nvPr/>
        </p:nvSpPr>
        <p:spPr>
          <a:xfrm flipH="1" flipV="1">
            <a:off x="1345633" y="-169369"/>
            <a:ext cx="10846367" cy="2335627"/>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asvg="http://schemas.microsoft.com/office/drawing/2016/SVG/main" xmlns="" r:embed="rId7"/>
                </a:ext>
              </a:extLst>
            </a:blip>
            <a:stretch>
              <a:fillRect/>
            </a:stretch>
          </a:blipFill>
          <a:ln cap="sq">
            <a:noFill/>
            <a:prstDash val="solid"/>
            <a:miter/>
          </a:ln>
        </p:spPr>
      </p:sp>
      <p:sp>
        <p:nvSpPr>
          <p:cNvPr id="7" name="Freeform 7"/>
          <p:cNvSpPr/>
          <p:nvPr/>
        </p:nvSpPr>
        <p:spPr>
          <a:xfrm rot="678209" flipH="1">
            <a:off x="11074477" y="6157228"/>
            <a:ext cx="1260852" cy="598833"/>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5" name="TextBox 4"/>
          <p:cNvSpPr txBox="1"/>
          <p:nvPr/>
        </p:nvSpPr>
        <p:spPr>
          <a:xfrm flipH="1">
            <a:off x="678730" y="2166258"/>
            <a:ext cx="10920531" cy="3046988"/>
          </a:xfrm>
          <a:prstGeom prst="rect">
            <a:avLst/>
          </a:prstGeom>
          <a:noFill/>
        </p:spPr>
        <p:txBody>
          <a:bodyPr wrap="square" rtlCol="0">
            <a:spAutoFit/>
          </a:bodyPr>
          <a:lstStyle/>
          <a:p>
            <a:pPr algn="ctr"/>
            <a:r>
              <a:rPr lang="vi-VN" sz="4800" b="1" i="1" smtClean="0">
                <a:ln w="9525">
                  <a:solidFill>
                    <a:schemeClr val="bg1"/>
                  </a:solidFill>
                  <a:prstDash val="solid"/>
                </a:ln>
                <a:solidFill>
                  <a:srgbClr val="C00000"/>
                </a:solidFill>
                <a:latin typeface="+mj-lt"/>
              </a:rPr>
              <a:t>XIN CẢM ƠN CÁC THẦY CÔ GIÁO!</a:t>
            </a:r>
          </a:p>
          <a:p>
            <a:pPr algn="ctr"/>
            <a:endParaRPr lang="vi-VN" sz="4800" b="1" i="1" smtClean="0">
              <a:ln w="9525">
                <a:solidFill>
                  <a:schemeClr val="bg1"/>
                </a:solidFill>
                <a:prstDash val="solid"/>
              </a:ln>
              <a:solidFill>
                <a:srgbClr val="C00000"/>
              </a:solidFill>
              <a:latin typeface="+mj-lt"/>
            </a:endParaRPr>
          </a:p>
          <a:p>
            <a:pPr algn="ctr"/>
            <a:r>
              <a:rPr lang="vi-VN" sz="4800" b="1" i="1" smtClean="0">
                <a:ln w="9525">
                  <a:solidFill>
                    <a:schemeClr val="bg1"/>
                  </a:solidFill>
                  <a:prstDash val="solid"/>
                </a:ln>
                <a:solidFill>
                  <a:srgbClr val="C00000"/>
                </a:solidFill>
                <a:latin typeface="+mj-lt"/>
              </a:rPr>
              <a:t>CHÚC CÁC EM HỌC SINH CHĂM NGOAN, HỌC TỐT!</a:t>
            </a:r>
            <a:endParaRPr lang="en-US" i="1">
              <a:solidFill>
                <a:srgbClr val="C00000"/>
              </a:solidFill>
              <a:latin typeface="Britannic Bold" panose="020B0903060703020204" pitchFamily="34" charset="0"/>
            </a:endParaRPr>
          </a:p>
        </p:txBody>
      </p:sp>
      <p:sp>
        <p:nvSpPr>
          <p:cNvPr id="10" name="Freeform 10"/>
          <p:cNvSpPr/>
          <p:nvPr/>
        </p:nvSpPr>
        <p:spPr>
          <a:xfrm>
            <a:off x="7993930" y="-984639"/>
            <a:ext cx="4198070" cy="3150897"/>
          </a:xfrm>
          <a:custGeom>
            <a:avLst/>
            <a:gdLst/>
            <a:ahLst/>
            <a:cxnLst/>
            <a:rect l="l" t="t" r="r" b="b"/>
            <a:pathLst>
              <a:path w="7733379" h="7163043">
                <a:moveTo>
                  <a:pt x="0" y="0"/>
                </a:moveTo>
                <a:lnTo>
                  <a:pt x="7733379" y="0"/>
                </a:lnTo>
                <a:lnTo>
                  <a:pt x="7733379" y="7163043"/>
                </a:lnTo>
                <a:lnTo>
                  <a:pt x="0" y="7163043"/>
                </a:lnTo>
                <a:lnTo>
                  <a:pt x="0" y="0"/>
                </a:lnTo>
                <a:close/>
              </a:path>
            </a:pathLst>
          </a:custGeom>
          <a:blipFill>
            <a:blip r:embed="rId10"/>
            <a:stretch>
              <a:fillRect/>
            </a:stretch>
          </a:blipFill>
        </p:spPr>
      </p:sp>
      <p:sp>
        <p:nvSpPr>
          <p:cNvPr id="12" name="Freeform 11"/>
          <p:cNvSpPr/>
          <p:nvPr/>
        </p:nvSpPr>
        <p:spPr>
          <a:xfrm>
            <a:off x="-113414" y="4397296"/>
            <a:ext cx="2918094" cy="2937037"/>
          </a:xfrm>
          <a:custGeom>
            <a:avLst/>
            <a:gdLst/>
            <a:ahLst/>
            <a:cxnLst/>
            <a:rect l="l" t="t" r="r" b="b"/>
            <a:pathLst>
              <a:path w="3339271" h="3364505">
                <a:moveTo>
                  <a:pt x="0" y="0"/>
                </a:moveTo>
                <a:lnTo>
                  <a:pt x="3339271" y="0"/>
                </a:lnTo>
                <a:lnTo>
                  <a:pt x="3339271" y="3364506"/>
                </a:lnTo>
                <a:lnTo>
                  <a:pt x="0" y="3364506"/>
                </a:lnTo>
                <a:lnTo>
                  <a:pt x="0" y="0"/>
                </a:lnTo>
                <a:close/>
              </a:path>
            </a:pathLst>
          </a:custGeom>
          <a:blipFill>
            <a:blip r:embed="rId11"/>
            <a:stretch>
              <a:fillRect/>
            </a:stretch>
          </a:blipFill>
        </p:spPr>
      </p:sp>
    </p:spTree>
    <p:extLst>
      <p:ext uri="{BB962C8B-B14F-4D97-AF65-F5344CB8AC3E}">
        <p14:creationId xmlns:p14="http://schemas.microsoft.com/office/powerpoint/2010/main" val="35122520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950096" y="-375836"/>
            <a:ext cx="8652287" cy="7348662"/>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xmlns="" r:embed="rId3"/>
                </a:ext>
              </a:extLst>
            </a:blip>
            <a:stretch>
              <a:fillRect t="-28595" r="-25479" b="-14526"/>
            </a:stretch>
          </a:blipFill>
        </p:spPr>
      </p:sp>
      <p:sp>
        <p:nvSpPr>
          <p:cNvPr id="3" name="Freeform 3"/>
          <p:cNvSpPr/>
          <p:nvPr/>
        </p:nvSpPr>
        <p:spPr>
          <a:xfrm rot="-2185063">
            <a:off x="-50948" y="443351"/>
            <a:ext cx="1701904" cy="3319316"/>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060731" y="324744"/>
            <a:ext cx="6265472" cy="6208513"/>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2208479">
            <a:off x="8415746" y="-1166401"/>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238164" y="4870271"/>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rot="-10582054">
            <a:off x="8511582" y="-1041661"/>
            <a:ext cx="2857813" cy="2916135"/>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a:off x="7620000" y="2819400"/>
            <a:ext cx="3856495" cy="40386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pic>
        <p:nvPicPr>
          <p:cNvPr id="12" name="Picture 11">
            <a:extLst>
              <a:ext uri="{FF2B5EF4-FFF2-40B4-BE49-F238E27FC236}">
                <a16:creationId xmlns:a16="http://schemas.microsoft.com/office/drawing/2014/main" id="{204CEB27-E886-700C-5A1A-24ACF9AB339B}"/>
              </a:ext>
            </a:extLst>
          </p:cNvPr>
          <p:cNvPicPr>
            <a:picLocks noChangeAspect="1"/>
          </p:cNvPicPr>
          <p:nvPr/>
        </p:nvPicPr>
        <p:blipFill>
          <a:blip r:embed="rId16"/>
          <a:stretch>
            <a:fillRect/>
          </a:stretch>
        </p:blipFill>
        <p:spPr>
          <a:xfrm>
            <a:off x="744928" y="743919"/>
            <a:ext cx="7159309" cy="5817701"/>
          </a:xfrm>
          <a:prstGeom prst="rect">
            <a:avLst/>
          </a:prstGeom>
        </p:spPr>
      </p:pic>
    </p:spTree>
    <p:extLst>
      <p:ext uri="{BB962C8B-B14F-4D97-AF65-F5344CB8AC3E}">
        <p14:creationId xmlns:p14="http://schemas.microsoft.com/office/powerpoint/2010/main" val="385713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978418F-9DCA-7872-C753-BCEF06D0D6CF}"/>
              </a:ext>
            </a:extLst>
          </p:cNvPr>
          <p:cNvSpPr/>
          <p:nvPr/>
        </p:nvSpPr>
        <p:spPr>
          <a:xfrm>
            <a:off x="1972504" y="961903"/>
            <a:ext cx="8245459" cy="4424264"/>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ask="http://schemas.microsoft.com/office/drawing/2018/sketchyshapes" xmln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libri"/>
              <a:ea typeface="+mn-ea"/>
              <a:cs typeface="+mn-cs"/>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5" name="Group 4">
            <a:extLst>
              <a:ext uri="{FF2B5EF4-FFF2-40B4-BE49-F238E27FC236}">
                <a16:creationId xmlns:a16="http://schemas.microsoft.com/office/drawing/2014/main" id="{A8AF3464-D5EE-F732-2330-6A00FFA02C92}"/>
              </a:ext>
            </a:extLst>
          </p:cNvPr>
          <p:cNvGrpSpPr/>
          <p:nvPr/>
        </p:nvGrpSpPr>
        <p:grpSpPr>
          <a:xfrm>
            <a:off x="1370858" y="3798994"/>
            <a:ext cx="1698481" cy="1739405"/>
            <a:chOff x="1028143" y="2849246"/>
            <a:chExt cx="1273861" cy="1304554"/>
          </a:xfrm>
        </p:grpSpPr>
        <p:sp>
          <p:nvSpPr>
            <p:cNvPr id="4" name="TextBox 10">
              <a:extLst>
                <a:ext uri="{FF2B5EF4-FFF2-40B4-BE49-F238E27FC236}">
                  <a16:creationId xmlns:a16="http://schemas.microsoft.com/office/drawing/2014/main"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rgbClr val="042613"/>
                  </a:solidFill>
                  <a:effectLst/>
                  <a:uLnTx/>
                  <a:uFillTx/>
                  <a:latin typeface="Calibri"/>
                  <a:ea typeface="+mn-ea"/>
                  <a:cs typeface="+mn-cs"/>
                  <a:sym typeface="Arial"/>
                </a:rPr>
                <a:t>NGUYỄN NGÂN TIỂU HỌC KIM BÀI</a:t>
              </a:r>
            </a:p>
          </p:txBody>
        </p:sp>
        <p:grpSp>
          <p:nvGrpSpPr>
            <p:cNvPr id="7" name="Nhóm 6">
              <a:extLst>
                <a:ext uri="{FF2B5EF4-FFF2-40B4-BE49-F238E27FC236}">
                  <a16:creationId xmlns:a16="http://schemas.microsoft.com/office/drawing/2014/main"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54" name="Hộp Văn bản 153">
                  <a:extLst>
                    <a:ext uri="{FF2B5EF4-FFF2-40B4-BE49-F238E27FC236}">
                      <a16:creationId xmlns:a16="http://schemas.microsoft.com/office/drawing/2014/main"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a:t>
                  </a:r>
                </a:p>
              </p:txBody>
            </p:sp>
          </p:grpSp>
          <p:pic>
            <p:nvPicPr>
              <p:cNvPr id="146" name="Hình ảnh 145">
                <a:extLst>
                  <a:ext uri="{FF2B5EF4-FFF2-40B4-BE49-F238E27FC236}">
                    <a16:creationId xmlns:a16="http://schemas.microsoft.com/office/drawing/2014/main" id="{B8F0FC78-4999-8FB1-9736-AEB8CF883076}"/>
                  </a:ext>
                </a:extLst>
              </p:cNvPr>
              <p:cNvPicPr>
                <a:picLocks noChangeAspect="1"/>
              </p:cNvPicPr>
              <p:nvPr/>
            </p:nvPicPr>
            <p:blipFill rotWithShape="1">
              <a:blip r:embed="rId3"/>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41" name="Picture 40">
            <a:extLst>
              <a:ext uri="{FF2B5EF4-FFF2-40B4-BE49-F238E27FC236}">
                <a16:creationId xmlns:a16="http://schemas.microsoft.com/office/drawing/2014/main" id="{C24BC0B1-D30C-76DB-2A73-CDB58170F29B}"/>
              </a:ext>
            </a:extLst>
          </p:cNvPr>
          <p:cNvPicPr>
            <a:picLocks noChangeAspect="1"/>
          </p:cNvPicPr>
          <p:nvPr/>
        </p:nvPicPr>
        <p:blipFill>
          <a:blip r:embed="rId4"/>
          <a:stretch>
            <a:fillRect/>
          </a:stretch>
        </p:blipFill>
        <p:spPr>
          <a:xfrm>
            <a:off x="4340024" y="1629456"/>
            <a:ext cx="3200677" cy="963251"/>
          </a:xfrm>
          <a:prstGeom prst="rect">
            <a:avLst/>
          </a:prstGeom>
        </p:spPr>
      </p:pic>
      <p:sp>
        <p:nvSpPr>
          <p:cNvPr id="2" name="TextBox 1"/>
          <p:cNvSpPr txBox="1"/>
          <p:nvPr/>
        </p:nvSpPr>
        <p:spPr>
          <a:xfrm>
            <a:off x="2989817" y="2940356"/>
            <a:ext cx="6165130" cy="769441"/>
          </a:xfrm>
          <a:prstGeom prst="rect">
            <a:avLst/>
          </a:prstGeom>
          <a:noFill/>
        </p:spPr>
        <p:txBody>
          <a:bodyPr wrap="square" rtlCol="0">
            <a:spAutoFit/>
          </a:bodyPr>
          <a:lstStyle/>
          <a:p>
            <a:pPr algn="ctr"/>
            <a:r>
              <a:rPr lang="vi-VN" sz="44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j-lt"/>
              </a:rPr>
              <a:t>CHÍN NGƯỜI MƯỜI Ý</a:t>
            </a:r>
            <a:endParaRPr lang="en-US" sz="44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j-lt"/>
            </a:endParaRPr>
          </a:p>
        </p:txBody>
      </p:sp>
    </p:spTree>
    <p:extLst>
      <p:ext uri="{BB962C8B-B14F-4D97-AF65-F5344CB8AC3E}">
        <p14:creationId xmlns:p14="http://schemas.microsoft.com/office/powerpoint/2010/main" val="272390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506"/>
                                        </p:tgtEl>
                                        <p:attrNameLst>
                                          <p:attrName>style.visibility</p:attrName>
                                        </p:attrNameLst>
                                      </p:cBhvr>
                                      <p:to>
                                        <p:strVal val="visible"/>
                                      </p:to>
                                    </p:set>
                                    <p:anim calcmode="lin" valueType="num">
                                      <p:cBhvr>
                                        <p:cTn id="10" dur="500" fill="hold"/>
                                        <p:tgtEl>
                                          <p:spTgt spid="2506"/>
                                        </p:tgtEl>
                                        <p:attrNameLst>
                                          <p:attrName>ppt_w</p:attrName>
                                        </p:attrNameLst>
                                      </p:cBhvr>
                                      <p:tavLst>
                                        <p:tav tm="0">
                                          <p:val>
                                            <p:fltVal val="0"/>
                                          </p:val>
                                        </p:tav>
                                        <p:tav tm="100000">
                                          <p:val>
                                            <p:strVal val="#ppt_w"/>
                                          </p:val>
                                        </p:tav>
                                      </p:tavLst>
                                    </p:anim>
                                    <p:anim calcmode="lin" valueType="num">
                                      <p:cBhvr>
                                        <p:cTn id="11" dur="500" fill="hold"/>
                                        <p:tgtEl>
                                          <p:spTgt spid="2506"/>
                                        </p:tgtEl>
                                        <p:attrNameLst>
                                          <p:attrName>ppt_h</p:attrName>
                                        </p:attrNameLst>
                                      </p:cBhvr>
                                      <p:tavLst>
                                        <p:tav tm="0">
                                          <p:val>
                                            <p:fltVal val="0"/>
                                          </p:val>
                                        </p:tav>
                                        <p:tav tm="100000">
                                          <p:val>
                                            <p:strVal val="#ppt_h"/>
                                          </p:val>
                                        </p:tav>
                                      </p:tavLst>
                                    </p:anim>
                                    <p:animEffect transition="in" filter="fade">
                                      <p:cBhvr>
                                        <p:cTn id="12" dur="500"/>
                                        <p:tgtEl>
                                          <p:spTgt spid="2506"/>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507"/>
                                        </p:tgtEl>
                                        <p:attrNameLst>
                                          <p:attrName>style.visibility</p:attrName>
                                        </p:attrNameLst>
                                      </p:cBhvr>
                                      <p:to>
                                        <p:strVal val="visible"/>
                                      </p:to>
                                    </p:set>
                                    <p:anim calcmode="lin" valueType="num">
                                      <p:cBhvr>
                                        <p:cTn id="15" dur="500" fill="hold"/>
                                        <p:tgtEl>
                                          <p:spTgt spid="2507"/>
                                        </p:tgtEl>
                                        <p:attrNameLst>
                                          <p:attrName>ppt_w</p:attrName>
                                        </p:attrNameLst>
                                      </p:cBhvr>
                                      <p:tavLst>
                                        <p:tav tm="0">
                                          <p:val>
                                            <p:fltVal val="0"/>
                                          </p:val>
                                        </p:tav>
                                        <p:tav tm="100000">
                                          <p:val>
                                            <p:strVal val="#ppt_w"/>
                                          </p:val>
                                        </p:tav>
                                      </p:tavLst>
                                    </p:anim>
                                    <p:anim calcmode="lin" valueType="num">
                                      <p:cBhvr>
                                        <p:cTn id="16" dur="500" fill="hold"/>
                                        <p:tgtEl>
                                          <p:spTgt spid="2507"/>
                                        </p:tgtEl>
                                        <p:attrNameLst>
                                          <p:attrName>ppt_h</p:attrName>
                                        </p:attrNameLst>
                                      </p:cBhvr>
                                      <p:tavLst>
                                        <p:tav tm="0">
                                          <p:val>
                                            <p:fltVal val="0"/>
                                          </p:val>
                                        </p:tav>
                                        <p:tav tm="100000">
                                          <p:val>
                                            <p:strVal val="#ppt_h"/>
                                          </p:val>
                                        </p:tav>
                                      </p:tavLst>
                                    </p:anim>
                                    <p:animEffect transition="in" filter="fade">
                                      <p:cBhvr>
                                        <p:cTn id="17" dur="500"/>
                                        <p:tgtEl>
                                          <p:spTgt spid="2507"/>
                                        </p:tgtEl>
                                      </p:cBhvr>
                                    </p:animEffect>
                                  </p:childTnLst>
                                </p:cTn>
                              </p:par>
                              <p:par>
                                <p:cTn id="18" presetID="16" presetClass="entr" presetSubtype="21"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barn(inVertical)">
                                      <p:cBhvr>
                                        <p:cTn id="20" dur="500"/>
                                        <p:tgtEl>
                                          <p:spTgt spid="41"/>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
                                        <p:tgtEl>
                                          <p:spTgt spid="2"/>
                                        </p:tgtEl>
                                      </p:cBhvr>
                                    </p:animEffect>
                                    <p:anim calcmode="lin" valueType="num">
                                      <p:cBhvr>
                                        <p:cTn id="24" dur="10" fill="hold"/>
                                        <p:tgtEl>
                                          <p:spTgt spid="2"/>
                                        </p:tgtEl>
                                        <p:attrNameLst>
                                          <p:attrName>ppt_x</p:attrName>
                                        </p:attrNameLst>
                                      </p:cBhvr>
                                      <p:tavLst>
                                        <p:tav tm="0">
                                          <p:val>
                                            <p:strVal val="#ppt_x"/>
                                          </p:val>
                                        </p:tav>
                                        <p:tav tm="100000">
                                          <p:val>
                                            <p:strVal val="#ppt_x"/>
                                          </p:val>
                                        </p:tav>
                                      </p:tavLst>
                                    </p:anim>
                                    <p:anim calcmode="lin" valueType="num">
                                      <p:cBhvr>
                                        <p:cTn id="25" dur="1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120" y="909500"/>
            <a:ext cx="11320273" cy="846400"/>
          </a:xfrm>
        </p:spPr>
        <p:txBody>
          <a:bodyPr/>
          <a:lstStyle/>
          <a:p>
            <a:pPr algn="l"/>
            <a:r>
              <a:rPr lang="vi-VN">
                <a:solidFill>
                  <a:srgbClr val="002060"/>
                </a:solidFill>
                <a:effectLst>
                  <a:outerShdw blurRad="38100" dist="38100" dir="2700000" algn="tl">
                    <a:srgbClr val="000000">
                      <a:alpha val="43137"/>
                    </a:srgbClr>
                  </a:outerShdw>
                </a:effectLst>
                <a:cs typeface="Times New Roman" panose="02020603050405020304" pitchFamily="18" charset="0"/>
              </a:rPr>
              <a:t>-</a:t>
            </a:r>
            <a:r>
              <a:rPr lang="en-US">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Hãy vẽ 1 bức tranh gồm có các hình sau: một hình vuông, một hình tam giác, một hình chữ nhật, hình tròn, sáu đường thẳng.</a:t>
            </a:r>
            <a:br>
              <a:rPr lang="en-US">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vi-VN">
                <a:solidFill>
                  <a:srgbClr val="002060"/>
                </a:solidFill>
                <a:effectLst>
                  <a:outerShdw blurRad="38100" dist="38100" dir="2700000" algn="tl">
                    <a:srgbClr val="000000">
                      <a:alpha val="43137"/>
                    </a:srgbClr>
                  </a:outerShdw>
                </a:effectLst>
                <a:cs typeface="Times New Roman" panose="02020603050405020304" pitchFamily="18" charset="0"/>
              </a:rPr>
              <a:t>-</a:t>
            </a:r>
            <a:r>
              <a:rPr lang="en-US">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Sau 3 phút, HS đi tìm những bạn có bức tranh giống ý tưởng của mình và đứng thành nhóm.</a:t>
            </a:r>
            <a:endParaRPr lang="en-US"/>
          </a:p>
        </p:txBody>
      </p:sp>
      <p:sp>
        <p:nvSpPr>
          <p:cNvPr id="7" name="Freeform 3"/>
          <p:cNvSpPr/>
          <p:nvPr/>
        </p:nvSpPr>
        <p:spPr>
          <a:xfrm>
            <a:off x="0" y="5005633"/>
            <a:ext cx="1629150" cy="1602558"/>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8" name="Freeform 10"/>
          <p:cNvSpPr/>
          <p:nvPr/>
        </p:nvSpPr>
        <p:spPr>
          <a:xfrm>
            <a:off x="8854910" y="4218494"/>
            <a:ext cx="3249107" cy="2639506"/>
          </a:xfrm>
          <a:custGeom>
            <a:avLst/>
            <a:gdLst/>
            <a:ahLst/>
            <a:cxnLst/>
            <a:rect l="l" t="t" r="r" b="b"/>
            <a:pathLst>
              <a:path w="7733379" h="7163043">
                <a:moveTo>
                  <a:pt x="0" y="0"/>
                </a:moveTo>
                <a:lnTo>
                  <a:pt x="7733379" y="0"/>
                </a:lnTo>
                <a:lnTo>
                  <a:pt x="7733379" y="7163043"/>
                </a:lnTo>
                <a:lnTo>
                  <a:pt x="0" y="7163043"/>
                </a:lnTo>
                <a:lnTo>
                  <a:pt x="0" y="0"/>
                </a:lnTo>
                <a:close/>
              </a:path>
            </a:pathLst>
          </a:custGeom>
          <a:blipFill>
            <a:blip r:embed="rId6"/>
            <a:stretch>
              <a:fillRect/>
            </a:stretch>
          </a:blipFill>
        </p:spPr>
      </p:sp>
      <p:sp>
        <p:nvSpPr>
          <p:cNvPr id="9" name="Freeform 8"/>
          <p:cNvSpPr/>
          <p:nvPr/>
        </p:nvSpPr>
        <p:spPr>
          <a:xfrm>
            <a:off x="10640792" y="-156041"/>
            <a:ext cx="1626622" cy="1817673"/>
          </a:xfrm>
          <a:custGeom>
            <a:avLst/>
            <a:gdLst/>
            <a:ahLst/>
            <a:cxnLst/>
            <a:rect l="l" t="t" r="r" b="b"/>
            <a:pathLst>
              <a:path w="3339271" h="3364505">
                <a:moveTo>
                  <a:pt x="0" y="0"/>
                </a:moveTo>
                <a:lnTo>
                  <a:pt x="3339271" y="0"/>
                </a:lnTo>
                <a:lnTo>
                  <a:pt x="3339271" y="3364506"/>
                </a:lnTo>
                <a:lnTo>
                  <a:pt x="0" y="3364506"/>
                </a:lnTo>
                <a:lnTo>
                  <a:pt x="0" y="0"/>
                </a:lnTo>
                <a:close/>
              </a:path>
            </a:pathLst>
          </a:custGeom>
          <a:blipFill>
            <a:blip r:embed="rId7"/>
            <a:stretch>
              <a:fillRect/>
            </a:stretch>
          </a:blipFill>
        </p:spPr>
      </p:sp>
      <p:sp>
        <p:nvSpPr>
          <p:cNvPr id="10" name="Freeform 7"/>
          <p:cNvSpPr/>
          <p:nvPr/>
        </p:nvSpPr>
        <p:spPr>
          <a:xfrm rot="678209" flipH="1">
            <a:off x="-30298" y="192909"/>
            <a:ext cx="1260852" cy="598833"/>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pic>
        <p:nvPicPr>
          <p:cNvPr id="12" name="Picture 11"/>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86955" y="3915217"/>
            <a:ext cx="6751503" cy="3783389"/>
          </a:xfrm>
          <a:prstGeom prst="rect">
            <a:avLst/>
          </a:prstGeom>
        </p:spPr>
      </p:pic>
      <p:pic>
        <p:nvPicPr>
          <p:cNvPr id="3" name="tieng-chuong-reo-het-gi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659506" y="5884159"/>
            <a:ext cx="406400" cy="406400"/>
          </a:xfrm>
          <a:prstGeom prst="rect">
            <a:avLst/>
          </a:prstGeom>
        </p:spPr>
      </p:pic>
    </p:spTree>
    <p:extLst>
      <p:ext uri="{BB962C8B-B14F-4D97-AF65-F5344CB8AC3E}">
        <p14:creationId xmlns:p14="http://schemas.microsoft.com/office/powerpoint/2010/main" val="117509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6008" fill="hold"/>
                                        <p:tgtEl>
                                          <p:spTgt spid="3"/>
                                        </p:tgtEl>
                                      </p:cBhvr>
                                    </p:cmd>
                                  </p:childTnLst>
                                </p:cTn>
                              </p:par>
                            </p:childTnLst>
                          </p:cTn>
                        </p:par>
                      </p:childTnLst>
                    </p:cTn>
                  </p:par>
                </p:childTnLst>
              </p:cTn>
              <p:nextCondLst>
                <p:cond evt="onClick" delay="0">
                  <p:tgtEl>
                    <p:spTgt spid="3"/>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40875" y="-287346"/>
            <a:ext cx="8652287" cy="7348662"/>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 xmlns:asvg="http://schemas.microsoft.com/office/drawing/2016/SVG/main" r:embed="rId3"/>
                </a:ext>
              </a:extLst>
            </a:blip>
            <a:stretch>
              <a:fillRect t="-28595" r="-25479" b="-14526"/>
            </a:stretch>
          </a:blipFill>
        </p:spPr>
      </p:sp>
      <p:sp>
        <p:nvSpPr>
          <p:cNvPr id="3" name="Freeform 3"/>
          <p:cNvSpPr/>
          <p:nvPr/>
        </p:nvSpPr>
        <p:spPr>
          <a:xfrm rot="-2185063">
            <a:off x="-50948" y="443351"/>
            <a:ext cx="1701904" cy="3319316"/>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060731" y="324744"/>
            <a:ext cx="6265472" cy="6208513"/>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Freeform 7"/>
          <p:cNvSpPr/>
          <p:nvPr/>
        </p:nvSpPr>
        <p:spPr>
          <a:xfrm rot="2208479">
            <a:off x="8415746" y="-1166401"/>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a:off x="-238164" y="4870271"/>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 name="Freeform 9"/>
          <p:cNvSpPr/>
          <p:nvPr/>
        </p:nvSpPr>
        <p:spPr>
          <a:xfrm rot="-10582054">
            <a:off x="8511582" y="-1041661"/>
            <a:ext cx="2857813" cy="2916135"/>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0" name="Freeform 10"/>
          <p:cNvSpPr/>
          <p:nvPr/>
        </p:nvSpPr>
        <p:spPr>
          <a:xfrm>
            <a:off x="7620000" y="2819400"/>
            <a:ext cx="3856495" cy="40386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pic>
        <p:nvPicPr>
          <p:cNvPr id="6" name="Picture 5">
            <a:extLst>
              <a:ext uri="{FF2B5EF4-FFF2-40B4-BE49-F238E27FC236}">
                <a16:creationId xmlns:a16="http://schemas.microsoft.com/office/drawing/2014/main" id="{E5D39744-463C-4A93-CECD-352D2FA4025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27200" y="1854200"/>
            <a:ext cx="4970703" cy="3722947"/>
          </a:xfrm>
          <a:prstGeom prst="rect">
            <a:avLst/>
          </a:prstGeom>
        </p:spPr>
      </p:pic>
    </p:spTree>
    <p:extLst>
      <p:ext uri="{BB962C8B-B14F-4D97-AF65-F5344CB8AC3E}">
        <p14:creationId xmlns:p14="http://schemas.microsoft.com/office/powerpoint/2010/main" val="26514780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125DA35D-28B2-275E-46D9-4A0F2C1F1515}"/>
              </a:ext>
            </a:extLst>
          </p:cNvPr>
          <p:cNvSpPr/>
          <p:nvPr/>
        </p:nvSpPr>
        <p:spPr>
          <a:xfrm>
            <a:off x="0" y="0"/>
            <a:ext cx="12192000" cy="1575189"/>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2">
              <a:extLst>
                <a:ext uri="{96DAC541-7B7A-43D3-8B79-37D633B846F1}">
                  <asvg:svgBlip xmlns="" xmlns:asvg="http://schemas.microsoft.com/office/drawing/2016/SVG/main" r:embed="rId13"/>
                </a:ext>
              </a:extLst>
            </a:blip>
            <a:stretch>
              <a:fillRect/>
            </a:stretch>
          </a:blipFill>
        </p:spPr>
      </p:sp>
      <p:pic>
        <p:nvPicPr>
          <p:cNvPr id="6" name="Picture 5"/>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3031" y="434356"/>
            <a:ext cx="1398351" cy="1224761"/>
          </a:xfrm>
          <a:prstGeom prst="rect">
            <a:avLst/>
          </a:prstGeom>
        </p:spPr>
      </p:pic>
      <p:sp>
        <p:nvSpPr>
          <p:cNvPr id="7" name="TextBox 6"/>
          <p:cNvSpPr txBox="1"/>
          <p:nvPr/>
        </p:nvSpPr>
        <p:spPr>
          <a:xfrm flipH="1">
            <a:off x="1611981" y="434356"/>
            <a:ext cx="9954707" cy="769441"/>
          </a:xfrm>
          <a:prstGeom prst="rect">
            <a:avLst/>
          </a:prstGeom>
          <a:noFill/>
        </p:spPr>
        <p:txBody>
          <a:bodyPr wrap="square" rtlCol="0">
            <a:spAutoFit/>
          </a:bodyPr>
          <a:lstStyle/>
          <a:p>
            <a:r>
              <a:rPr lang="vi-VN" sz="4400" smtClean="0">
                <a:solidFill>
                  <a:schemeClr val="bg1"/>
                </a:solidFill>
                <a:latin typeface="Times New Roman" panose="02020603050405020304" pitchFamily="18" charset="0"/>
                <a:cs typeface="Times New Roman" panose="02020603050405020304" pitchFamily="18" charset="0"/>
              </a:rPr>
              <a:t>1. THIẾT KẾ TRONG CUỘC SỐNG</a:t>
            </a:r>
            <a:endParaRPr lang="en-US" sz="4400">
              <a:solidFill>
                <a:schemeClr val="bg1"/>
              </a:solidFill>
              <a:latin typeface="Times New Roman" panose="02020603050405020304" pitchFamily="18" charset="0"/>
              <a:cs typeface="Times New Roman" panose="02020603050405020304" pitchFamily="18" charset="0"/>
            </a:endParaRPr>
          </a:p>
        </p:txBody>
      </p:sp>
      <p:sp>
        <p:nvSpPr>
          <p:cNvPr id="8" name="Freeform 3"/>
          <p:cNvSpPr/>
          <p:nvPr/>
        </p:nvSpPr>
        <p:spPr>
          <a:xfrm>
            <a:off x="3660082" y="1659117"/>
            <a:ext cx="8636524" cy="5219847"/>
          </a:xfrm>
          <a:custGeom>
            <a:avLst/>
            <a:gdLst/>
            <a:ahLst/>
            <a:cxnLst/>
            <a:rect l="l" t="t" r="r" b="b"/>
            <a:pathLst>
              <a:path w="8596705" h="5587858">
                <a:moveTo>
                  <a:pt x="0" y="0"/>
                </a:moveTo>
                <a:lnTo>
                  <a:pt x="8596705" y="0"/>
                </a:lnTo>
                <a:lnTo>
                  <a:pt x="8596705" y="5587858"/>
                </a:lnTo>
                <a:lnTo>
                  <a:pt x="0" y="5587858"/>
                </a:lnTo>
                <a:lnTo>
                  <a:pt x="0" y="0"/>
                </a:lnTo>
                <a:close/>
              </a:path>
            </a:pathLst>
          </a:custGeom>
          <a:blipFill>
            <a:blip r:embed="rId16"/>
            <a:stretch>
              <a:fillRect/>
            </a:stretch>
          </a:blipFill>
        </p:spPr>
      </p:sp>
      <p:sp>
        <p:nvSpPr>
          <p:cNvPr id="10" name="Freeform 3"/>
          <p:cNvSpPr/>
          <p:nvPr/>
        </p:nvSpPr>
        <p:spPr>
          <a:xfrm>
            <a:off x="0" y="3594246"/>
            <a:ext cx="2760442" cy="323425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17">
              <a:extLst>
                <a:ext uri="{96DAC541-7B7A-43D3-8B79-37D633B846F1}">
                  <asvg:svgBlip xmlns="" xmlns:asvg="http://schemas.microsoft.com/office/drawing/2016/SVG/main" r:embed="rId5"/>
                </a:ext>
              </a:extLst>
            </a:blip>
            <a:stretch>
              <a:fillRect/>
            </a:stretch>
          </a:blipFill>
          <a:ln cap="sq">
            <a:noFill/>
            <a:prstDash val="solid"/>
            <a:miter/>
          </a:ln>
        </p:spPr>
      </p:sp>
    </p:spTree>
    <p:extLst>
      <p:ext uri="{BB962C8B-B14F-4D97-AF65-F5344CB8AC3E}">
        <p14:creationId xmlns:p14="http://schemas.microsoft.com/office/powerpoint/2010/main" val="235182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482996">
            <a:off x="-1670231"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6291302">
            <a:off x="8109472" y="160465"/>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6">
              <a:extLst>
                <a:ext uri="{96DAC541-7B7A-43D3-8B79-37D633B846F1}">
                  <asvg:svgBlip xmlns="" xmlns:asvg="http://schemas.microsoft.com/office/drawing/2016/SVG/main" r:embed="rId7"/>
                </a:ext>
              </a:extLst>
            </a:blip>
            <a:stretch>
              <a:fillRect l="-4079" t="-2292" r="-48138" b="-88622"/>
            </a:stretch>
          </a:blipFill>
        </p:spPr>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376122" y="19655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200"/>
          </a:p>
        </p:txBody>
      </p:sp>
      <p:sp>
        <p:nvSpPr>
          <p:cNvPr id="12" name="Freeform 6">
            <a:extLst>
              <a:ext uri="{FF2B5EF4-FFF2-40B4-BE49-F238E27FC236}">
                <a16:creationId xmlns:a16="http://schemas.microsoft.com/office/drawing/2014/main" id="{125DA35D-28B2-275E-46D9-4A0F2C1F1515}"/>
              </a:ext>
            </a:extLst>
          </p:cNvPr>
          <p:cNvSpPr/>
          <p:nvPr/>
        </p:nvSpPr>
        <p:spPr>
          <a:xfrm>
            <a:off x="-20320" y="-77807"/>
            <a:ext cx="11828862" cy="1642604"/>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3" name="TextBox 12">
            <a:extLst>
              <a:ext uri="{FF2B5EF4-FFF2-40B4-BE49-F238E27FC236}">
                <a16:creationId xmlns:a16="http://schemas.microsoft.com/office/drawing/2014/main" id="{80318F15-3235-E61F-DC0C-B60A059A1D43}"/>
              </a:ext>
            </a:extLst>
          </p:cNvPr>
          <p:cNvSpPr txBox="1"/>
          <p:nvPr/>
        </p:nvSpPr>
        <p:spPr>
          <a:xfrm>
            <a:off x="1627817" y="-20953"/>
            <a:ext cx="9118841" cy="1446358"/>
          </a:xfrm>
          <a:prstGeom prst="rect">
            <a:avLst/>
          </a:prstGeom>
          <a:noFill/>
        </p:spPr>
        <p:txBody>
          <a:bodyPr wrap="square" rtlCol="0">
            <a:spAutoFit/>
          </a:bodyPr>
          <a:lstStyle/>
          <a:p>
            <a:pPr algn="just"/>
            <a:r>
              <a:rPr lang="vi-VN" sz="2933" b="1" smtClean="0">
                <a:solidFill>
                  <a:schemeClr val="bg1"/>
                </a:solidFill>
                <a:latin typeface="Times New Roman" panose="02020603050405020304" pitchFamily="18" charset="0"/>
                <a:cs typeface="Times New Roman" panose="02020603050405020304" pitchFamily="18" charset="0"/>
              </a:rPr>
              <a:t>Em hãy ghép thẻ tên hoạt động với mô hình tả hoạt động ở hình 1 cho phù hợp. Hoạt động nào được thực hiện đầu tiên để tạo ra sản phẩm công nghệ?</a:t>
            </a:r>
            <a:endParaRPr lang="en-US" sz="2933" b="1" dirty="0">
              <a:solidFill>
                <a:schemeClr val="bg1"/>
              </a:solidFill>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2B52C1D8-8D01-5ABF-3478-D60142734667}"/>
              </a:ext>
            </a:extLst>
          </p:cNvPr>
          <p:cNvGrpSpPr/>
          <p:nvPr/>
        </p:nvGrpSpPr>
        <p:grpSpPr>
          <a:xfrm>
            <a:off x="-20320" y="4800600"/>
            <a:ext cx="3474720" cy="1907201"/>
            <a:chOff x="892354" y="3758439"/>
            <a:chExt cx="4278451" cy="2175001"/>
          </a:xfrm>
        </p:grpSpPr>
        <p:pic>
          <p:nvPicPr>
            <p:cNvPr id="17" name="Picture 9">
              <a:extLst>
                <a:ext uri="{FF2B5EF4-FFF2-40B4-BE49-F238E27FC236}">
                  <a16:creationId xmlns:a16="http://schemas.microsoft.com/office/drawing/2014/main" id="{F1068755-6ABF-6A47-E624-478FDC356407}"/>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id="{B8F0427C-1D07-5746-A457-C8A001F8A9E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a:latin typeface="Arial" panose="020B0604020202020204" pitchFamily="34" charset="0"/>
                  <a:cs typeface="Arial" panose="020B0604020202020204" pitchFamily="34" charset="0"/>
                </a:rPr>
                <a:t>Thảo</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luận</a:t>
              </a:r>
              <a:r>
                <a:rPr lang="en-US" sz="1600" b="1" dirty="0">
                  <a:latin typeface="Arial" panose="020B0604020202020204" pitchFamily="34" charset="0"/>
                  <a:cs typeface="Arial" panose="020B0604020202020204" pitchFamily="34" charset="0"/>
                </a:rPr>
                <a:t> </a:t>
              </a:r>
              <a:r>
                <a:rPr lang="en-US" sz="1600" b="1" err="1">
                  <a:latin typeface="Arial" panose="020B0604020202020204" pitchFamily="34" charset="0"/>
                  <a:cs typeface="Arial" panose="020B0604020202020204" pitchFamily="34" charset="0"/>
                </a:rPr>
                <a:t>nhóm</a:t>
              </a:r>
              <a:r>
                <a:rPr lang="en-US" sz="1600" b="1">
                  <a:latin typeface="Arial" panose="020B0604020202020204" pitchFamily="34" charset="0"/>
                  <a:cs typeface="Arial" panose="020B0604020202020204" pitchFamily="34" charset="0"/>
                </a:rPr>
                <a:t> </a:t>
              </a:r>
              <a:r>
                <a:rPr lang="vi-VN" sz="1600" b="1" smtClean="0">
                  <a:latin typeface="Arial" panose="020B0604020202020204" pitchFamily="34" charset="0"/>
                  <a:cs typeface="Arial" panose="020B0604020202020204" pitchFamily="34" charset="0"/>
                </a:rPr>
                <a:t>2</a:t>
              </a:r>
              <a:endParaRPr lang="en-US" sz="1600" b="1" dirty="0">
                <a:latin typeface="Arial" panose="020B0604020202020204" pitchFamily="34" charset="0"/>
                <a:cs typeface="Arial" panose="020B0604020202020204" pitchFamily="34" charset="0"/>
              </a:endParaRPr>
            </a:p>
          </p:txBody>
        </p:sp>
      </p:grpSp>
      <p:pic>
        <p:nvPicPr>
          <p:cNvPr id="19" name="Picture 18"/>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3243" y="122177"/>
            <a:ext cx="1398351" cy="1224761"/>
          </a:xfrm>
          <a:prstGeom prst="rect">
            <a:avLst/>
          </a:prstGeom>
        </p:spPr>
      </p:pic>
      <p:pic>
        <p:nvPicPr>
          <p:cNvPr id="20" name="Picture 19"/>
          <p:cNvPicPr/>
          <p:nvPr/>
        </p:nvPicPr>
        <p:blipFill>
          <a:blip r:embed="rId17"/>
          <a:stretch>
            <a:fillRect/>
          </a:stretch>
        </p:blipFill>
        <p:spPr>
          <a:xfrm>
            <a:off x="2623052" y="1687672"/>
            <a:ext cx="7088541" cy="4032380"/>
          </a:xfrm>
          <a:prstGeom prst="rect">
            <a:avLst/>
          </a:prstGeom>
        </p:spPr>
      </p:pic>
      <p:pic>
        <p:nvPicPr>
          <p:cNvPr id="14" name="tieng-chuong-reo-het-gi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5621637" y="5725398"/>
            <a:ext cx="406400" cy="406400"/>
          </a:xfrm>
          <a:prstGeom prst="rect">
            <a:avLst/>
          </a:prstGeom>
        </p:spPr>
      </p:pic>
    </p:spTree>
    <p:extLst>
      <p:ext uri="{BB962C8B-B14F-4D97-AF65-F5344CB8AC3E}">
        <p14:creationId xmlns:p14="http://schemas.microsoft.com/office/powerpoint/2010/main" val="239897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6008" fill="hold"/>
                                        <p:tgtEl>
                                          <p:spTgt spid="14"/>
                                        </p:tgtEl>
                                      </p:cBhvr>
                                    </p:cmd>
                                  </p:childTnLst>
                                </p:cTn>
                              </p:par>
                            </p:childTnLst>
                          </p:cTn>
                        </p:par>
                      </p:childTnLst>
                    </p:cTn>
                  </p:par>
                </p:childTnLst>
              </p:cTn>
              <p:nextCondLst>
                <p:cond evt="onClick" delay="0">
                  <p:tgtEl>
                    <p:spTgt spid="14"/>
                  </p:tgtEl>
                </p:cond>
              </p:nextCondLst>
            </p:seq>
            <p:audio>
              <p:cMediaNode vol="80000">
                <p:cTn id="21" fill="hold" display="0">
                  <p:stCondLst>
                    <p:cond delay="indefinite"/>
                  </p:stCondLst>
                  <p:endCondLst>
                    <p:cond evt="onStopAudio" delay="0">
                      <p:tgtEl>
                        <p:sldTgt/>
                      </p:tgtEl>
                    </p:cond>
                  </p:endCondLst>
                </p:cTn>
                <p:tgtEl>
                  <p:spTgt spid="14"/>
                </p:tgtEl>
              </p:cMediaNode>
            </p:audio>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6291302">
            <a:off x="8109472" y="160465"/>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 xmlns:asvg="http://schemas.microsoft.com/office/drawing/2016/SVG/main" r:embed="rId5"/>
                </a:ext>
              </a:extLst>
            </a:blip>
            <a:stretch>
              <a:fillRect l="-4079" t="-2292" r="-48138" b="-88622"/>
            </a:stretch>
          </a:blipFill>
        </p:spPr>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394016" y="245052"/>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200"/>
          </a:p>
        </p:txBody>
      </p:sp>
      <p:sp>
        <p:nvSpPr>
          <p:cNvPr id="12" name="Freeform 6">
            <a:extLst>
              <a:ext uri="{FF2B5EF4-FFF2-40B4-BE49-F238E27FC236}">
                <a16:creationId xmlns:a16="http://schemas.microsoft.com/office/drawing/2014/main" id="{125DA35D-28B2-275E-46D9-4A0F2C1F1515}"/>
              </a:ext>
            </a:extLst>
          </p:cNvPr>
          <p:cNvSpPr/>
          <p:nvPr/>
        </p:nvSpPr>
        <p:spPr>
          <a:xfrm>
            <a:off x="-20320" y="-77807"/>
            <a:ext cx="11828862" cy="1642604"/>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0">
              <a:extLst>
                <a:ext uri="{96DAC541-7B7A-43D3-8B79-37D633B846F1}">
                  <asvg:svgBlip xmlns="" xmlns:asvg="http://schemas.microsoft.com/office/drawing/2016/SVG/main" r:embed="rId13"/>
                </a:ext>
              </a:extLst>
            </a:blip>
            <a:stretch>
              <a:fillRect/>
            </a:stretch>
          </a:blipFill>
        </p:spPr>
      </p:sp>
      <p:sp>
        <p:nvSpPr>
          <p:cNvPr id="13" name="TextBox 12">
            <a:extLst>
              <a:ext uri="{FF2B5EF4-FFF2-40B4-BE49-F238E27FC236}">
                <a16:creationId xmlns:a16="http://schemas.microsoft.com/office/drawing/2014/main" id="{80318F15-3235-E61F-DC0C-B60A059A1D43}"/>
              </a:ext>
            </a:extLst>
          </p:cNvPr>
          <p:cNvSpPr txBox="1"/>
          <p:nvPr/>
        </p:nvSpPr>
        <p:spPr>
          <a:xfrm>
            <a:off x="1627817" y="-20953"/>
            <a:ext cx="9118841" cy="1446358"/>
          </a:xfrm>
          <a:prstGeom prst="rect">
            <a:avLst/>
          </a:prstGeom>
          <a:noFill/>
        </p:spPr>
        <p:txBody>
          <a:bodyPr wrap="square" rtlCol="0">
            <a:spAutoFit/>
          </a:bodyPr>
          <a:lstStyle/>
          <a:p>
            <a:pPr algn="just"/>
            <a:r>
              <a:rPr lang="vi-VN" sz="2933" b="1" smtClean="0">
                <a:solidFill>
                  <a:schemeClr val="bg1"/>
                </a:solidFill>
                <a:latin typeface="Times New Roman" panose="02020603050405020304" pitchFamily="18" charset="0"/>
                <a:cs typeface="Times New Roman" panose="02020603050405020304" pitchFamily="18" charset="0"/>
              </a:rPr>
              <a:t>Em hãy ghép thẻ tên hoạt động với mô hình tả hoạt động ở hình 1 cho phù hợp. Hoạt động nào được thực hiện đầu tiên để tạo ra sản phẩm công nghệ?</a:t>
            </a:r>
            <a:endParaRPr lang="en-US" sz="2933" b="1" dirty="0">
              <a:solidFill>
                <a:schemeClr val="bg1"/>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3243" y="122177"/>
            <a:ext cx="1398351" cy="1224761"/>
          </a:xfrm>
          <a:prstGeom prst="rect">
            <a:avLst/>
          </a:prstGeom>
        </p:spPr>
      </p:pic>
      <p:pic>
        <p:nvPicPr>
          <p:cNvPr id="3" name="Picture 2"/>
          <p:cNvPicPr>
            <a:picLocks noChangeAspect="1"/>
          </p:cNvPicPr>
          <p:nvPr/>
        </p:nvPicPr>
        <p:blipFill>
          <a:blip r:embed="rId16"/>
          <a:stretch>
            <a:fillRect/>
          </a:stretch>
        </p:blipFill>
        <p:spPr>
          <a:xfrm>
            <a:off x="1502932" y="1633617"/>
            <a:ext cx="2501607" cy="1832774"/>
          </a:xfrm>
          <a:prstGeom prst="rect">
            <a:avLst/>
          </a:prstGeom>
        </p:spPr>
      </p:pic>
      <p:pic>
        <p:nvPicPr>
          <p:cNvPr id="5" name="Picture 4"/>
          <p:cNvPicPr>
            <a:picLocks noChangeAspect="1"/>
          </p:cNvPicPr>
          <p:nvPr/>
        </p:nvPicPr>
        <p:blipFill>
          <a:blip r:embed="rId17"/>
          <a:stretch>
            <a:fillRect/>
          </a:stretch>
        </p:blipFill>
        <p:spPr>
          <a:xfrm>
            <a:off x="1627817" y="4279992"/>
            <a:ext cx="2572623" cy="1922698"/>
          </a:xfrm>
          <a:prstGeom prst="rect">
            <a:avLst/>
          </a:prstGeom>
        </p:spPr>
      </p:pic>
      <p:pic>
        <p:nvPicPr>
          <p:cNvPr id="6" name="Picture 5"/>
          <p:cNvPicPr>
            <a:picLocks noChangeAspect="1"/>
          </p:cNvPicPr>
          <p:nvPr/>
        </p:nvPicPr>
        <p:blipFill>
          <a:blip r:embed="rId18"/>
          <a:stretch>
            <a:fillRect/>
          </a:stretch>
        </p:blipFill>
        <p:spPr>
          <a:xfrm>
            <a:off x="8215694" y="1611215"/>
            <a:ext cx="2373648" cy="1766930"/>
          </a:xfrm>
          <a:prstGeom prst="rect">
            <a:avLst/>
          </a:prstGeom>
        </p:spPr>
      </p:pic>
      <p:pic>
        <p:nvPicPr>
          <p:cNvPr id="9" name="Picture 8"/>
          <p:cNvPicPr>
            <a:picLocks noChangeAspect="1"/>
          </p:cNvPicPr>
          <p:nvPr/>
        </p:nvPicPr>
        <p:blipFill>
          <a:blip r:embed="rId19"/>
          <a:stretch>
            <a:fillRect/>
          </a:stretch>
        </p:blipFill>
        <p:spPr>
          <a:xfrm>
            <a:off x="8360101" y="4324087"/>
            <a:ext cx="2386557" cy="1743604"/>
          </a:xfrm>
          <a:prstGeom prst="rect">
            <a:avLst/>
          </a:prstGeom>
        </p:spPr>
      </p:pic>
      <p:pic>
        <p:nvPicPr>
          <p:cNvPr id="10" name="Picture 9"/>
          <p:cNvPicPr>
            <a:picLocks noChangeAspect="1"/>
          </p:cNvPicPr>
          <p:nvPr/>
        </p:nvPicPr>
        <p:blipFill>
          <a:blip r:embed="rId20"/>
          <a:stretch>
            <a:fillRect/>
          </a:stretch>
        </p:blipFill>
        <p:spPr>
          <a:xfrm>
            <a:off x="1307040" y="3466391"/>
            <a:ext cx="3011786" cy="725060"/>
          </a:xfrm>
          <a:prstGeom prst="rect">
            <a:avLst/>
          </a:prstGeom>
        </p:spPr>
      </p:pic>
      <p:pic>
        <p:nvPicPr>
          <p:cNvPr id="14" name="Picture 13"/>
          <p:cNvPicPr>
            <a:picLocks noChangeAspect="1"/>
          </p:cNvPicPr>
          <p:nvPr/>
        </p:nvPicPr>
        <p:blipFill>
          <a:blip r:embed="rId21"/>
          <a:stretch>
            <a:fillRect/>
          </a:stretch>
        </p:blipFill>
        <p:spPr>
          <a:xfrm>
            <a:off x="7931618" y="3356148"/>
            <a:ext cx="3183585" cy="839309"/>
          </a:xfrm>
          <a:prstGeom prst="rect">
            <a:avLst/>
          </a:prstGeom>
        </p:spPr>
      </p:pic>
      <p:pic>
        <p:nvPicPr>
          <p:cNvPr id="15" name="Picture 14"/>
          <p:cNvPicPr>
            <a:picLocks noChangeAspect="1"/>
          </p:cNvPicPr>
          <p:nvPr/>
        </p:nvPicPr>
        <p:blipFill>
          <a:blip r:embed="rId22"/>
          <a:stretch>
            <a:fillRect/>
          </a:stretch>
        </p:blipFill>
        <p:spPr>
          <a:xfrm>
            <a:off x="1265108" y="6099675"/>
            <a:ext cx="3274936" cy="704920"/>
          </a:xfrm>
          <a:prstGeom prst="rect">
            <a:avLst/>
          </a:prstGeom>
        </p:spPr>
      </p:pic>
      <p:pic>
        <p:nvPicPr>
          <p:cNvPr id="21" name="Picture 20"/>
          <p:cNvPicPr>
            <a:picLocks noChangeAspect="1"/>
          </p:cNvPicPr>
          <p:nvPr/>
        </p:nvPicPr>
        <p:blipFill>
          <a:blip r:embed="rId23"/>
          <a:stretch>
            <a:fillRect/>
          </a:stretch>
        </p:blipFill>
        <p:spPr>
          <a:xfrm>
            <a:off x="8215694" y="6067691"/>
            <a:ext cx="3048943" cy="713582"/>
          </a:xfrm>
          <a:prstGeom prst="rect">
            <a:avLst/>
          </a:prstGeom>
        </p:spPr>
      </p:pic>
    </p:spTree>
    <p:extLst>
      <p:ext uri="{BB962C8B-B14F-4D97-AF65-F5344CB8AC3E}">
        <p14:creationId xmlns:p14="http://schemas.microsoft.com/office/powerpoint/2010/main" val="366147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6291302">
            <a:off x="8109472" y="160465"/>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 xmlns:asvg="http://schemas.microsoft.com/office/drawing/2016/SVG/main" r:embed="rId5"/>
                </a:ext>
              </a:extLst>
            </a:blip>
            <a:stretch>
              <a:fillRect l="-4079" t="-2292" r="-48138" b="-88622"/>
            </a:stretch>
          </a:blipFill>
        </p:spPr>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394016" y="245052"/>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200"/>
          </a:p>
        </p:txBody>
      </p:sp>
      <p:sp>
        <p:nvSpPr>
          <p:cNvPr id="12" name="Freeform 6">
            <a:extLst>
              <a:ext uri="{FF2B5EF4-FFF2-40B4-BE49-F238E27FC236}">
                <a16:creationId xmlns:a16="http://schemas.microsoft.com/office/drawing/2014/main" id="{125DA35D-28B2-275E-46D9-4A0F2C1F1515}"/>
              </a:ext>
            </a:extLst>
          </p:cNvPr>
          <p:cNvSpPr/>
          <p:nvPr/>
        </p:nvSpPr>
        <p:spPr>
          <a:xfrm>
            <a:off x="-20320" y="-77807"/>
            <a:ext cx="11828862" cy="1642604"/>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0">
              <a:extLst>
                <a:ext uri="{96DAC541-7B7A-43D3-8B79-37D633B846F1}">
                  <asvg:svgBlip xmlns="" xmlns:asvg="http://schemas.microsoft.com/office/drawing/2016/SVG/main" r:embed="rId13"/>
                </a:ext>
              </a:extLst>
            </a:blip>
            <a:stretch>
              <a:fillRect/>
            </a:stretch>
          </a:blipFill>
        </p:spPr>
      </p:sp>
      <p:sp>
        <p:nvSpPr>
          <p:cNvPr id="13" name="TextBox 12">
            <a:extLst>
              <a:ext uri="{FF2B5EF4-FFF2-40B4-BE49-F238E27FC236}">
                <a16:creationId xmlns:a16="http://schemas.microsoft.com/office/drawing/2014/main" id="{80318F15-3235-E61F-DC0C-B60A059A1D43}"/>
              </a:ext>
            </a:extLst>
          </p:cNvPr>
          <p:cNvSpPr txBox="1"/>
          <p:nvPr/>
        </p:nvSpPr>
        <p:spPr>
          <a:xfrm>
            <a:off x="1627817" y="-20953"/>
            <a:ext cx="9118841" cy="1446358"/>
          </a:xfrm>
          <a:prstGeom prst="rect">
            <a:avLst/>
          </a:prstGeom>
          <a:noFill/>
        </p:spPr>
        <p:txBody>
          <a:bodyPr wrap="square" rtlCol="0">
            <a:spAutoFit/>
          </a:bodyPr>
          <a:lstStyle/>
          <a:p>
            <a:pPr algn="just"/>
            <a:r>
              <a:rPr lang="vi-VN" sz="2933" b="1" smtClean="0">
                <a:solidFill>
                  <a:schemeClr val="bg1"/>
                </a:solidFill>
                <a:latin typeface="Times New Roman" panose="02020603050405020304" pitchFamily="18" charset="0"/>
                <a:cs typeface="Times New Roman" panose="02020603050405020304" pitchFamily="18" charset="0"/>
              </a:rPr>
              <a:t>Em hãy ghép thẻ tên hoat động với mô hình tả hoạt động ở hình 1 cho phù hợp. Hoạt động nào được thực hiện đầu tiên để tạo ra sản phẩm công nghệ?</a:t>
            </a:r>
            <a:endParaRPr lang="en-US" sz="2933" b="1" dirty="0">
              <a:solidFill>
                <a:schemeClr val="bg1"/>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3243" y="122177"/>
            <a:ext cx="1398351" cy="1224761"/>
          </a:xfrm>
          <a:prstGeom prst="rect">
            <a:avLst/>
          </a:prstGeom>
        </p:spPr>
      </p:pic>
      <p:pic>
        <p:nvPicPr>
          <p:cNvPr id="22" name="Picture 21"/>
          <p:cNvPicPr>
            <a:picLocks noChangeAspect="1"/>
          </p:cNvPicPr>
          <p:nvPr/>
        </p:nvPicPr>
        <p:blipFill>
          <a:blip r:embed="rId16"/>
          <a:stretch>
            <a:fillRect/>
          </a:stretch>
        </p:blipFill>
        <p:spPr>
          <a:xfrm>
            <a:off x="0" y="2800315"/>
            <a:ext cx="2155858" cy="2285860"/>
          </a:xfrm>
          <a:prstGeom prst="rect">
            <a:avLst/>
          </a:prstGeom>
        </p:spPr>
      </p:pic>
      <p:sp>
        <p:nvSpPr>
          <p:cNvPr id="23" name="Right Arrow 22"/>
          <p:cNvSpPr/>
          <p:nvPr/>
        </p:nvSpPr>
        <p:spPr>
          <a:xfrm>
            <a:off x="2155858" y="3930404"/>
            <a:ext cx="943897" cy="1666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17"/>
          <a:stretch>
            <a:fillRect/>
          </a:stretch>
        </p:blipFill>
        <p:spPr>
          <a:xfrm>
            <a:off x="3099755" y="2807397"/>
            <a:ext cx="2174007" cy="2289033"/>
          </a:xfrm>
          <a:prstGeom prst="rect">
            <a:avLst/>
          </a:prstGeom>
        </p:spPr>
      </p:pic>
      <p:sp>
        <p:nvSpPr>
          <p:cNvPr id="25" name="Right Arrow 24"/>
          <p:cNvSpPr/>
          <p:nvPr/>
        </p:nvSpPr>
        <p:spPr>
          <a:xfrm>
            <a:off x="5273762" y="3943245"/>
            <a:ext cx="943897" cy="1666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18"/>
          <a:stretch>
            <a:fillRect/>
          </a:stretch>
        </p:blipFill>
        <p:spPr>
          <a:xfrm>
            <a:off x="6257578" y="2878771"/>
            <a:ext cx="2809029" cy="2128948"/>
          </a:xfrm>
          <a:prstGeom prst="rect">
            <a:avLst/>
          </a:prstGeom>
        </p:spPr>
      </p:pic>
      <p:sp>
        <p:nvSpPr>
          <p:cNvPr id="27" name="Right Arrow 26"/>
          <p:cNvSpPr/>
          <p:nvPr/>
        </p:nvSpPr>
        <p:spPr>
          <a:xfrm>
            <a:off x="8594658" y="3868566"/>
            <a:ext cx="943897" cy="1666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19"/>
          <a:stretch>
            <a:fillRect/>
          </a:stretch>
        </p:blipFill>
        <p:spPr>
          <a:xfrm>
            <a:off x="9521520" y="2846755"/>
            <a:ext cx="2496157" cy="2192980"/>
          </a:xfrm>
          <a:prstGeom prst="rect">
            <a:avLst/>
          </a:prstGeom>
        </p:spPr>
      </p:pic>
    </p:spTree>
    <p:extLst>
      <p:ext uri="{BB962C8B-B14F-4D97-AF65-F5344CB8AC3E}">
        <p14:creationId xmlns:p14="http://schemas.microsoft.com/office/powerpoint/2010/main" val="163527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circle(in)">
                                      <p:cBhvr>
                                        <p:cTn id="15" dur="20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circle(in)">
                                      <p:cBhvr>
                                        <p:cTn id="25" dur="20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down)">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circle(in)">
                                      <p:cBhvr>
                                        <p:cTn id="35" dur="20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down)">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circle(in)">
                                      <p:cBhvr>
                                        <p:cTn id="45"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3" grpId="0" animBg="1"/>
      <p:bldP spid="25" grpId="0" animBg="1"/>
      <p:bldP spid="2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436</TotalTime>
  <Words>249</Words>
  <Application>Microsoft Office PowerPoint</Application>
  <PresentationFormat>Widescreen</PresentationFormat>
  <Paragraphs>21</Paragraphs>
  <Slides>12</Slides>
  <Notes>1</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Bodoni MT Black</vt:lpstr>
      <vt:lpstr>Britannic Bold</vt:lpstr>
      <vt:lpstr>Calibri</vt:lpstr>
      <vt:lpstr>Calibri Light</vt:lpstr>
      <vt:lpstr>Times New Roman</vt:lpstr>
      <vt:lpstr>Office Theme</vt:lpstr>
      <vt:lpstr>PowerPoint Presentation</vt:lpstr>
      <vt:lpstr>PowerPoint Presentation</vt:lpstr>
      <vt:lpstr>PowerPoint Presentation</vt:lpstr>
      <vt:lpstr>- Hãy vẽ 1 bức tranh gồm có các hình sau: một hình vuông, một hình tam giác, một hình chữ nhật, hình tròn, sáu đường thẳng. - Sau 3 phút, HS đi tìm những bạn có bức tranh giống ý tưởng của mình và đứng thành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HP</cp:lastModifiedBy>
  <cp:revision>49</cp:revision>
  <dcterms:created xsi:type="dcterms:W3CDTF">2024-08-12T16:29:32Z</dcterms:created>
  <dcterms:modified xsi:type="dcterms:W3CDTF">2024-08-14T16:04:19Z</dcterms:modified>
</cp:coreProperties>
</file>