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33"/>
  </p:notesMasterIdLst>
  <p:sldIdLst>
    <p:sldId id="360" r:id="rId6"/>
    <p:sldId id="306" r:id="rId7"/>
    <p:sldId id="361" r:id="rId8"/>
    <p:sldId id="308" r:id="rId9"/>
    <p:sldId id="357" r:id="rId10"/>
    <p:sldId id="304" r:id="rId11"/>
    <p:sldId id="305" r:id="rId12"/>
    <p:sldId id="260" r:id="rId13"/>
    <p:sldId id="261" r:id="rId14"/>
    <p:sldId id="309" r:id="rId15"/>
    <p:sldId id="310" r:id="rId16"/>
    <p:sldId id="311" r:id="rId17"/>
    <p:sldId id="266" r:id="rId18"/>
    <p:sldId id="312" r:id="rId19"/>
    <p:sldId id="351" r:id="rId20"/>
    <p:sldId id="348" r:id="rId21"/>
    <p:sldId id="349" r:id="rId22"/>
    <p:sldId id="350" r:id="rId23"/>
    <p:sldId id="352" r:id="rId24"/>
    <p:sldId id="353" r:id="rId25"/>
    <p:sldId id="355" r:id="rId26"/>
    <p:sldId id="354" r:id="rId27"/>
    <p:sldId id="395" r:id="rId28"/>
    <p:sldId id="390" r:id="rId29"/>
    <p:sldId id="394" r:id="rId30"/>
    <p:sldId id="358" r:id="rId31"/>
    <p:sldId id="3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notesMaster" Target="notesMasters/notesMaster1.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2930895-B746-47F3-AD11-A4FF40C45D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930895-B746-47F3-AD11-A4FF40C45D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2930895-B746-47F3-AD11-A4FF40C45D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2930895-B746-47F3-AD11-A4FF40C45D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2930895-B746-47F3-AD11-A4FF40C45DB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2930895-B746-47F3-AD11-A4FF40C45DB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30895-B746-47F3-AD11-A4FF40C45DB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930895-B746-47F3-AD11-A4FF40C45D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930895-B746-47F3-AD11-A4FF40C45D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930895-B746-47F3-AD11-A4FF40C45D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930895-B746-47F3-AD11-A4FF40C45D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2736-4F17-4B64-959C-B06A6388118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06306B7-6C96-4BB4-AF49-1140B8314F8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06306B7-6C96-4BB4-AF49-1140B8314F8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306B7-6C96-4BB4-AF49-1140B8314F8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06306B7-6C96-4BB4-AF49-1140B8314F8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06306B7-6C96-4BB4-AF49-1140B8314F8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306B7-6C96-4BB4-AF49-1140B8314F8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6306B7-6C96-4BB4-AF49-1140B8314F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6306B7-6C96-4BB4-AF49-1140B8314F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03318C-1F3E-432F-8CB4-4F8614F5B1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8EB995BE-3FDD-4D8C-93BC-00982A533031}"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8EB995BE-3FDD-4D8C-93BC-00982A533031}"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8EB995BE-3FDD-4D8C-93BC-00982A533031}"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fld>
            <a:endParaRPr lang="en-US"/>
          </a:p>
        </p:txBody>
      </p:sp>
      <p:pic>
        <p:nvPicPr>
          <p:cNvPr id="8" name="Picture 7" descr="A picture containing text, font, graphics, design&#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27.wdp"/><Relationship Id="rId5" Type="http://schemas.openxmlformats.org/officeDocument/2006/relationships/image" Target="../media/image26.png"/><Relationship Id="rId4" Type="http://schemas.openxmlformats.org/officeDocument/2006/relationships/image" Target="../media/image7.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37.png"/><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37.png"/><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49.png"/><Relationship Id="rId2" Type="http://schemas.microsoft.com/office/2007/relationships/hdphoto" Target="../media/image48.wdp"/><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4.png"/><Relationship Id="rId7" Type="http://schemas.microsoft.com/office/2007/relationships/hdphoto" Target="../media/image13.wdp"/><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p:cNvSpPr>
            <a:spLocks noChangeArrowheads="1"/>
          </p:cNvSpPr>
          <p:nvPr/>
        </p:nvSpPr>
        <p:spPr bwMode="auto">
          <a:xfrm>
            <a:off x="5197476" y="810004"/>
            <a:ext cx="366713" cy="431800"/>
          </a:xfrm>
          <a:prstGeom prst="irregularSeal1">
            <a:avLst/>
          </a:prstGeom>
          <a:gradFill rotWithShape="1">
            <a:gsLst>
              <a:gs pos="0">
                <a:srgbClr val="FF0066"/>
              </a:gs>
              <a:gs pos="100000">
                <a:srgbClr val="FF0000">
                  <a:alpha val="3998"/>
                </a:srgbClr>
              </a:gs>
            </a:gsLst>
            <a:path path="rect">
              <a:fillToRect r="100000" b="100000"/>
            </a:path>
          </a:gradFill>
          <a:ln w="9525">
            <a:noFill/>
            <a:miter lim="800000"/>
          </a:ln>
        </p:spPr>
        <p:txBody>
          <a:bodyPr wrap="none" anchor="ctr"/>
          <a:lstStyle/>
          <a:p>
            <a:endParaRPr lang="en-US">
              <a:latin typeface="Calibri" panose="020F0502020204030204" pitchFamily="34" charset="0"/>
            </a:endParaRPr>
          </a:p>
        </p:txBody>
      </p:sp>
      <p:sp>
        <p:nvSpPr>
          <p:cNvPr id="15370" name="TextBox 10"/>
          <p:cNvSpPr txBox="1">
            <a:spLocks noChangeArrowheads="1"/>
          </p:cNvSpPr>
          <p:nvPr/>
        </p:nvSpPr>
        <p:spPr bwMode="auto">
          <a:xfrm>
            <a:off x="5105400" y="5791200"/>
            <a:ext cx="184150" cy="369888"/>
          </a:xfrm>
          <a:prstGeom prst="rect">
            <a:avLst/>
          </a:prstGeom>
          <a:noFill/>
          <a:ln w="9525">
            <a:noFill/>
            <a:miter lim="800000"/>
          </a:ln>
        </p:spPr>
        <p:txBody>
          <a:bodyPr wrap="none">
            <a:spAutoFit/>
          </a:bodyPr>
          <a:lstStyle/>
          <a:p>
            <a:endParaRPr lang="en-US">
              <a:latin typeface="Calibri" panose="020F0502020204030204" pitchFamily="34" charset="0"/>
            </a:endParaRPr>
          </a:p>
        </p:txBody>
      </p:sp>
      <p:pic>
        <p:nvPicPr>
          <p:cNvPr id="2050" name="Picture 2"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 y="0"/>
            <a:ext cx="12192000" cy="6925548"/>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15"/>
          <p:cNvSpPr>
            <a:spLocks noChangeArrowheads="1" noChangeShapeType="1" noTextEdit="1"/>
          </p:cNvSpPr>
          <p:nvPr/>
        </p:nvSpPr>
        <p:spPr bwMode="auto">
          <a:xfrm>
            <a:off x="1905000" y="1891599"/>
            <a:ext cx="8610600" cy="175260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0978700"/>
              </a:avLst>
            </a:prstTxWarp>
          </a:bodyPr>
          <a:lstStyle/>
          <a:p>
            <a:pPr algn="ctr"/>
            <a:endParaRPr lang="en-US" sz="6000" b="1" kern="10" dirty="0" smtClean="0">
              <a:solidFill>
                <a:srgbClr val="FF0000"/>
              </a:solidFill>
              <a:effectLst>
                <a:outerShdw dist="45791" dir="2021404" algn="ctr" rotWithShape="0">
                  <a:srgbClr val="B2B2B2">
                    <a:alpha val="79999"/>
                  </a:srgbClr>
                </a:outerShdw>
              </a:effectLst>
            </a:endParaRPr>
          </a:p>
        </p:txBody>
      </p:sp>
      <p:sp>
        <p:nvSpPr>
          <p:cNvPr id="12" name="Rectangle 11"/>
          <p:cNvSpPr/>
          <p:nvPr/>
        </p:nvSpPr>
        <p:spPr>
          <a:xfrm>
            <a:off x="3581400" y="5761029"/>
            <a:ext cx="9864488" cy="646331"/>
          </a:xfrm>
          <a:prstGeom prst="rect">
            <a:avLst/>
          </a:prstGeom>
          <a:noFill/>
        </p:spPr>
        <p:txBody>
          <a:bodyPr wrap="square">
            <a:spAutoFit/>
          </a:bodyPr>
          <a:lstStyle/>
          <a:p>
            <a:pPr algn="ctr" fontAlgn="auto">
              <a:spcBef>
                <a:spcPts val="0"/>
              </a:spcBef>
              <a:spcAft>
                <a:spcPts val="0"/>
              </a:spcAft>
              <a:defRPr/>
            </a:pPr>
            <a:r>
              <a:rPr lang="vi-VN" sz="36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Giáo viên: </a:t>
            </a:r>
            <a:r>
              <a:rPr lang="en-US" sz="3600" b="1" i="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Trần</a:t>
            </a:r>
            <a:r>
              <a:rPr lang="en-US" sz="36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3600" b="1" i="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Thanh</a:t>
            </a:r>
            <a:r>
              <a:rPr lang="en-US" sz="36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3600" b="1" i="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Thúy</a:t>
            </a:r>
            <a:endParaRPr lang="en-US" sz="36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371811" y="2767899"/>
            <a:ext cx="3448381" cy="923330"/>
          </a:xfrm>
          <a:prstGeom prst="rect">
            <a:avLst/>
          </a:prstGeom>
        </p:spPr>
        <p:txBody>
          <a:bodyPr wrap="none">
            <a:spAutoFit/>
          </a:bodyPr>
          <a:lstStyle/>
          <a:p>
            <a:pPr algn="ctr" fontAlgn="auto">
              <a:spcBef>
                <a:spcPts val="0"/>
              </a:spcBef>
              <a:spcAft>
                <a:spcPts val="0"/>
              </a:spcAft>
              <a:defRPr/>
            </a:pPr>
            <a:r>
              <a:rPr lang="en-US" sz="5400" b="1" dirty="0" smtClean="0">
                <a:ln w="18000">
                  <a:solidFill>
                    <a:schemeClr val="accent2">
                      <a:satMod val="140000"/>
                    </a:schemeClr>
                  </a:solidFill>
                  <a:prstDash val="solid"/>
                  <a:miter lim="800000"/>
                </a:ln>
                <a:latin typeface="Times New Roman" panose="02020603050405020304" pitchFamily="18" charset="0"/>
                <a:cs typeface="Times New Roman" panose="02020603050405020304" pitchFamily="18" charset="0"/>
              </a:rPr>
              <a:t>ĐẠO ĐỨC</a:t>
            </a:r>
            <a:endParaRPr lang="vi-VN" sz="5400" b="1" dirty="0">
              <a:ln w="18000">
                <a:solidFill>
                  <a:schemeClr val="accent2">
                    <a:satMod val="140000"/>
                  </a:schemeClr>
                </a:solidFill>
                <a:prstDash val="solid"/>
                <a:miter lim="800000"/>
              </a:ln>
              <a:latin typeface="Times New Roman" panose="02020603050405020304" pitchFamily="18" charset="0"/>
              <a:cs typeface="Times New Roman" panose="02020603050405020304" pitchFamily="18" charset="0"/>
            </a:endParaRPr>
          </a:p>
        </p:txBody>
      </p:sp>
      <p:sp>
        <p:nvSpPr>
          <p:cNvPr id="3" name="TextBox 2"/>
          <p:cNvSpPr txBox="1"/>
          <p:nvPr/>
        </p:nvSpPr>
        <p:spPr>
          <a:xfrm>
            <a:off x="1181100" y="4023074"/>
            <a:ext cx="10058400" cy="769441"/>
          </a:xfrm>
          <a:prstGeom prst="rect">
            <a:avLst/>
          </a:prstGeom>
          <a:noFill/>
        </p:spPr>
        <p:txBody>
          <a:bodyPr wrap="square" rtlCol="0">
            <a:spAutoFit/>
          </a:bodyPr>
          <a:lstStyle/>
          <a:p>
            <a:pPr algn="ctr"/>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1: </a:t>
            </a:r>
            <a:r>
              <a:rPr lang="en-US" sz="4400" b="1" dirty="0" err="1" smtClean="0">
                <a:latin typeface="Times New Roman" panose="02020603050405020304" pitchFamily="18" charset="0"/>
                <a:cs typeface="Times New Roman" panose="02020603050405020304" pitchFamily="18" charset="0"/>
              </a:rPr>
              <a:t>Biết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lao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tiết</a:t>
            </a:r>
            <a:r>
              <a:rPr lang="en-US" sz="4400" b="1" dirty="0" smtClean="0">
                <a:latin typeface="Times New Roman" panose="02020603050405020304" pitchFamily="18" charset="0"/>
                <a:cs typeface="Times New Roman" panose="02020603050405020304" pitchFamily="18" charset="0"/>
              </a:rPr>
              <a:t> 1)</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277471" y="1712283"/>
            <a:ext cx="9935135" cy="923330"/>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CHUYÊN ĐỀ CẤP TRƯỜNG</a:t>
            </a:r>
            <a:endParaRPr lang="vi-VN" sz="5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p:cNvGrpSpPr/>
          <p:nvPr/>
        </p:nvGrpSpPr>
        <p:grpSpPr>
          <a:xfrm>
            <a:off x="2901186" y="0"/>
            <a:ext cx="6768594" cy="1228725"/>
            <a:chOff x="2948811" y="163197"/>
            <a:chExt cx="6768594" cy="1456053"/>
          </a:xfrm>
        </p:grpSpPr>
        <p:sp>
          <p:nvSpPr>
            <p:cNvPr id="5" name="Cuộn: Ngang 18"/>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p:cNvPicPr>
            <a:picLocks noChangeAspect="1"/>
          </p:cNvPicPr>
          <p:nvPr/>
        </p:nvPicPr>
        <p:blipFill>
          <a:blip r:embed="rId2"/>
          <a:stretch>
            <a:fillRect/>
          </a:stretch>
        </p:blipFill>
        <p:spPr>
          <a:xfrm>
            <a:off x="1928812" y="1333499"/>
            <a:ext cx="8882063" cy="5003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219200" y="671512"/>
            <a:ext cx="9781750" cy="55292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565172" y="108894"/>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srcRect r="70271" b="13808"/>
          <a:stretch>
            <a:fillRect/>
          </a:stretch>
        </p:blipFill>
        <p:spPr>
          <a:xfrm>
            <a:off x="8776738" y="1062681"/>
            <a:ext cx="2917908" cy="4782065"/>
          </a:xfrm>
          <a:prstGeom prst="rect">
            <a:avLst/>
          </a:prstGeom>
        </p:spPr>
      </p:pic>
      <p:sp>
        <p:nvSpPr>
          <p:cNvPr id="2" name="Cuộn: Ngang 18"/>
          <p:cNvSpPr/>
          <p:nvPr/>
        </p:nvSpPr>
        <p:spPr>
          <a:xfrm>
            <a:off x="2363810" y="5216630"/>
            <a:ext cx="7773017" cy="1305236"/>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p:cNvSpPr txBox="1"/>
          <p:nvPr/>
        </p:nvSpPr>
        <p:spPr>
          <a:xfrm>
            <a:off x="2669111" y="5272565"/>
            <a:ext cx="737693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a:fillRect/>
          </a:stretch>
        </p:blipFill>
        <p:spPr>
          <a:xfrm rot="21348141">
            <a:off x="10631921" y="5730719"/>
            <a:ext cx="1096502" cy="1088611"/>
          </a:xfrm>
          <a:prstGeom prst="rect">
            <a:avLst/>
          </a:prstGeom>
        </p:spPr>
      </p:pic>
      <p:pic>
        <p:nvPicPr>
          <p:cNvPr id="9" name="Picture 8"/>
          <p:cNvPicPr>
            <a:picLocks noChangeAspect="1"/>
          </p:cNvPicPr>
          <p:nvPr/>
        </p:nvPicPr>
        <p:blipFill>
          <a:blip r:embed="rId5"/>
          <a:stretch>
            <a:fillRect/>
          </a:stretch>
        </p:blipFill>
        <p:spPr>
          <a:xfrm>
            <a:off x="903778" y="757559"/>
            <a:ext cx="8014136" cy="45150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a:fillRect/>
          </a:stretch>
        </p:blipFill>
        <p:spPr>
          <a:xfrm rot="19902075">
            <a:off x="838040" y="2956943"/>
            <a:ext cx="2717314" cy="3187356"/>
          </a:xfrm>
          <a:prstGeom prst="rect">
            <a:avLst/>
          </a:prstGeom>
        </p:spPr>
      </p:pic>
      <p:pic>
        <p:nvPicPr>
          <p:cNvPr id="2" name="Picture 7"/>
          <p:cNvPicPr>
            <a:picLocks noChangeAspect="1"/>
          </p:cNvPicPr>
          <p:nvPr/>
        </p:nvPicPr>
        <p:blipFill>
          <a:blip r:embed="rId4"/>
          <a:stretch>
            <a:fillRect/>
          </a:stretch>
        </p:blipFill>
        <p:spPr>
          <a:xfrm>
            <a:off x="9794264" y="3335175"/>
            <a:ext cx="2755352" cy="3522825"/>
          </a:xfrm>
          <a:prstGeom prst="rect">
            <a:avLst/>
          </a:prstGeom>
        </p:spPr>
      </p:pic>
      <p:pic>
        <p:nvPicPr>
          <p:cNvPr id="8" name="Hình ảnh 7" descr="Ảnh có chứa vải&#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a:fillRect/>
          </a:stretch>
        </p:blipFill>
        <p:spPr>
          <a:xfrm>
            <a:off x="11157663" y="327520"/>
            <a:ext cx="1034337" cy="1098151"/>
          </a:xfrm>
          <a:prstGeom prst="rect">
            <a:avLst/>
          </a:prstGeom>
        </p:spPr>
      </p:pic>
      <p:sp>
        <p:nvSpPr>
          <p:cNvPr id="3" name="Hình chữ nhật: Góc Tròn 2"/>
          <p:cNvSpPr/>
          <p:nvPr/>
        </p:nvSpPr>
        <p:spPr>
          <a:xfrm>
            <a:off x="693661" y="162702"/>
            <a:ext cx="9421887" cy="562362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p:cNvSpPr/>
          <p:nvPr/>
        </p:nvSpPr>
        <p:spPr>
          <a:xfrm>
            <a:off x="817879" y="327520"/>
            <a:ext cx="9297669" cy="6270412"/>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p:cNvSpPr txBox="1"/>
          <p:nvPr/>
        </p:nvSpPr>
        <p:spPr>
          <a:xfrm>
            <a:off x="1033242" y="635413"/>
            <a:ext cx="8263158"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p:cNvSpPr txBox="1"/>
          <p:nvPr/>
        </p:nvSpPr>
        <p:spPr>
          <a:xfrm>
            <a:off x="1033242" y="3134041"/>
            <a:ext cx="8263158" cy="2923877"/>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làm của chị lao công góp phần giữ sạch, đẹp đường </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phố để “Hoa Ngọc Hà trên đường rực nở/Hương bay xa thơm ngát đường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3913" y="-687088"/>
            <a:ext cx="11725274" cy="6795090"/>
          </a:xfrm>
          <a:prstGeom prst="rect">
            <a:avLst/>
          </a:prstGeom>
        </p:spPr>
      </p:pic>
      <p:sp>
        <p:nvSpPr>
          <p:cNvPr id="6" name="TextBox 5"/>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p:cNvPicPr>
            <a:picLocks noChangeAspect="1"/>
          </p:cNvPicPr>
          <p:nvPr/>
        </p:nvPicPr>
        <p:blipFill>
          <a:blip r:embed="rId4"/>
          <a:srcRect/>
          <a:stretch>
            <a:fillRect/>
          </a:stretch>
        </p:blipFill>
        <p:spPr>
          <a:xfrm>
            <a:off x="7086600" y="4155949"/>
            <a:ext cx="5486400" cy="27020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p:cNvGraphicFramePr>
            <a:graphicFrameLocks noGrp="1"/>
          </p:cNvGraphicFramePr>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gridCol w="3414142"/>
                <a:gridCol w="5297610"/>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9241" y="2126290"/>
            <a:ext cx="6291617" cy="1633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p:cNvGrpSpPr/>
          <p:nvPr/>
        </p:nvGrpSpPr>
        <p:grpSpPr>
          <a:xfrm>
            <a:off x="704850" y="-152401"/>
            <a:ext cx="10591800" cy="1495425"/>
            <a:chOff x="2936637" y="-17400"/>
            <a:chExt cx="6768594" cy="1772095"/>
          </a:xfrm>
        </p:grpSpPr>
        <p:sp>
          <p:nvSpPr>
            <p:cNvPr id="5" name="Cuộn: Ngang 18"/>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2"/>
          <a:stretch>
            <a:fillRect/>
          </a:stretch>
        </p:blipFill>
        <p:spPr>
          <a:xfrm>
            <a:off x="1724025" y="1243012"/>
            <a:ext cx="8686800" cy="5286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3383798" y="459441"/>
            <a:ext cx="5614903" cy="1024217"/>
          </a:xfrm>
          <a:prstGeom prst="rect">
            <a:avLst/>
          </a:prstGeom>
        </p:spPr>
      </p:pic>
      <p:pic>
        <p:nvPicPr>
          <p:cNvPr id="12" name="Picture 11"/>
          <p:cNvPicPr>
            <a:picLocks noChangeAspect="1"/>
          </p:cNvPicPr>
          <p:nvPr/>
        </p:nvPicPr>
        <p:blipFill>
          <a:blip r:embed="rId3"/>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p:cNvGrpSpPr/>
          <p:nvPr/>
        </p:nvGrpSpPr>
        <p:grpSpPr>
          <a:xfrm>
            <a:off x="6262245" y="2292457"/>
            <a:ext cx="5443979" cy="2222394"/>
            <a:chOff x="6262245" y="2292457"/>
            <a:chExt cx="5443979" cy="2222394"/>
          </a:xfrm>
        </p:grpSpPr>
        <p:grpSp>
          <p:nvGrpSpPr>
            <p:cNvPr id="18" name="Group 17"/>
            <p:cNvGrpSpPr/>
            <p:nvPr/>
          </p:nvGrpSpPr>
          <p:grpSpPr>
            <a:xfrm>
              <a:off x="6262245" y="2292457"/>
              <a:ext cx="5443979" cy="2222394"/>
              <a:chOff x="8691260" y="3857240"/>
              <a:chExt cx="3616788" cy="2438005"/>
            </a:xfrm>
          </p:grpSpPr>
          <p:sp>
            <p:nvSpPr>
              <p:cNvPr id="19" name="Rectangle: Rounded Corners 18"/>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3383798" y="459441"/>
            <a:ext cx="5614903" cy="1024217"/>
          </a:xfrm>
          <a:prstGeom prst="rect">
            <a:avLst/>
          </a:prstGeom>
        </p:spPr>
      </p:pic>
      <p:grpSp>
        <p:nvGrpSpPr>
          <p:cNvPr id="22" name="Group 21"/>
          <p:cNvGrpSpPr/>
          <p:nvPr/>
        </p:nvGrpSpPr>
        <p:grpSpPr>
          <a:xfrm>
            <a:off x="6262245" y="1914526"/>
            <a:ext cx="5443979" cy="3381628"/>
            <a:chOff x="6262245" y="2292457"/>
            <a:chExt cx="5443979" cy="2222394"/>
          </a:xfrm>
        </p:grpSpPr>
        <p:grpSp>
          <p:nvGrpSpPr>
            <p:cNvPr id="18" name="Group 17"/>
            <p:cNvGrpSpPr/>
            <p:nvPr/>
          </p:nvGrpSpPr>
          <p:grpSpPr>
            <a:xfrm>
              <a:off x="6262245" y="2292457"/>
              <a:ext cx="5443979" cy="2222394"/>
              <a:chOff x="8691260" y="3857240"/>
              <a:chExt cx="3616788" cy="2438005"/>
            </a:xfrm>
          </p:grpSpPr>
          <p:sp>
            <p:nvSpPr>
              <p:cNvPr id="19" name="Rectangle: Rounded Corners 18"/>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3"/>
          <a:stretch>
            <a:fillRect/>
          </a:stretch>
        </p:blipFill>
        <p:spPr>
          <a:xfrm>
            <a:off x="557212" y="2476500"/>
            <a:ext cx="5438830" cy="2133600"/>
          </a:xfrm>
          <a:prstGeom prst="rect">
            <a:avLst/>
          </a:prstGeom>
        </p:spPr>
      </p:pic>
      <p:pic>
        <p:nvPicPr>
          <p:cNvPr id="6" name="Picture 5" descr="A red x on a black backgroun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5"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5786" y="1740715"/>
            <a:ext cx="6559865" cy="2091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3383798" y="459441"/>
            <a:ext cx="5614903" cy="1024217"/>
          </a:xfrm>
          <a:prstGeom prst="rect">
            <a:avLst/>
          </a:prstGeom>
        </p:spPr>
      </p:pic>
      <p:grpSp>
        <p:nvGrpSpPr>
          <p:cNvPr id="22" name="Group 21"/>
          <p:cNvGrpSpPr/>
          <p:nvPr/>
        </p:nvGrpSpPr>
        <p:grpSpPr>
          <a:xfrm>
            <a:off x="6262245" y="2292457"/>
            <a:ext cx="5443979" cy="3012968"/>
            <a:chOff x="6262245" y="2292457"/>
            <a:chExt cx="5443979" cy="2384967"/>
          </a:xfrm>
        </p:grpSpPr>
        <p:grpSp>
          <p:nvGrpSpPr>
            <p:cNvPr id="18" name="Group 17"/>
            <p:cNvGrpSpPr/>
            <p:nvPr/>
          </p:nvGrpSpPr>
          <p:grpSpPr>
            <a:xfrm>
              <a:off x="6262245" y="2292457"/>
              <a:ext cx="5443979" cy="2222394"/>
              <a:chOff x="8691260" y="3857240"/>
              <a:chExt cx="3616788" cy="2438005"/>
            </a:xfrm>
          </p:grpSpPr>
          <p:sp>
            <p:nvSpPr>
              <p:cNvPr id="19" name="Rectangle: Rounded Corners 18"/>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3"/>
          <a:stretch>
            <a:fillRect/>
          </a:stretch>
        </p:blipFill>
        <p:spPr>
          <a:xfrm>
            <a:off x="600074" y="2705099"/>
            <a:ext cx="4810125" cy="1881293"/>
          </a:xfrm>
          <a:prstGeom prst="rect">
            <a:avLst/>
          </a:prstGeom>
        </p:spPr>
      </p:pic>
      <p:pic>
        <p:nvPicPr>
          <p:cNvPr id="5" name="Picture 4" descr="A red x on a black backgroun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3383798" y="459441"/>
            <a:ext cx="5614903" cy="1024217"/>
          </a:xfrm>
          <a:prstGeom prst="rect">
            <a:avLst/>
          </a:prstGeom>
        </p:spPr>
      </p:pic>
      <p:grpSp>
        <p:nvGrpSpPr>
          <p:cNvPr id="22" name="Group 21"/>
          <p:cNvGrpSpPr/>
          <p:nvPr/>
        </p:nvGrpSpPr>
        <p:grpSpPr>
          <a:xfrm>
            <a:off x="5686425" y="2292457"/>
            <a:ext cx="6019799" cy="4165493"/>
            <a:chOff x="6262245" y="2292457"/>
            <a:chExt cx="5443979" cy="2734760"/>
          </a:xfrm>
        </p:grpSpPr>
        <p:grpSp>
          <p:nvGrpSpPr>
            <p:cNvPr id="18" name="Group 17"/>
            <p:cNvGrpSpPr/>
            <p:nvPr/>
          </p:nvGrpSpPr>
          <p:grpSpPr>
            <a:xfrm>
              <a:off x="6262245" y="2292457"/>
              <a:ext cx="5443979" cy="2222394"/>
              <a:chOff x="8691260" y="3857240"/>
              <a:chExt cx="3616788" cy="2438005"/>
            </a:xfrm>
          </p:grpSpPr>
          <p:sp>
            <p:nvSpPr>
              <p:cNvPr id="19" name="Rectangle: Rounded Corners 18"/>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3"/>
          <a:stretch>
            <a:fillRect/>
          </a:stretch>
        </p:blipFill>
        <p:spPr>
          <a:xfrm>
            <a:off x="657225" y="2882333"/>
            <a:ext cx="4895850" cy="1868728"/>
          </a:xfrm>
          <a:prstGeom prst="rect">
            <a:avLst/>
          </a:prstGeom>
        </p:spPr>
      </p:pic>
      <p:pic>
        <p:nvPicPr>
          <p:cNvPr id="7" name="Picture 6" descr="A red x on a black backgroun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5"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1" fmla="*/ 0 w 11191874"/>
              <a:gd name="connsiteY0-2" fmla="*/ 638811 h 6381750"/>
              <a:gd name="connsiteX1-3" fmla="*/ 479563 w 11191874"/>
              <a:gd name="connsiteY1-4" fmla="*/ 0 h 6381750"/>
              <a:gd name="connsiteX2-5" fmla="*/ 10712309 w 11191874"/>
              <a:gd name="connsiteY2-6" fmla="*/ 0 h 6381750"/>
              <a:gd name="connsiteX3-7" fmla="*/ 11191874 w 11191874"/>
              <a:gd name="connsiteY3-8" fmla="*/ 638811 h 6381750"/>
              <a:gd name="connsiteX4-9" fmla="*/ 11191874 w 11191874"/>
              <a:gd name="connsiteY4-10" fmla="*/ 5742937 h 6381750"/>
              <a:gd name="connsiteX5-11" fmla="*/ 10712309 w 11191874"/>
              <a:gd name="connsiteY5-12" fmla="*/ 6381750 h 6381750"/>
              <a:gd name="connsiteX6-13" fmla="*/ 479563 w 11191874"/>
              <a:gd name="connsiteY6-14" fmla="*/ 6381750 h 6381750"/>
              <a:gd name="connsiteX7-15" fmla="*/ 0 w 11191874"/>
              <a:gd name="connsiteY7-16" fmla="*/ 5742937 h 6381750"/>
              <a:gd name="connsiteX8-17" fmla="*/ 0 w 11191874"/>
              <a:gd name="connsiteY8-18" fmla="*/ 638811 h 6381750"/>
              <a:gd name="connsiteX0-19" fmla="*/ 0 w 11191874"/>
              <a:gd name="connsiteY0-20" fmla="*/ 638811 h 6381750"/>
              <a:gd name="connsiteX1-21" fmla="*/ 479563 w 11191874"/>
              <a:gd name="connsiteY1-22" fmla="*/ 0 h 6381750"/>
              <a:gd name="connsiteX2-23" fmla="*/ 10712309 w 11191874"/>
              <a:gd name="connsiteY2-24" fmla="*/ 0 h 6381750"/>
              <a:gd name="connsiteX3-25" fmla="*/ 11191874 w 11191874"/>
              <a:gd name="connsiteY3-26" fmla="*/ 638811 h 6381750"/>
              <a:gd name="connsiteX4-27" fmla="*/ 11191874 w 11191874"/>
              <a:gd name="connsiteY4-28" fmla="*/ 5742937 h 6381750"/>
              <a:gd name="connsiteX5-29" fmla="*/ 10712309 w 11191874"/>
              <a:gd name="connsiteY5-30" fmla="*/ 6381750 h 6381750"/>
              <a:gd name="connsiteX6-31" fmla="*/ 479563 w 11191874"/>
              <a:gd name="connsiteY6-32" fmla="*/ 6381750 h 6381750"/>
              <a:gd name="connsiteX7-33" fmla="*/ 0 w 11191874"/>
              <a:gd name="connsiteY7-34" fmla="*/ 5742937 h 6381750"/>
              <a:gd name="connsiteX8-35" fmla="*/ 0 w 11191874"/>
              <a:gd name="connsiteY8-36" fmla="*/ 638811 h 6381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3383798" y="459441"/>
            <a:ext cx="5614903" cy="1024217"/>
          </a:xfrm>
          <a:prstGeom prst="rect">
            <a:avLst/>
          </a:prstGeom>
        </p:spPr>
      </p:pic>
      <p:grpSp>
        <p:nvGrpSpPr>
          <p:cNvPr id="22" name="Group 21"/>
          <p:cNvGrpSpPr/>
          <p:nvPr/>
        </p:nvGrpSpPr>
        <p:grpSpPr>
          <a:xfrm>
            <a:off x="6262245" y="2292457"/>
            <a:ext cx="5443979" cy="2222394"/>
            <a:chOff x="6262245" y="2292457"/>
            <a:chExt cx="5443979" cy="2222394"/>
          </a:xfrm>
        </p:grpSpPr>
        <p:grpSp>
          <p:nvGrpSpPr>
            <p:cNvPr id="18" name="Group 17"/>
            <p:cNvGrpSpPr/>
            <p:nvPr/>
          </p:nvGrpSpPr>
          <p:grpSpPr>
            <a:xfrm>
              <a:off x="6262245" y="2292457"/>
              <a:ext cx="5443979" cy="2222394"/>
              <a:chOff x="8691260" y="3857240"/>
              <a:chExt cx="3616788" cy="2438005"/>
            </a:xfrm>
          </p:grpSpPr>
          <p:sp>
            <p:nvSpPr>
              <p:cNvPr id="19" name="Rectangle: Rounded Corners 18"/>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3"/>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51405" y="1790240"/>
            <a:ext cx="9413040" cy="18106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398" y="1643050"/>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endParaRPr lang="vi-VN" sz="4000" b="1" i="1" dirty="0">
              <a:solidFill>
                <a:prstClr val="black"/>
              </a:solidFill>
              <a:latin typeface="Calibri" panose="020F0502020204030204"/>
            </a:endParaRPr>
          </a:p>
        </p:txBody>
      </p:sp>
      <p:pic>
        <p:nvPicPr>
          <p:cNvPr id="4" name="Picture 3"/>
          <p:cNvPicPr>
            <a:picLocks noChangeAspect="1"/>
          </p:cNvPicPr>
          <p:nvPr/>
        </p:nvPicPr>
        <p:blipFill>
          <a:blip r:embed="rId1"/>
          <a:stretch>
            <a:fillRect/>
          </a:stretch>
        </p:blipFill>
        <p:spPr>
          <a:xfrm>
            <a:off x="3544616" y="95551"/>
            <a:ext cx="4797968" cy="1847248"/>
          </a:xfrm>
          <a:prstGeom prst="rect">
            <a:avLst/>
          </a:prstGeom>
        </p:spPr>
      </p:pic>
      <p:pic>
        <p:nvPicPr>
          <p:cNvPr id="1026" name="Picture 2"/>
          <p:cNvPicPr>
            <a:picLocks noChangeAspect="1" noChangeArrowheads="1"/>
          </p:cNvPicPr>
          <p:nvPr/>
        </p:nvPicPr>
        <p:blipFill>
          <a:blip r:embed="rId2"/>
          <a:srcRect/>
          <a:stretch>
            <a:fillRect/>
          </a:stretch>
        </p:blipFill>
        <p:spPr bwMode="auto">
          <a:xfrm>
            <a:off x="5310182" y="2143116"/>
            <a:ext cx="6881818" cy="4714884"/>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52136"/>
            <a:ext cx="12192000" cy="6505864"/>
          </a:xfrm>
          <a:prstGeom prst="rect">
            <a:avLst/>
          </a:prstGeom>
        </p:spPr>
      </p:pic>
      <p:sp>
        <p:nvSpPr>
          <p:cNvPr id="16" name="Rectangle: Rounded Corners 15"/>
          <p:cNvSpPr/>
          <p:nvPr/>
        </p:nvSpPr>
        <p:spPr>
          <a:xfrm>
            <a:off x="2403426" y="1042658"/>
            <a:ext cx="6925925"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p:cNvSpPr/>
          <p:nvPr/>
        </p:nvSpPr>
        <p:spPr>
          <a:xfrm>
            <a:off x="2519509" y="3216142"/>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280706" cy="6553200"/>
          </a:xfrm>
          <a:prstGeom prst="rect">
            <a:avLst/>
          </a:prstGeom>
        </p:spPr>
      </p:pic>
      <p:sp>
        <p:nvSpPr>
          <p:cNvPr id="17" name="Rectangle: Rounded Corners 16"/>
          <p:cNvSpPr/>
          <p:nvPr/>
        </p:nvSpPr>
        <p:spPr>
          <a:xfrm>
            <a:off x="2748109" y="1482592"/>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Dặn dò</a:t>
            </a:r>
            <a:endPar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000" noProof="0" dirty="0" smtClean="0">
                <a:solidFill>
                  <a:prstClr val="black"/>
                </a:solidFill>
                <a:latin typeface="Calibri" panose="020F0502020204030204"/>
              </a:rPr>
              <a:t>- Chuẩn bị bài “Biết ơn người lao động (tiết 2)”</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BEBA8EAE-BF5A-486C-A8C5-ECC9F3942E4B}">
                <a14:imgProps xmlns:a14="http://schemas.microsoft.com/office/drawing/2010/main">
                  <a14:imgLayer r:embed="rId2">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021" y="666317"/>
            <a:ext cx="10961558" cy="1201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6" y="1627744"/>
            <a:ext cx="3059794" cy="1569660"/>
          </a:xfrm>
          <a:prstGeom prst="rect">
            <a:avLst/>
          </a:prstGeom>
          <a:solidFill>
            <a:schemeClr val="accent2">
              <a:lumMod val="40000"/>
              <a:lumOff val="60000"/>
            </a:schemeClr>
          </a:solidFill>
        </p:spPr>
        <p:txBody>
          <a:bodyPr wrap="square">
            <a:spAutoFit/>
          </a:bodyPr>
          <a:lstStyle/>
          <a:p>
            <a:r>
              <a:rPr lang="vi-VN" sz="2400" dirty="0">
                <a:latin typeface="+mj-lt"/>
              </a:rPr>
              <a:t>1. Ai là người đến lớp</a:t>
            </a:r>
            <a:br>
              <a:rPr lang="vi-VN" sz="2400" dirty="0">
                <a:latin typeface="+mj-lt"/>
              </a:rPr>
            </a:br>
            <a:r>
              <a:rPr lang="vi-VN" sz="2400" dirty="0">
                <a:latin typeface="+mj-lt"/>
              </a:rPr>
              <a:t>Chăm chỉ sớm chiều</a:t>
            </a:r>
            <a:br>
              <a:rPr lang="vi-VN" sz="2400" dirty="0">
                <a:latin typeface="+mj-lt"/>
              </a:rPr>
            </a:br>
            <a:r>
              <a:rPr lang="vi-VN" sz="2400" dirty="0">
                <a:latin typeface="+mj-lt"/>
              </a:rPr>
              <a:t>Dạy bảo mọi điều</a:t>
            </a:r>
            <a:br>
              <a:rPr lang="vi-VN" sz="2400" dirty="0">
                <a:latin typeface="+mj-lt"/>
              </a:rPr>
            </a:br>
            <a:r>
              <a:rPr lang="vi-VN" sz="2400" dirty="0">
                <a:latin typeface="+mj-lt"/>
              </a:rPr>
              <a:t>Cho con khôn lớn?</a:t>
            </a:r>
            <a:endParaRPr lang="vi-VN" sz="2400" dirty="0">
              <a:latin typeface="+mj-lt"/>
            </a:endParaRPr>
          </a:p>
        </p:txBody>
      </p:sp>
      <p:sp>
        <p:nvSpPr>
          <p:cNvPr id="3" name="Rounded Rectangle 2"/>
          <p:cNvSpPr/>
          <p:nvPr/>
        </p:nvSpPr>
        <p:spPr>
          <a:xfrm>
            <a:off x="2739469" y="306344"/>
            <a:ext cx="6374674" cy="9535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Trò chơi: Ai nhanh ai đúng?</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219254" y="1682365"/>
            <a:ext cx="2961475" cy="1569660"/>
          </a:xfrm>
          <a:prstGeom prst="rect">
            <a:avLst/>
          </a:prstGeom>
          <a:solidFill>
            <a:schemeClr val="accent6">
              <a:lumMod val="60000"/>
              <a:lumOff val="40000"/>
            </a:schemeClr>
          </a:solidFill>
        </p:spPr>
        <p:txBody>
          <a:bodyPr wrap="square">
            <a:spAutoFit/>
          </a:bodyPr>
          <a:lstStyle/>
          <a:p>
            <a:r>
              <a:rPr lang="vi-VN" sz="2400" dirty="0">
                <a:latin typeface="+mj-lt"/>
              </a:rPr>
              <a:t>2. Ai người đo vải</a:t>
            </a:r>
            <a:br>
              <a:rPr lang="vi-VN" sz="2400" dirty="0">
                <a:latin typeface="+mj-lt"/>
              </a:rPr>
            </a:br>
            <a:r>
              <a:rPr lang="vi-VN" sz="2400" dirty="0">
                <a:latin typeface="+mj-lt"/>
              </a:rPr>
              <a:t>Rồi lại cắt may</a:t>
            </a:r>
            <a:br>
              <a:rPr lang="vi-VN" sz="2400" dirty="0">
                <a:latin typeface="+mj-lt"/>
              </a:rPr>
            </a:br>
            <a:r>
              <a:rPr lang="vi-VN" sz="2400" dirty="0">
                <a:latin typeface="+mj-lt"/>
              </a:rPr>
              <a:t>Áo quần mới, đẹp</a:t>
            </a:r>
            <a:br>
              <a:rPr lang="vi-VN" sz="2400" dirty="0">
                <a:latin typeface="+mj-lt"/>
              </a:rPr>
            </a:br>
            <a:r>
              <a:rPr lang="vi-VN" sz="2400" dirty="0">
                <a:latin typeface="+mj-lt"/>
              </a:rPr>
              <a:t>Nhờ bàn tay ai?</a:t>
            </a:r>
            <a:endParaRPr lang="vi-VN" sz="2400" dirty="0">
              <a:latin typeface="+mj-lt"/>
            </a:endParaRPr>
          </a:p>
        </p:txBody>
      </p:sp>
      <p:sp>
        <p:nvSpPr>
          <p:cNvPr id="6" name="Rectangle 5"/>
          <p:cNvSpPr/>
          <p:nvPr/>
        </p:nvSpPr>
        <p:spPr>
          <a:xfrm>
            <a:off x="7333974" y="1699018"/>
            <a:ext cx="4378414" cy="1569660"/>
          </a:xfrm>
          <a:prstGeom prst="rect">
            <a:avLst/>
          </a:prstGeom>
          <a:solidFill>
            <a:schemeClr val="accent4">
              <a:lumMod val="60000"/>
              <a:lumOff val="40000"/>
            </a:schemeClr>
          </a:solidFill>
        </p:spPr>
        <p:txBody>
          <a:bodyPr wrap="square">
            <a:spAutoFit/>
          </a:bodyPr>
          <a:lstStyle/>
          <a:p>
            <a:r>
              <a:rPr lang="vi-VN" sz="2400" dirty="0">
                <a:latin typeface="+mj-lt"/>
              </a:rPr>
              <a:t>3. Nghề gì chân lấm tay bùn</a:t>
            </a:r>
            <a:br>
              <a:rPr lang="vi-VN" sz="2400" dirty="0">
                <a:latin typeface="+mj-lt"/>
              </a:rPr>
            </a:br>
            <a:r>
              <a:rPr lang="vi-VN" sz="2400" dirty="0">
                <a:latin typeface="+mj-lt"/>
              </a:rPr>
              <a:t>Cho ta hạt gạo, ấm no mỗi ngày</a:t>
            </a:r>
            <a:r>
              <a:rPr lang="vi-VN" sz="2400" dirty="0" smtClean="0">
                <a:latin typeface="+mj-lt"/>
              </a:rPr>
              <a:t>?</a:t>
            </a:r>
            <a:endParaRPr lang="vi-VN" sz="2400" dirty="0" smtClean="0">
              <a:latin typeface="+mj-lt"/>
            </a:endParaRPr>
          </a:p>
          <a:p>
            <a:endParaRPr lang="vi-VN" sz="2400" dirty="0">
              <a:latin typeface="+mj-lt"/>
            </a:endParaRPr>
          </a:p>
          <a:p>
            <a:endParaRPr lang="vi-VN" sz="2400" dirty="0">
              <a:latin typeface="+mj-lt"/>
            </a:endParaRPr>
          </a:p>
        </p:txBody>
      </p:sp>
      <p:sp>
        <p:nvSpPr>
          <p:cNvPr id="7" name="Rectangle 6"/>
          <p:cNvSpPr/>
          <p:nvPr/>
        </p:nvSpPr>
        <p:spPr>
          <a:xfrm>
            <a:off x="7333974" y="5098480"/>
            <a:ext cx="4378414" cy="1569660"/>
          </a:xfrm>
          <a:prstGeom prst="rect">
            <a:avLst/>
          </a:prstGeom>
          <a:solidFill>
            <a:schemeClr val="accent2">
              <a:lumMod val="60000"/>
              <a:lumOff val="40000"/>
            </a:schemeClr>
          </a:solidFill>
        </p:spPr>
        <p:txBody>
          <a:bodyPr wrap="square">
            <a:spAutoFit/>
          </a:bodyPr>
          <a:lstStyle/>
          <a:p>
            <a:r>
              <a:rPr lang="vi-VN" sz="2400" dirty="0">
                <a:latin typeface="+mj-lt"/>
              </a:rPr>
              <a:t>7</a:t>
            </a:r>
            <a:r>
              <a:rPr lang="vi-VN" sz="2400" dirty="0" smtClean="0">
                <a:latin typeface="+mj-lt"/>
              </a:rPr>
              <a:t>. </a:t>
            </a:r>
            <a:r>
              <a:rPr lang="vi-VN" sz="2400" dirty="0">
                <a:latin typeface="+mj-lt"/>
              </a:rPr>
              <a:t>Nghề gì bạn với vữa, vôi</a:t>
            </a:r>
            <a:br>
              <a:rPr lang="vi-VN" sz="2400" dirty="0">
                <a:latin typeface="+mj-lt"/>
              </a:rPr>
            </a:br>
            <a:r>
              <a:rPr lang="vi-VN" sz="2400" dirty="0">
                <a:latin typeface="+mj-lt"/>
              </a:rPr>
              <a:t>Xây nhà cao đẹp, bạn tôi đều cần</a:t>
            </a:r>
            <a:r>
              <a:rPr lang="vi-VN" sz="2400" dirty="0" smtClean="0">
                <a:latin typeface="+mj-lt"/>
              </a:rPr>
              <a:t>?</a:t>
            </a:r>
            <a:endParaRPr lang="vi-VN" sz="2400" dirty="0" smtClean="0">
              <a:latin typeface="+mj-lt"/>
            </a:endParaRPr>
          </a:p>
          <a:p>
            <a:endParaRPr lang="vi-VN" sz="2400" dirty="0">
              <a:latin typeface="+mj-lt"/>
            </a:endParaRPr>
          </a:p>
          <a:p>
            <a:endParaRPr lang="vi-VN" sz="2400" dirty="0">
              <a:latin typeface="+mj-lt"/>
            </a:endParaRPr>
          </a:p>
        </p:txBody>
      </p:sp>
      <p:sp>
        <p:nvSpPr>
          <p:cNvPr id="8" name="Rectangle 1"/>
          <p:cNvSpPr>
            <a:spLocks noChangeArrowheads="1"/>
          </p:cNvSpPr>
          <p:nvPr/>
        </p:nvSpPr>
        <p:spPr bwMode="auto">
          <a:xfrm>
            <a:off x="277096" y="3376423"/>
            <a:ext cx="4924746" cy="1569660"/>
          </a:xfrm>
          <a:prstGeom prst="rect">
            <a:avLst/>
          </a:prstGeom>
          <a:solidFill>
            <a:schemeClr val="accent1">
              <a:lumMod val="40000"/>
              <a:lumOff val="60000"/>
            </a:schemeClr>
          </a:solidFill>
          <a:ln>
            <a:noFill/>
          </a:ln>
          <a:effec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lang="vi-VN" altLang="vi-VN" sz="2400" dirty="0">
                <a:latin typeface="+mj-lt"/>
                <a:cs typeface="Arial" panose="020B0604020202020204" pitchFamily="34" charset="0"/>
              </a:rPr>
              <a:t>4</a:t>
            </a:r>
            <a:r>
              <a:rPr kumimoji="0" lang="vi-VN" altLang="vi-VN" sz="2400" b="0" i="0" u="none" strike="noStrike" cap="none" normalizeH="0" baseline="0" dirty="0" smtClean="0">
                <a:ln>
                  <a:noFill/>
                </a:ln>
                <a:effectLst/>
                <a:latin typeface="+mj-lt"/>
                <a:cs typeface="Arial" panose="020B0604020202020204" pitchFamily="34" charset="0"/>
              </a:rPr>
              <a:t>. Nghề gì chăm sóc bệnh nhân</a:t>
            </a:r>
            <a:br>
              <a:rPr kumimoji="0" lang="vi-VN" altLang="vi-VN" sz="2400" b="0" i="0" u="none" strike="noStrike" cap="none" normalizeH="0" baseline="0" dirty="0" smtClean="0">
                <a:ln>
                  <a:noFill/>
                </a:ln>
                <a:effectLst/>
                <a:latin typeface="+mj-lt"/>
                <a:cs typeface="Arial" panose="020B0604020202020204" pitchFamily="34" charset="0"/>
              </a:rPr>
            </a:br>
            <a:r>
              <a:rPr kumimoji="0" lang="vi-VN" altLang="vi-VN" sz="2400" b="0" i="0" u="none" strike="noStrike" cap="none" normalizeH="0" baseline="0" dirty="0" smtClean="0">
                <a:ln>
                  <a:noFill/>
                </a:ln>
                <a:effectLst/>
                <a:latin typeface="+mj-lt"/>
                <a:cs typeface="Arial" panose="020B0604020202020204" pitchFamily="34" charset="0"/>
              </a:rPr>
              <a:t>Cho ta khỏe mạnh, vui chơi học hành?</a:t>
            </a:r>
            <a:endParaRPr kumimoji="0" lang="vi-VN" altLang="vi-VN" sz="2400" b="0" i="0" u="none" strike="noStrike" cap="none" normalizeH="0" baseline="0" dirty="0" smtClean="0">
              <a:ln>
                <a:noFill/>
              </a:ln>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pPr>
            <a:br>
              <a:rPr kumimoji="0" lang="vi-VN" altLang="vi-VN" sz="2400" b="0" i="0" u="none" strike="noStrike" cap="none" normalizeH="0" baseline="0" dirty="0" smtClean="0">
                <a:ln>
                  <a:noFill/>
                </a:ln>
                <a:effectLst/>
                <a:latin typeface="+mj-lt"/>
                <a:cs typeface="Arial" panose="020B0604020202020204" pitchFamily="34" charset="0"/>
              </a:rPr>
            </a:br>
            <a:endParaRPr kumimoji="0" lang="vi-VN" altLang="vi-VN" sz="2400" b="0" i="0" u="none" strike="noStrike" cap="none" normalizeH="0" baseline="0" dirty="0" smtClean="0">
              <a:ln>
                <a:noFill/>
              </a:ln>
              <a:effectLst/>
              <a:latin typeface="+mj-lt"/>
            </a:endParaRPr>
          </a:p>
        </p:txBody>
      </p:sp>
      <p:sp>
        <p:nvSpPr>
          <p:cNvPr id="9" name="Rectangle 8"/>
          <p:cNvSpPr/>
          <p:nvPr/>
        </p:nvSpPr>
        <p:spPr>
          <a:xfrm>
            <a:off x="7333974" y="3376423"/>
            <a:ext cx="4378414" cy="1569660"/>
          </a:xfrm>
          <a:prstGeom prst="rect">
            <a:avLst/>
          </a:prstGeom>
          <a:solidFill>
            <a:schemeClr val="tx2">
              <a:lumMod val="40000"/>
              <a:lumOff val="60000"/>
            </a:schemeClr>
          </a:solidFill>
        </p:spPr>
        <p:txBody>
          <a:bodyPr wrap="square">
            <a:spAutoFit/>
          </a:bodyPr>
          <a:lstStyle/>
          <a:p>
            <a:r>
              <a:rPr lang="vi-VN" sz="2400" dirty="0">
                <a:latin typeface="+mj-lt"/>
              </a:rPr>
              <a:t>5</a:t>
            </a:r>
            <a:r>
              <a:rPr lang="vi-VN" sz="2400" dirty="0" smtClean="0">
                <a:latin typeface="+mj-lt"/>
              </a:rPr>
              <a:t>. </a:t>
            </a:r>
            <a:r>
              <a:rPr lang="vi-VN" sz="2400" dirty="0">
                <a:latin typeface="+mj-lt"/>
              </a:rPr>
              <a:t>Mặc áo máu lửa</a:t>
            </a:r>
            <a:br>
              <a:rPr lang="vi-VN" sz="2400" dirty="0">
                <a:latin typeface="+mj-lt"/>
              </a:rPr>
            </a:br>
            <a:r>
              <a:rPr lang="vi-VN" sz="2400" dirty="0">
                <a:latin typeface="+mj-lt"/>
              </a:rPr>
              <a:t>Kêu vang trên đường</a:t>
            </a:r>
            <a:br>
              <a:rPr lang="vi-VN" sz="2400" dirty="0">
                <a:latin typeface="+mj-lt"/>
              </a:rPr>
            </a:br>
            <a:r>
              <a:rPr lang="vi-VN" sz="2400" dirty="0">
                <a:latin typeface="+mj-lt"/>
              </a:rPr>
              <a:t>Khẩn trương dũng cảm</a:t>
            </a:r>
            <a:br>
              <a:rPr lang="vi-VN" sz="2400" dirty="0">
                <a:latin typeface="+mj-lt"/>
              </a:rPr>
            </a:br>
            <a:r>
              <a:rPr lang="vi-VN" sz="2400" dirty="0">
                <a:latin typeface="+mj-lt"/>
              </a:rPr>
              <a:t>Coi thường hiểm nguy?</a:t>
            </a:r>
            <a:endParaRPr lang="vi-VN" sz="2400" dirty="0">
              <a:latin typeface="+mj-lt"/>
            </a:endParaRPr>
          </a:p>
        </p:txBody>
      </p:sp>
      <p:sp>
        <p:nvSpPr>
          <p:cNvPr id="10" name="Rectangle 9"/>
          <p:cNvSpPr/>
          <p:nvPr/>
        </p:nvSpPr>
        <p:spPr>
          <a:xfrm>
            <a:off x="277096" y="5109426"/>
            <a:ext cx="6332710" cy="1569660"/>
          </a:xfrm>
          <a:prstGeom prst="rect">
            <a:avLst/>
          </a:prstGeom>
          <a:solidFill>
            <a:schemeClr val="bg2">
              <a:lumMod val="90000"/>
            </a:schemeClr>
          </a:solidFill>
        </p:spPr>
        <p:txBody>
          <a:bodyPr wrap="square">
            <a:spAutoFit/>
          </a:bodyPr>
          <a:lstStyle/>
          <a:p>
            <a:pPr algn="just"/>
            <a:r>
              <a:rPr lang="vi-VN" sz="2400" dirty="0">
                <a:latin typeface="+mj-lt"/>
              </a:rPr>
              <a:t>6</a:t>
            </a:r>
            <a:r>
              <a:rPr lang="vi-VN" sz="2400" dirty="0" smtClean="0">
                <a:latin typeface="+mj-lt"/>
              </a:rPr>
              <a:t>. Nghề </a:t>
            </a:r>
            <a:r>
              <a:rPr lang="vi-VN" sz="2400" dirty="0">
                <a:latin typeface="+mj-lt"/>
              </a:rPr>
              <a:t>gì vẽ vẽ, tô tô</a:t>
            </a:r>
            <a:endParaRPr lang="vi-VN" sz="2400" dirty="0">
              <a:latin typeface="+mj-lt"/>
            </a:endParaRPr>
          </a:p>
          <a:p>
            <a:pPr algn="just"/>
            <a:r>
              <a:rPr lang="vi-VN" sz="2400" dirty="0">
                <a:latin typeface="+mj-lt"/>
              </a:rPr>
              <a:t>Non xanh nước biếc, nhấp nhô lượn lờ</a:t>
            </a:r>
            <a:endParaRPr lang="vi-VN" sz="2400" dirty="0">
              <a:latin typeface="+mj-lt"/>
            </a:endParaRPr>
          </a:p>
          <a:p>
            <a:pPr algn="just"/>
            <a:r>
              <a:rPr lang="vi-VN" sz="2400" dirty="0">
                <a:latin typeface="+mj-lt"/>
              </a:rPr>
              <a:t>Chân dung phác họa tỏ tường</a:t>
            </a:r>
            <a:endParaRPr lang="vi-VN" sz="2400" dirty="0">
              <a:latin typeface="+mj-lt"/>
            </a:endParaRPr>
          </a:p>
          <a:p>
            <a:pPr algn="just"/>
            <a:r>
              <a:rPr lang="vi-VN" sz="2400" dirty="0">
                <a:latin typeface="+mj-lt"/>
              </a:rPr>
              <a:t>Ai xem cùng thích, ai nhìn cũng mê?</a:t>
            </a:r>
            <a:endParaRPr lang="vi-VN" sz="2400" b="0" i="0" dirty="0">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1" fmla="*/ 0 w 10048875"/>
              <a:gd name="connsiteY0-2" fmla="*/ 586371 h 5857875"/>
              <a:gd name="connsiteX1-3" fmla="*/ 430586 w 10048875"/>
              <a:gd name="connsiteY1-4" fmla="*/ 0 h 5857875"/>
              <a:gd name="connsiteX2-5" fmla="*/ 9618287 w 10048875"/>
              <a:gd name="connsiteY2-6" fmla="*/ 0 h 5857875"/>
              <a:gd name="connsiteX3-7" fmla="*/ 10048875 w 10048875"/>
              <a:gd name="connsiteY3-8" fmla="*/ 586371 h 5857875"/>
              <a:gd name="connsiteX4-9" fmla="*/ 10048875 w 10048875"/>
              <a:gd name="connsiteY4-10" fmla="*/ 5271502 h 5857875"/>
              <a:gd name="connsiteX5-11" fmla="*/ 9618287 w 10048875"/>
              <a:gd name="connsiteY5-12" fmla="*/ 5857874 h 5857875"/>
              <a:gd name="connsiteX6-13" fmla="*/ 430586 w 10048875"/>
              <a:gd name="connsiteY6-14" fmla="*/ 5857874 h 5857875"/>
              <a:gd name="connsiteX7-15" fmla="*/ 0 w 10048875"/>
              <a:gd name="connsiteY7-16" fmla="*/ 5271502 h 5857875"/>
              <a:gd name="connsiteX8-17" fmla="*/ 0 w 10048875"/>
              <a:gd name="connsiteY8-18" fmla="*/ 586371 h 5857875"/>
              <a:gd name="connsiteX0-19" fmla="*/ 0 w 10048875"/>
              <a:gd name="connsiteY0-20" fmla="*/ 586371 h 5857875"/>
              <a:gd name="connsiteX1-21" fmla="*/ 430586 w 10048875"/>
              <a:gd name="connsiteY1-22" fmla="*/ 0 h 5857875"/>
              <a:gd name="connsiteX2-23" fmla="*/ 9618287 w 10048875"/>
              <a:gd name="connsiteY2-24" fmla="*/ 0 h 5857875"/>
              <a:gd name="connsiteX3-25" fmla="*/ 10048875 w 10048875"/>
              <a:gd name="connsiteY3-26" fmla="*/ 586371 h 5857875"/>
              <a:gd name="connsiteX4-27" fmla="*/ 10048875 w 10048875"/>
              <a:gd name="connsiteY4-28" fmla="*/ 5271502 h 5857875"/>
              <a:gd name="connsiteX5-29" fmla="*/ 9618287 w 10048875"/>
              <a:gd name="connsiteY5-30" fmla="*/ 5857874 h 5857875"/>
              <a:gd name="connsiteX6-31" fmla="*/ 430586 w 10048875"/>
              <a:gd name="connsiteY6-32" fmla="*/ 5857874 h 5857875"/>
              <a:gd name="connsiteX7-33" fmla="*/ 0 w 10048875"/>
              <a:gd name="connsiteY7-34" fmla="*/ 5271502 h 5857875"/>
              <a:gd name="connsiteX8-35" fmla="*/ 0 w 10048875"/>
              <a:gd name="connsiteY8-36" fmla="*/ 586371 h 58578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p:cNvSpPr/>
          <p:nvPr/>
        </p:nvSpPr>
        <p:spPr>
          <a:xfrm>
            <a:off x="2728971" y="856283"/>
            <a:ext cx="816545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1" fmla="*/ 0 w 6893612"/>
              <a:gd name="connsiteY0-2" fmla="*/ 132393 h 1322618"/>
              <a:gd name="connsiteX1-3" fmla="*/ 295386 w 6893612"/>
              <a:gd name="connsiteY1-4" fmla="*/ 0 h 1322618"/>
              <a:gd name="connsiteX2-5" fmla="*/ 6598225 w 6893612"/>
              <a:gd name="connsiteY2-6" fmla="*/ 0 h 1322618"/>
              <a:gd name="connsiteX3-7" fmla="*/ 6893612 w 6893612"/>
              <a:gd name="connsiteY3-8" fmla="*/ 132393 h 1322618"/>
              <a:gd name="connsiteX4-9" fmla="*/ 6893612 w 6893612"/>
              <a:gd name="connsiteY4-10" fmla="*/ 1190224 h 1322618"/>
              <a:gd name="connsiteX5-11" fmla="*/ 6598225 w 6893612"/>
              <a:gd name="connsiteY5-12" fmla="*/ 1322618 h 1322618"/>
              <a:gd name="connsiteX6-13" fmla="*/ 295386 w 6893612"/>
              <a:gd name="connsiteY6-14" fmla="*/ 1322618 h 1322618"/>
              <a:gd name="connsiteX7-15" fmla="*/ 0 w 6893612"/>
              <a:gd name="connsiteY7-16" fmla="*/ 1190224 h 1322618"/>
              <a:gd name="connsiteX8-17" fmla="*/ 0 w 6893612"/>
              <a:gd name="connsiteY8-18" fmla="*/ 132393 h 1322618"/>
              <a:gd name="connsiteX0-19" fmla="*/ 0 w 6893612"/>
              <a:gd name="connsiteY0-20" fmla="*/ 132393 h 1322618"/>
              <a:gd name="connsiteX1-21" fmla="*/ 295386 w 6893612"/>
              <a:gd name="connsiteY1-22" fmla="*/ 0 h 1322618"/>
              <a:gd name="connsiteX2-23" fmla="*/ 6598225 w 6893612"/>
              <a:gd name="connsiteY2-24" fmla="*/ 0 h 1322618"/>
              <a:gd name="connsiteX3-25" fmla="*/ 6893612 w 6893612"/>
              <a:gd name="connsiteY3-26" fmla="*/ 132393 h 1322618"/>
              <a:gd name="connsiteX4-27" fmla="*/ 6893612 w 6893612"/>
              <a:gd name="connsiteY4-28" fmla="*/ 1190224 h 1322618"/>
              <a:gd name="connsiteX5-29" fmla="*/ 6598225 w 6893612"/>
              <a:gd name="connsiteY5-30" fmla="*/ 1322618 h 1322618"/>
              <a:gd name="connsiteX6-31" fmla="*/ 295386 w 6893612"/>
              <a:gd name="connsiteY6-32" fmla="*/ 1322618 h 1322618"/>
              <a:gd name="connsiteX7-33" fmla="*/ 0 w 6893612"/>
              <a:gd name="connsiteY7-34" fmla="*/ 1190224 h 1322618"/>
              <a:gd name="connsiteX8-35" fmla="*/ 0 w 6893612"/>
              <a:gd name="connsiteY8-36" fmla="*/ 132393 h 13226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p:cNvSpPr txBox="1"/>
          <p:nvPr/>
        </p:nvSpPr>
        <p:spPr>
          <a:xfrm>
            <a:off x="2981984" y="866761"/>
            <a:ext cx="770343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smtClean="0">
                <a:solidFill>
                  <a:prstClr val="black"/>
                </a:solidFill>
                <a:latin typeface="Calibri" panose="020F0502020204030204" pitchFamily="34" charset="0"/>
                <a:cs typeface="Calibri" panose="020F0502020204030204" pitchFamily="34" charset="0"/>
              </a:rPr>
              <a:t>Em hãy n</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êu</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lại những nghề được nhắc đến trong các câu đố trên?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178" y="490782"/>
            <a:ext cx="1879806" cy="1688119"/>
          </a:xfrm>
          <a:prstGeom prst="rect">
            <a:avLst/>
          </a:prstGeom>
        </p:spPr>
      </p:pic>
      <p:pic>
        <p:nvPicPr>
          <p:cNvPr id="11" name="Picture 7"/>
          <p:cNvPicPr>
            <a:picLocks noChangeAspect="1"/>
          </p:cNvPicPr>
          <p:nvPr/>
        </p:nvPicPr>
        <p:blipFill>
          <a:blip r:embed="rId3"/>
          <a:stretch>
            <a:fillRect/>
          </a:stretch>
        </p:blipFill>
        <p:spPr>
          <a:xfrm>
            <a:off x="9146317" y="2150578"/>
            <a:ext cx="3681876" cy="4707422"/>
          </a:xfrm>
          <a:prstGeom prst="rect">
            <a:avLst/>
          </a:prstGeom>
        </p:spPr>
      </p:pic>
      <p:sp>
        <p:nvSpPr>
          <p:cNvPr id="20" name="Rectangle: Rounded Corners 19"/>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B</a:t>
            </a:r>
            <a:r>
              <a:rPr lang="en-US" sz="4800" b="1" dirty="0" smtClean="0">
                <a:solidFill>
                  <a:schemeClr val="tx1"/>
                </a:solidFill>
              </a:rPr>
              <a:t>ác </a:t>
            </a:r>
            <a:r>
              <a:rPr lang="en-US" sz="4800" b="1" dirty="0">
                <a:solidFill>
                  <a:schemeClr val="tx1"/>
                </a:solidFill>
              </a:rPr>
              <a:t>sĩ, cô giáo, họa sĩ, nông dân, </a:t>
            </a:r>
            <a:r>
              <a:rPr lang="en-US" sz="4800" b="1" dirty="0" smtClean="0">
                <a:solidFill>
                  <a:schemeClr val="tx1"/>
                </a:solidFill>
              </a:rPr>
              <a:t>thợ may, thợ xây, lính cứu hỏa. </a:t>
            </a:r>
            <a:endParaRPr lang="en-US" sz="48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p:cNvSpPr/>
          <p:nvPr/>
        </p:nvSpPr>
        <p:spPr>
          <a:xfrm>
            <a:off x="1434756" y="275241"/>
            <a:ext cx="10269563"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1" fmla="*/ 0 w 6893612"/>
              <a:gd name="connsiteY0-2" fmla="*/ 132393 h 1322618"/>
              <a:gd name="connsiteX1-3" fmla="*/ 295386 w 6893612"/>
              <a:gd name="connsiteY1-4" fmla="*/ 0 h 1322618"/>
              <a:gd name="connsiteX2-5" fmla="*/ 6598225 w 6893612"/>
              <a:gd name="connsiteY2-6" fmla="*/ 0 h 1322618"/>
              <a:gd name="connsiteX3-7" fmla="*/ 6893612 w 6893612"/>
              <a:gd name="connsiteY3-8" fmla="*/ 132393 h 1322618"/>
              <a:gd name="connsiteX4-9" fmla="*/ 6893612 w 6893612"/>
              <a:gd name="connsiteY4-10" fmla="*/ 1190224 h 1322618"/>
              <a:gd name="connsiteX5-11" fmla="*/ 6598225 w 6893612"/>
              <a:gd name="connsiteY5-12" fmla="*/ 1322618 h 1322618"/>
              <a:gd name="connsiteX6-13" fmla="*/ 295386 w 6893612"/>
              <a:gd name="connsiteY6-14" fmla="*/ 1322618 h 1322618"/>
              <a:gd name="connsiteX7-15" fmla="*/ 0 w 6893612"/>
              <a:gd name="connsiteY7-16" fmla="*/ 1190224 h 1322618"/>
              <a:gd name="connsiteX8-17" fmla="*/ 0 w 6893612"/>
              <a:gd name="connsiteY8-18" fmla="*/ 132393 h 1322618"/>
              <a:gd name="connsiteX0-19" fmla="*/ 0 w 6893612"/>
              <a:gd name="connsiteY0-20" fmla="*/ 132393 h 1322618"/>
              <a:gd name="connsiteX1-21" fmla="*/ 295386 w 6893612"/>
              <a:gd name="connsiteY1-22" fmla="*/ 0 h 1322618"/>
              <a:gd name="connsiteX2-23" fmla="*/ 6598225 w 6893612"/>
              <a:gd name="connsiteY2-24" fmla="*/ 0 h 1322618"/>
              <a:gd name="connsiteX3-25" fmla="*/ 6893612 w 6893612"/>
              <a:gd name="connsiteY3-26" fmla="*/ 132393 h 1322618"/>
              <a:gd name="connsiteX4-27" fmla="*/ 6893612 w 6893612"/>
              <a:gd name="connsiteY4-28" fmla="*/ 1190224 h 1322618"/>
              <a:gd name="connsiteX5-29" fmla="*/ 6598225 w 6893612"/>
              <a:gd name="connsiteY5-30" fmla="*/ 1322618 h 1322618"/>
              <a:gd name="connsiteX6-31" fmla="*/ 295386 w 6893612"/>
              <a:gd name="connsiteY6-32" fmla="*/ 1322618 h 1322618"/>
              <a:gd name="connsiteX7-33" fmla="*/ 0 w 6893612"/>
              <a:gd name="connsiteY7-34" fmla="*/ 1190224 h 1322618"/>
              <a:gd name="connsiteX8-35" fmla="*/ 0 w 6893612"/>
              <a:gd name="connsiteY8-36" fmla="*/ 132393 h 13226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p:cNvSpPr txBox="1"/>
          <p:nvPr/>
        </p:nvSpPr>
        <p:spPr>
          <a:xfrm>
            <a:off x="1748434" y="295544"/>
            <a:ext cx="964220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smtClean="0">
                <a:solidFill>
                  <a:prstClr val="black"/>
                </a:solidFill>
                <a:latin typeface="Calibri" panose="020F0502020204030204" pitchFamily="34" charset="0"/>
                <a:cs typeface="Calibri" panose="020F0502020204030204" pitchFamily="34" charset="0"/>
              </a:rPr>
              <a:t>Những nghề nghiệp đó đã đóng góp gì cho xã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106166"/>
            <a:ext cx="1571626" cy="1411365"/>
          </a:xfrm>
          <a:prstGeom prst="rect">
            <a:avLst/>
          </a:prstGeom>
        </p:spPr>
      </p:pic>
      <p:pic>
        <p:nvPicPr>
          <p:cNvPr id="11" name="Picture 7"/>
          <p:cNvPicPr>
            <a:picLocks noChangeAspect="1"/>
          </p:cNvPicPr>
          <p:nvPr/>
        </p:nvPicPr>
        <p:blipFill>
          <a:blip r:embed="rId2"/>
          <a:stretch>
            <a:fillRect/>
          </a:stretch>
        </p:blipFill>
        <p:spPr>
          <a:xfrm>
            <a:off x="11069367" y="5127790"/>
            <a:ext cx="1353271" cy="1730210"/>
          </a:xfrm>
          <a:prstGeom prst="rect">
            <a:avLst/>
          </a:prstGeom>
        </p:spPr>
      </p:pic>
      <p:grpSp>
        <p:nvGrpSpPr>
          <p:cNvPr id="18" name="Group 17"/>
          <p:cNvGrpSpPr/>
          <p:nvPr/>
        </p:nvGrpSpPr>
        <p:grpSpPr>
          <a:xfrm>
            <a:off x="144306" y="2021213"/>
            <a:ext cx="2444182" cy="4481182"/>
            <a:chOff x="144306" y="2021213"/>
            <a:chExt cx="2444182" cy="4481182"/>
          </a:xfrm>
        </p:grpSpPr>
        <p:sp>
          <p:nvSpPr>
            <p:cNvPr id="20" name="Rectangle: Rounded Corners 19"/>
            <p:cNvSpPr/>
            <p:nvPr/>
          </p:nvSpPr>
          <p:spPr>
            <a:xfrm>
              <a:off x="349536" y="2021213"/>
              <a:ext cx="2033722" cy="964700"/>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Họa sĩ</a:t>
              </a:r>
              <a:endParaRPr lang="en-US" sz="4000" b="1" dirty="0">
                <a:solidFill>
                  <a:schemeClr val="tx1"/>
                </a:solidFill>
              </a:endParaRPr>
            </a:p>
          </p:txBody>
        </p:sp>
        <p:sp>
          <p:nvSpPr>
            <p:cNvPr id="9" name="Rectangle: Rounded Corners 19"/>
            <p:cNvSpPr/>
            <p:nvPr/>
          </p:nvSpPr>
          <p:spPr>
            <a:xfrm>
              <a:off x="144306" y="3569923"/>
              <a:ext cx="2444182" cy="293247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Vẽ ra những bức tranh đẹp, có giá trị nghệ thuật</a:t>
              </a:r>
              <a:endParaRPr lang="en-US" sz="3200" b="1" dirty="0">
                <a:solidFill>
                  <a:schemeClr val="tx1"/>
                </a:solidFill>
              </a:endParaRPr>
            </a:p>
          </p:txBody>
        </p:sp>
        <p:cxnSp>
          <p:nvCxnSpPr>
            <p:cNvPr id="10" name="Straight Connector 9"/>
            <p:cNvCxnSpPr>
              <a:stCxn id="20" idx="2"/>
              <a:endCxn id="9" idx="0"/>
            </p:cNvCxnSpPr>
            <p:nvPr/>
          </p:nvCxnSpPr>
          <p:spPr>
            <a:xfrm>
              <a:off x="1366397" y="2985913"/>
              <a:ext cx="0" cy="58401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138809" y="2035190"/>
            <a:ext cx="1981054" cy="4474760"/>
            <a:chOff x="3138809" y="2035190"/>
            <a:chExt cx="1981054" cy="4474760"/>
          </a:xfrm>
        </p:grpSpPr>
        <p:sp>
          <p:nvSpPr>
            <p:cNvPr id="12" name="Rectangle: Rounded Corners 19"/>
            <p:cNvSpPr/>
            <p:nvPr/>
          </p:nvSpPr>
          <p:spPr>
            <a:xfrm>
              <a:off x="3178143" y="2035190"/>
              <a:ext cx="1941720" cy="964700"/>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Bác sĩ</a:t>
              </a:r>
              <a:endParaRPr lang="en-US" sz="4000" b="1" dirty="0">
                <a:solidFill>
                  <a:schemeClr val="tx1"/>
                </a:solidFill>
              </a:endParaRPr>
            </a:p>
          </p:txBody>
        </p:sp>
        <p:sp>
          <p:nvSpPr>
            <p:cNvPr id="13" name="Rectangle: Rounded Corners 19"/>
            <p:cNvSpPr/>
            <p:nvPr/>
          </p:nvSpPr>
          <p:spPr>
            <a:xfrm>
              <a:off x="3138809" y="3577478"/>
              <a:ext cx="1981054" cy="293247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Khám, chữa bệnh cho mọi người</a:t>
              </a:r>
              <a:endParaRPr lang="en-US" sz="3200" b="1" dirty="0">
                <a:solidFill>
                  <a:schemeClr val="tx1"/>
                </a:solidFill>
              </a:endParaRPr>
            </a:p>
          </p:txBody>
        </p:sp>
        <p:cxnSp>
          <p:nvCxnSpPr>
            <p:cNvPr id="19" name="Straight Connector 18"/>
            <p:cNvCxnSpPr/>
            <p:nvPr/>
          </p:nvCxnSpPr>
          <p:spPr>
            <a:xfrm>
              <a:off x="4109597" y="2999890"/>
              <a:ext cx="0" cy="58401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816907" y="2021213"/>
            <a:ext cx="2431743" cy="4488737"/>
            <a:chOff x="5816907" y="2021213"/>
            <a:chExt cx="2431743" cy="4488737"/>
          </a:xfrm>
        </p:grpSpPr>
        <p:sp>
          <p:nvSpPr>
            <p:cNvPr id="14" name="Rectangle: Rounded Corners 19"/>
            <p:cNvSpPr/>
            <p:nvPr/>
          </p:nvSpPr>
          <p:spPr>
            <a:xfrm>
              <a:off x="5933798" y="2021213"/>
              <a:ext cx="2033722" cy="964700"/>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Cô giáo</a:t>
              </a:r>
              <a:endParaRPr lang="en-US" sz="4000" b="1" dirty="0">
                <a:solidFill>
                  <a:schemeClr val="tx1"/>
                </a:solidFill>
              </a:endParaRPr>
            </a:p>
          </p:txBody>
        </p:sp>
        <p:sp>
          <p:nvSpPr>
            <p:cNvPr id="15" name="Rectangle: Rounded Corners 19"/>
            <p:cNvSpPr/>
            <p:nvPr/>
          </p:nvSpPr>
          <p:spPr>
            <a:xfrm>
              <a:off x="5816907" y="3577478"/>
              <a:ext cx="2431743" cy="293247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Dạy kiến thức cho các em học sinh</a:t>
              </a:r>
              <a:endParaRPr lang="en-US" sz="3200" b="1" dirty="0">
                <a:solidFill>
                  <a:schemeClr val="tx1"/>
                </a:solidFill>
              </a:endParaRPr>
            </a:p>
          </p:txBody>
        </p:sp>
        <p:cxnSp>
          <p:nvCxnSpPr>
            <p:cNvPr id="21" name="Straight Connector 20"/>
            <p:cNvCxnSpPr/>
            <p:nvPr/>
          </p:nvCxnSpPr>
          <p:spPr>
            <a:xfrm>
              <a:off x="6948047" y="2999890"/>
              <a:ext cx="0" cy="58401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8781455" y="2035190"/>
            <a:ext cx="2431743" cy="4474760"/>
            <a:chOff x="8781455" y="2035190"/>
            <a:chExt cx="2431743" cy="4474760"/>
          </a:xfrm>
        </p:grpSpPr>
        <p:sp>
          <p:nvSpPr>
            <p:cNvPr id="16" name="Rectangle: Rounded Corners 19"/>
            <p:cNvSpPr/>
            <p:nvPr/>
          </p:nvSpPr>
          <p:spPr>
            <a:xfrm>
              <a:off x="8781455" y="2035190"/>
              <a:ext cx="2431743" cy="964700"/>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Nông dân</a:t>
              </a:r>
              <a:endParaRPr lang="en-US" sz="4000" b="1" dirty="0">
                <a:solidFill>
                  <a:schemeClr val="tx1"/>
                </a:solidFill>
              </a:endParaRPr>
            </a:p>
          </p:txBody>
        </p:sp>
        <p:sp>
          <p:nvSpPr>
            <p:cNvPr id="17" name="Rectangle: Rounded Corners 19"/>
            <p:cNvSpPr/>
            <p:nvPr/>
          </p:nvSpPr>
          <p:spPr>
            <a:xfrm>
              <a:off x="8781455" y="3577478"/>
              <a:ext cx="2431743" cy="293247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Sản xuất ra lương thực, thực phẩm</a:t>
              </a:r>
              <a:endParaRPr lang="en-US" sz="3200" b="1" dirty="0">
                <a:solidFill>
                  <a:schemeClr val="tx1"/>
                </a:solidFill>
              </a:endParaRPr>
            </a:p>
          </p:txBody>
        </p:sp>
        <p:cxnSp>
          <p:nvCxnSpPr>
            <p:cNvPr id="22" name="Straight Connector 21"/>
            <p:cNvCxnSpPr/>
            <p:nvPr/>
          </p:nvCxnSpPr>
          <p:spPr>
            <a:xfrm>
              <a:off x="9957947" y="2999890"/>
              <a:ext cx="0" cy="584010"/>
            </a:xfrm>
            <a:prstGeom prst="line">
              <a:avLst/>
            </a:prstGeom>
            <a:ln w="57150"/>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590550" y="313159"/>
            <a:ext cx="11029950"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1" fmla="*/ 0 w 8444132"/>
              <a:gd name="connsiteY0-2" fmla="*/ 444615 h 4441721"/>
              <a:gd name="connsiteX1-3" fmla="*/ 361824 w 8444132"/>
              <a:gd name="connsiteY1-4" fmla="*/ 0 h 4441721"/>
              <a:gd name="connsiteX2-5" fmla="*/ 8082306 w 8444132"/>
              <a:gd name="connsiteY2-6" fmla="*/ 0 h 4441721"/>
              <a:gd name="connsiteX3-7" fmla="*/ 8444132 w 8444132"/>
              <a:gd name="connsiteY3-8" fmla="*/ 444615 h 4441721"/>
              <a:gd name="connsiteX4-9" fmla="*/ 8444132 w 8444132"/>
              <a:gd name="connsiteY4-10" fmla="*/ 3997104 h 4441721"/>
              <a:gd name="connsiteX5-11" fmla="*/ 8082306 w 8444132"/>
              <a:gd name="connsiteY5-12" fmla="*/ 4441721 h 4441721"/>
              <a:gd name="connsiteX6-13" fmla="*/ 361824 w 8444132"/>
              <a:gd name="connsiteY6-14" fmla="*/ 4441721 h 4441721"/>
              <a:gd name="connsiteX7-15" fmla="*/ 0 w 8444132"/>
              <a:gd name="connsiteY7-16" fmla="*/ 3997104 h 4441721"/>
              <a:gd name="connsiteX8-17" fmla="*/ 0 w 8444132"/>
              <a:gd name="connsiteY8-18" fmla="*/ 444615 h 4441721"/>
              <a:gd name="connsiteX0-19" fmla="*/ 0 w 8444132"/>
              <a:gd name="connsiteY0-20" fmla="*/ 444615 h 4441721"/>
              <a:gd name="connsiteX1-21" fmla="*/ 361824 w 8444132"/>
              <a:gd name="connsiteY1-22" fmla="*/ 0 h 4441721"/>
              <a:gd name="connsiteX2-23" fmla="*/ 8082306 w 8444132"/>
              <a:gd name="connsiteY2-24" fmla="*/ 0 h 4441721"/>
              <a:gd name="connsiteX3-25" fmla="*/ 8444132 w 8444132"/>
              <a:gd name="connsiteY3-26" fmla="*/ 444615 h 4441721"/>
              <a:gd name="connsiteX4-27" fmla="*/ 8444132 w 8444132"/>
              <a:gd name="connsiteY4-28" fmla="*/ 3997104 h 4441721"/>
              <a:gd name="connsiteX5-29" fmla="*/ 8082306 w 8444132"/>
              <a:gd name="connsiteY5-30" fmla="*/ 4441721 h 4441721"/>
              <a:gd name="connsiteX6-31" fmla="*/ 361824 w 8444132"/>
              <a:gd name="connsiteY6-32" fmla="*/ 4441721 h 4441721"/>
              <a:gd name="connsiteX7-33" fmla="*/ 0 w 8444132"/>
              <a:gd name="connsiteY7-34" fmla="*/ 3997104 h 4441721"/>
              <a:gd name="connsiteX8-35" fmla="*/ 0 w 8444132"/>
              <a:gd name="connsiteY8-36" fmla="*/ 444615 h 44417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1" y="4220629"/>
            <a:ext cx="2551646" cy="2551646"/>
          </a:xfrm>
          <a:prstGeom prst="rect">
            <a:avLst/>
          </a:prstGeom>
        </p:spPr>
      </p:pic>
      <p:pic>
        <p:nvPicPr>
          <p:cNvPr id="5" name="Picture 4" descr="A picture containing text, furniture&#10;&#10;Description automatically generated"/>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768395"/>
            <a:ext cx="2448017" cy="2184855"/>
          </a:xfrm>
          <a:prstGeom prst="rect">
            <a:avLst/>
          </a:prstGeom>
        </p:spPr>
      </p:pic>
      <p:grpSp>
        <p:nvGrpSpPr>
          <p:cNvPr id="8" name="Group 7"/>
          <p:cNvGrpSpPr/>
          <p:nvPr/>
        </p:nvGrpSpPr>
        <p:grpSpPr>
          <a:xfrm>
            <a:off x="6100584" y="4426836"/>
            <a:ext cx="2776717" cy="2507364"/>
            <a:chOff x="1901195" y="2605309"/>
            <a:chExt cx="2055644" cy="2321742"/>
          </a:xfrm>
        </p:grpSpPr>
        <p:pic>
          <p:nvPicPr>
            <p:cNvPr id="9" name="Picture 8"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sp>
        <p:nvSpPr>
          <p:cNvPr id="19" name="TextBox 18"/>
          <p:cNvSpPr txBox="1"/>
          <p:nvPr/>
        </p:nvSpPr>
        <p:spPr>
          <a:xfrm>
            <a:off x="1260567" y="713786"/>
            <a:ext cx="104633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Thứ </a:t>
            </a:r>
            <a:r>
              <a:rPr lang="en-US" sz="5400" dirty="0" smtClean="0">
                <a:solidFill>
                  <a:srgbClr val="4472C4">
                    <a:lumMod val="50000"/>
                  </a:srgbClr>
                </a:solidFill>
                <a:latin typeface="Times New Roman" panose="02020603050405020304" pitchFamily="18" charset="0"/>
                <a:cs typeface="Times New Roman" panose="02020603050405020304" pitchFamily="18" charset="0"/>
              </a:rPr>
              <a:t>Tư </a:t>
            </a:r>
            <a:r>
              <a:rPr kumimoji="0" lang="en-US" sz="54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ngày 14 tháng</a:t>
            </a:r>
            <a:r>
              <a:rPr lang="en-US" sz="5400" dirty="0">
                <a:solidFill>
                  <a:srgbClr val="4472C4">
                    <a:lumMod val="50000"/>
                  </a:srgbClr>
                </a:solidFill>
                <a:latin typeface="Times New Roman" panose="02020603050405020304" pitchFamily="18" charset="0"/>
                <a:cs typeface="Times New Roman" panose="02020603050405020304" pitchFamily="18" charset="0"/>
              </a:rPr>
              <a:t> </a:t>
            </a:r>
            <a:r>
              <a:rPr lang="en-US" sz="5400" dirty="0" smtClean="0">
                <a:solidFill>
                  <a:srgbClr val="4472C4">
                    <a:lumMod val="50000"/>
                  </a:srgbClr>
                </a:solidFill>
                <a:latin typeface="Times New Roman" panose="02020603050405020304" pitchFamily="18" charset="0"/>
                <a:cs typeface="Times New Roman" panose="02020603050405020304" pitchFamily="18" charset="0"/>
              </a:rPr>
              <a:t>8</a:t>
            </a:r>
            <a:r>
              <a:rPr kumimoji="0" lang="en-US" sz="54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năm </a:t>
            </a:r>
            <a:r>
              <a:rPr kumimoji="0" lang="en-US" sz="54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2024</a:t>
            </a:r>
            <a:endParaRPr kumimoji="0" lang="vi-VN" sz="5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476080" y="2621273"/>
            <a:ext cx="9315450" cy="1938992"/>
          </a:xfrm>
          <a:prstGeom prst="rect">
            <a:avLst/>
          </a:prstGeom>
          <a:noFill/>
        </p:spPr>
        <p:txBody>
          <a:bodyPr wrap="square" rtlCol="0">
            <a:spAutoFit/>
          </a:bodyPr>
          <a:lstStyle/>
          <a:p>
            <a:r>
              <a:rPr lang="en-US" sz="6000" dirty="0" smtClean="0">
                <a:latin typeface="Times New Roman" panose="02020603050405020304" pitchFamily="18" charset="0"/>
                <a:cs typeface="Times New Roman" panose="02020603050405020304" pitchFamily="18" charset="0"/>
              </a:rPr>
              <a:t>Bài 1: Biết ơn người lao động</a:t>
            </a:r>
            <a:endParaRPr lang="en-US" sz="6000" dirty="0" smtClean="0">
              <a:latin typeface="Times New Roman" panose="02020603050405020304" pitchFamily="18" charset="0"/>
              <a:cs typeface="Times New Roman" panose="02020603050405020304" pitchFamily="18" charset="0"/>
            </a:endParaRPr>
          </a:p>
          <a:p>
            <a:pPr algn="ctr"/>
            <a:r>
              <a:rPr lang="en-US" sz="6000" dirty="0" smtClean="0">
                <a:latin typeface="Times New Roman" panose="02020603050405020304" pitchFamily="18" charset="0"/>
                <a:cs typeface="Times New Roman" panose="02020603050405020304" pitchFamily="18" charset="0"/>
              </a:rPr>
              <a:t>(tiết </a:t>
            </a:r>
            <a:r>
              <a:rPr lang="en-US" sz="6000" dirty="0" smtClean="0">
                <a:latin typeface="Times New Roman" panose="02020603050405020304" pitchFamily="18" charset="0"/>
                <a:cs typeface="Times New Roman" panose="02020603050405020304" pitchFamily="18" charset="0"/>
              </a:rPr>
              <a:t>1)</a:t>
            </a:r>
            <a:endParaRPr lang="vi-VN" sz="6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689598" y="1697943"/>
            <a:ext cx="2888414" cy="923330"/>
          </a:xfrm>
          <a:prstGeom prst="rect">
            <a:avLst/>
          </a:prstGeom>
          <a:noFill/>
        </p:spPr>
        <p:txBody>
          <a:bodyPr wrap="square" rtlCol="0">
            <a:spAutoFit/>
          </a:bodyPr>
          <a:lstStyle/>
          <a:p>
            <a:r>
              <a:rPr lang="en-US" sz="5400" dirty="0" smtClean="0">
                <a:latin typeface="Times New Roman" panose="02020603050405020304" pitchFamily="18" charset="0"/>
                <a:cs typeface="Times New Roman" panose="02020603050405020304" pitchFamily="18" charset="0"/>
              </a:rPr>
              <a:t>Đạo đức</a:t>
            </a:r>
            <a:endParaRPr lang="vi-VN" sz="5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750"/>
                                        <p:tgtEl>
                                          <p:spTgt spid="19"/>
                                        </p:tgtEl>
                                      </p:cBhvr>
                                    </p:animEffect>
                                  </p:childTnLst>
                                </p:cTn>
                              </p:par>
                              <p:par>
                                <p:cTn id="8" presetID="2" presetClass="entr" presetSubtype="4"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p:cNvSpPr/>
          <p:nvPr/>
        </p:nvSpPr>
        <p:spPr>
          <a:xfrm>
            <a:off x="1025976" y="20330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6">
              <a:lumMod val="60000"/>
              <a:lumOff val="40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p:cNvSpPr txBox="1"/>
          <p:nvPr/>
        </p:nvSpPr>
        <p:spPr>
          <a:xfrm>
            <a:off x="1811647" y="20874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p:cNvSpPr/>
          <p:nvPr/>
        </p:nvSpPr>
        <p:spPr>
          <a:xfrm>
            <a:off x="2988846" y="33399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6">
              <a:lumMod val="60000"/>
              <a:lumOff val="40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p:cNvSpPr txBox="1"/>
          <p:nvPr/>
        </p:nvSpPr>
        <p:spPr>
          <a:xfrm>
            <a:off x="3437107" y="35276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p:cNvPicPr>
            <a:picLocks noChangeAspect="1"/>
          </p:cNvPicPr>
          <p:nvPr/>
        </p:nvPicPr>
        <p:blipFill>
          <a:blip r:embed="rId1" cstate="hqprint">
            <a:extLst>
              <a:ext uri="{BEBA8EAE-BF5A-486C-A8C5-ECC9F3942E4B}">
                <a14:imgProps xmlns:a14="http://schemas.microsoft.com/office/drawing/2010/main">
                  <a14:imgLayer r:embed="rId2">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904606"/>
            <a:ext cx="1743292" cy="1283063"/>
          </a:xfrm>
          <a:prstGeom prst="rect">
            <a:avLst/>
          </a:prstGeom>
        </p:spPr>
      </p:pic>
      <p:pic>
        <p:nvPicPr>
          <p:cNvPr id="13" name="Hình ảnh 22" descr="Ảnh có chứa mẫu họa&#10;&#10;Mô tả được tạo tự động"/>
          <p:cNvPicPr>
            <a:picLocks noChangeAspect="1"/>
          </p:cNvPicPr>
          <p:nvPr/>
        </p:nvPicPr>
        <p:blipFill>
          <a:blip r:embed="rId1" cstate="hqprint">
            <a:extLst>
              <a:ext uri="{BEBA8EAE-BF5A-486C-A8C5-ECC9F3942E4B}">
                <a14:imgProps xmlns:a14="http://schemas.microsoft.com/office/drawing/2010/main">
                  <a14:imgLayer r:embed="rId2">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3211692"/>
            <a:ext cx="1743292" cy="1283063"/>
          </a:xfrm>
          <a:prstGeom prst="rect">
            <a:avLst/>
          </a:prstGeom>
        </p:spPr>
      </p:pic>
      <p:sp>
        <p:nvSpPr>
          <p:cNvPr id="14" name="Hình chữ nhật: Góc Tròn 23"/>
          <p:cNvSpPr/>
          <p:nvPr/>
        </p:nvSpPr>
        <p:spPr>
          <a:xfrm>
            <a:off x="1025976" y="47417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p:cNvSpPr txBox="1"/>
          <p:nvPr/>
        </p:nvSpPr>
        <p:spPr>
          <a:xfrm>
            <a:off x="1811647" y="4796090"/>
            <a:ext cx="8180078" cy="954107"/>
          </a:xfrm>
          <a:prstGeom prst="rect">
            <a:avLst/>
          </a:prstGeom>
          <a:solidFill>
            <a:schemeClr val="accent6">
              <a:lumMod val="60000"/>
              <a:lumOff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p:cNvPicPr>
            <a:picLocks noChangeAspect="1"/>
          </p:cNvPicPr>
          <p:nvPr/>
        </p:nvPicPr>
        <p:blipFill>
          <a:blip r:embed="rId1" cstate="hqprint">
            <a:extLst>
              <a:ext uri="{BEBA8EAE-BF5A-486C-A8C5-ECC9F3942E4B}">
                <a14:imgProps xmlns:a14="http://schemas.microsoft.com/office/drawing/2010/main">
                  <a14:imgLayer r:embed="rId2">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4613253"/>
            <a:ext cx="1743292" cy="1283063"/>
          </a:xfrm>
          <a:prstGeom prst="rect">
            <a:avLst/>
          </a:prstGeom>
        </p:spPr>
      </p:pic>
      <p:pic>
        <p:nvPicPr>
          <p:cNvPr id="21" name="Picture 20"/>
          <p:cNvPicPr>
            <a:picLocks noChangeAspect="1"/>
          </p:cNvPicPr>
          <p:nvPr/>
        </p:nvPicPr>
        <p:blipFill>
          <a:blip r:embed="rId3"/>
          <a:stretch>
            <a:fillRect/>
          </a:stretch>
        </p:blipFill>
        <p:spPr>
          <a:xfrm>
            <a:off x="2688815" y="-11147"/>
            <a:ext cx="6425741" cy="18411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7580" y="1964739"/>
            <a:ext cx="9413040" cy="1804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1" fmla="*/ 0 w 8243667"/>
              <a:gd name="connsiteY0-2" fmla="*/ 444615 h 4441721"/>
              <a:gd name="connsiteX1-3" fmla="*/ 353234 w 8243667"/>
              <a:gd name="connsiteY1-4" fmla="*/ 0 h 4441721"/>
              <a:gd name="connsiteX2-5" fmla="*/ 7890431 w 8243667"/>
              <a:gd name="connsiteY2-6" fmla="*/ 0 h 4441721"/>
              <a:gd name="connsiteX3-7" fmla="*/ 8243667 w 8243667"/>
              <a:gd name="connsiteY3-8" fmla="*/ 444615 h 4441721"/>
              <a:gd name="connsiteX4-9" fmla="*/ 8243667 w 8243667"/>
              <a:gd name="connsiteY4-10" fmla="*/ 3997104 h 4441721"/>
              <a:gd name="connsiteX5-11" fmla="*/ 7890431 w 8243667"/>
              <a:gd name="connsiteY5-12" fmla="*/ 4441721 h 4441721"/>
              <a:gd name="connsiteX6-13" fmla="*/ 353234 w 8243667"/>
              <a:gd name="connsiteY6-14" fmla="*/ 4441721 h 4441721"/>
              <a:gd name="connsiteX7-15" fmla="*/ 0 w 8243667"/>
              <a:gd name="connsiteY7-16" fmla="*/ 3997104 h 4441721"/>
              <a:gd name="connsiteX8-17" fmla="*/ 0 w 8243667"/>
              <a:gd name="connsiteY8-18" fmla="*/ 444615 h 4441721"/>
              <a:gd name="connsiteX0-19" fmla="*/ 0 w 8243667"/>
              <a:gd name="connsiteY0-20" fmla="*/ 444615 h 4441721"/>
              <a:gd name="connsiteX1-21" fmla="*/ 353234 w 8243667"/>
              <a:gd name="connsiteY1-22" fmla="*/ 0 h 4441721"/>
              <a:gd name="connsiteX2-23" fmla="*/ 7890431 w 8243667"/>
              <a:gd name="connsiteY2-24" fmla="*/ 0 h 4441721"/>
              <a:gd name="connsiteX3-25" fmla="*/ 8243667 w 8243667"/>
              <a:gd name="connsiteY3-26" fmla="*/ 444615 h 4441721"/>
              <a:gd name="connsiteX4-27" fmla="*/ 8243667 w 8243667"/>
              <a:gd name="connsiteY4-28" fmla="*/ 3997104 h 4441721"/>
              <a:gd name="connsiteX5-29" fmla="*/ 7890431 w 8243667"/>
              <a:gd name="connsiteY5-30" fmla="*/ 4441721 h 4441721"/>
              <a:gd name="connsiteX6-31" fmla="*/ 353234 w 8243667"/>
              <a:gd name="connsiteY6-32" fmla="*/ 4441721 h 4441721"/>
              <a:gd name="connsiteX7-33" fmla="*/ 0 w 8243667"/>
              <a:gd name="connsiteY7-34" fmla="*/ 3997104 h 4441721"/>
              <a:gd name="connsiteX8-35" fmla="*/ 0 w 8243667"/>
              <a:gd name="connsiteY8-36" fmla="*/ 444615 h 44417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p:cNvPicPr>
            <a:picLocks noChangeAspect="1"/>
          </p:cNvPicPr>
          <p:nvPr/>
        </p:nvPicPr>
        <p:blipFill>
          <a:blip r:embed="rId2"/>
          <a:stretch>
            <a:fillRect/>
          </a:stretch>
        </p:blipFill>
        <p:spPr>
          <a:xfrm>
            <a:off x="2808836" y="3870911"/>
            <a:ext cx="6574327" cy="2987089"/>
          </a:xfrm>
          <a:prstGeom prst="rect">
            <a:avLst/>
          </a:prstGeom>
        </p:spPr>
      </p:pic>
      <p:sp>
        <p:nvSpPr>
          <p:cNvPr id="7" name="Hộp Văn bản 6"/>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3049</Words>
  <Application>WPS Presentation</Application>
  <PresentationFormat>Widescreen</PresentationFormat>
  <Paragraphs>143</Paragraphs>
  <Slides>27</Slides>
  <Notes>0</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27</vt:i4>
      </vt:variant>
    </vt:vector>
  </HeadingPairs>
  <TitlesOfParts>
    <vt:vector size="41" baseType="lpstr">
      <vt:lpstr>Arial</vt:lpstr>
      <vt:lpstr>SimSun</vt:lpstr>
      <vt:lpstr>Wingdings</vt:lpstr>
      <vt:lpstr>Calibri</vt:lpstr>
      <vt:lpstr>Times New Roman</vt:lpstr>
      <vt:lpstr>Calibri</vt:lpstr>
      <vt:lpstr>Cambria</vt:lpstr>
      <vt:lpstr>Microsoft YaHei</vt:lpstr>
      <vt:lpstr>Arial Unicode MS</vt:lpstr>
      <vt:lpstr>Calibri Light</vt:lpstr>
      <vt:lpstr>Chủ đề Office</vt:lpstr>
      <vt:lpstr>Custom Design</vt:lpstr>
      <vt:lpstr>2_Office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PHUNG NGOC</cp:lastModifiedBy>
  <cp:revision>70</cp:revision>
  <dcterms:created xsi:type="dcterms:W3CDTF">2023-06-09T11:13:00Z</dcterms:created>
  <dcterms:modified xsi:type="dcterms:W3CDTF">2024-08-12T15:30:53Z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222F1EE8D1214A688D16AA053EAC74FD_13</vt:lpwstr>
  </property>
  <property fmtid="{D5CDD505-2E9C-101B-9397-08002B2CF9AE}" pid="3" name="KSOProductBuildVer">
    <vt:lpwstr>1033-12.2.0.17119</vt:lpwstr>
  </property>
</Properties>
</file>