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58" r:id="rId3"/>
    <p:sldId id="1548" r:id="rId4"/>
    <p:sldId id="1496" r:id="rId5"/>
    <p:sldId id="1514" r:id="rId6"/>
    <p:sldId id="1515" r:id="rId7"/>
    <p:sldId id="1550" r:id="rId8"/>
    <p:sldId id="1537" r:id="rId9"/>
    <p:sldId id="259" r:id="rId10"/>
    <p:sldId id="1538" r:id="rId11"/>
    <p:sldId id="1547" r:id="rId12"/>
    <p:sldId id="1522" r:id="rId13"/>
    <p:sldId id="1504" r:id="rId14"/>
    <p:sldId id="1497" r:id="rId15"/>
    <p:sldId id="1498" r:id="rId16"/>
    <p:sldId id="1523" r:id="rId17"/>
    <p:sldId id="1540" r:id="rId18"/>
    <p:sldId id="1541" r:id="rId19"/>
    <p:sldId id="1542" r:id="rId20"/>
    <p:sldId id="1551" r:id="rId21"/>
    <p:sldId id="15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9245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20840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2024/8/15</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2024/8/15</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4.xml"/><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27.png"/><Relationship Id="rId4" Type="http://schemas.openxmlformats.org/officeDocument/2006/relationships/tags" Target="../tags/tag5.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7.png"/><Relationship Id="rId7"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030" y="-1537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7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
        <p:nvSpPr>
          <p:cNvPr id="3" name="TextBox 2">
            <a:extLst>
              <a:ext uri="{FF2B5EF4-FFF2-40B4-BE49-F238E27FC236}">
                <a16:creationId xmlns:a16="http://schemas.microsoft.com/office/drawing/2014/main" id="{649457FF-DFF4-6252-4AC9-C7236CE06F37}"/>
              </a:ext>
            </a:extLst>
          </p:cNvPr>
          <p:cNvSpPr txBox="1"/>
          <p:nvPr/>
        </p:nvSpPr>
        <p:spPr>
          <a:xfrm>
            <a:off x="2035989" y="4359327"/>
            <a:ext cx="5593976"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Hà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Thoan</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77207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srgbClr val="000000"/>
                </a:solidFill>
                <a:effectLst/>
                <a:uLnTx/>
                <a:uFillTx/>
                <a:latin typeface="+mj-lt"/>
                <a:ea typeface="Arial-Rounded" panose="020B0500000000000000" pitchFamily="34" charset="0"/>
                <a:cs typeface="Arial-Rounded" panose="020B0500000000000000" pitchFamily="34" charset="0"/>
              </a:rPr>
              <a:t>Mặt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509152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7377954" y="5742062"/>
            <a:ext cx="38059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
        <p:nvSpPr>
          <p:cNvPr id="10" name="Rounded Rectangle 9"/>
          <p:cNvSpPr/>
          <p:nvPr/>
        </p:nvSpPr>
        <p:spPr>
          <a:xfrm>
            <a:off x="339410" y="270113"/>
            <a:ext cx="2904390"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kern="0" noProof="0" smtClean="0">
                <a:solidFill>
                  <a:srgbClr val="E66126"/>
                </a:solidFill>
                <a:latin typeface="Calibri" panose="020F0502020204030204" pitchFamily="34" charset="0"/>
                <a:ea typeface="inpin heiti" charset="-122"/>
                <a:cs typeface="Calibri" panose="020F0502020204030204" pitchFamily="34" charset="0"/>
              </a:rPr>
              <a:t>Luyện đọc 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6"/>
            <a:ext cx="3032279" cy="862625"/>
            <a:chOff x="2834082" y="693067"/>
            <a:chExt cx="5485676" cy="862625"/>
          </a:xfrm>
        </p:grpSpPr>
        <p:sp>
          <p:nvSpPr>
            <p:cNvPr id="9" name="Rounded Rectangle 8"/>
            <p:cNvSpPr/>
            <p:nvPr/>
          </p:nvSpPr>
          <p:spPr>
            <a:xfrm>
              <a:off x="3440631" y="971750"/>
              <a:ext cx="487912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lang="vi-VN" altLang="zh-CN" sz="2800" b="1" kern="0" smtClean="0">
                  <a:solidFill>
                    <a:srgbClr val="E66126"/>
                  </a:solidFill>
                  <a:latin typeface="Calibri" panose="020F0502020204030204" pitchFamily="34" charset="0"/>
                  <a:ea typeface="inpin heiti" charset="-122"/>
                  <a:cs typeface="Calibri" panose="020F0502020204030204" pitchFamily="34" charset="0"/>
                </a:rPr>
                <a:t>diễn cảm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7368988" y="5742062"/>
            <a:ext cx="37859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852753"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6095368" y="1198697"/>
            <a:ext cx="4751294" cy="4524315"/>
          </a:xfrm>
          <a:prstGeom prst="rect">
            <a:avLst/>
          </a:prstGeom>
        </p:spPr>
        <p:txBody>
          <a:bodyPr wrap="square">
            <a:spAutoFit/>
          </a:bodyPr>
          <a:lstStyle/>
          <a:p>
            <a:r>
              <a:rPr lang="vi-VN" sz="3200" dirty="0">
                <a:latin typeface="+mj-lt"/>
                <a:ea typeface="Arial-Rounded" panose="020B0500000000000000" pitchFamily="34" charset="0"/>
                <a:cs typeface="Arial-Rounded" panose="020B0500000000000000" pitchFamily="34" charset="0"/>
              </a:rPr>
              <a:t>Buổi chiều trôi thật chậm</a:t>
            </a:r>
          </a:p>
          <a:p>
            <a:r>
              <a:rPr lang="vi-VN" sz="3200" dirty="0">
                <a:latin typeface="+mj-lt"/>
                <a:ea typeface="Arial-Rounded" panose="020B0500000000000000" pitchFamily="34" charset="0"/>
                <a:cs typeface="Arial-Rounded" panose="020B0500000000000000" pitchFamily="34" charset="0"/>
              </a:rPr>
              <a:t>Mặt trời mải rong chơi</a:t>
            </a:r>
          </a:p>
          <a:p>
            <a:r>
              <a:rPr lang="vi-VN" sz="3200" dirty="0">
                <a:latin typeface="+mj-lt"/>
                <a:ea typeface="Arial-Rounded" panose="020B0500000000000000" pitchFamily="34" charset="0"/>
                <a:cs typeface="Arial-Rounded" panose="020B0500000000000000" pitchFamily="34" charset="0"/>
              </a:rPr>
              <a:t>Đủng đỉnh mãi chân trời</a:t>
            </a:r>
          </a:p>
          <a:p>
            <a:r>
              <a:rPr lang="vi-VN" sz="3200" dirty="0">
                <a:latin typeface="+mj-lt"/>
                <a:ea typeface="Arial-Rounded" panose="020B0500000000000000" pitchFamily="34" charset="0"/>
                <a:cs typeface="Arial-Rounded" panose="020B0500000000000000" pitchFamily="34" charset="0"/>
              </a:rPr>
              <a:t>Mà vẫn chưa lặn xuống.</a:t>
            </a:r>
          </a:p>
          <a:p>
            <a:r>
              <a:rPr lang="vi-VN" sz="3200" dirty="0">
                <a:latin typeface="+mj-lt"/>
                <a:ea typeface="Arial-Rounded" panose="020B0500000000000000" pitchFamily="34" charset="0"/>
                <a:cs typeface="Arial-Rounded" panose="020B0500000000000000" pitchFamily="34" charset="0"/>
              </a:rPr>
              <a:t/>
            </a:r>
            <a:br>
              <a:rPr lang="vi-VN" sz="3200" dirty="0">
                <a:latin typeface="+mj-lt"/>
                <a:ea typeface="Arial-Rounded" panose="020B0500000000000000" pitchFamily="34" charset="0"/>
                <a:cs typeface="Arial-Rounded" panose="020B0500000000000000" pitchFamily="34" charset="0"/>
              </a:rPr>
            </a:br>
            <a:r>
              <a:rPr lang="vi-VN" sz="3200" dirty="0">
                <a:latin typeface="+mj-lt"/>
                <a:ea typeface="Arial-Rounded" panose="020B0500000000000000" pitchFamily="34" charset="0"/>
                <a:cs typeface="Arial-Rounded" panose="020B0500000000000000" pitchFamily="34" charset="0"/>
              </a:rPr>
              <a:t>Mùa hè thật sung sướng</a:t>
            </a:r>
          </a:p>
          <a:p>
            <a:r>
              <a:rPr lang="vi-VN" sz="3200" dirty="0">
                <a:latin typeface="+mj-lt"/>
                <a:ea typeface="Arial-Rounded" panose="020B0500000000000000" pitchFamily="34" charset="0"/>
                <a:cs typeface="Arial-Rounded" panose="020B0500000000000000" pitchFamily="34" charset="0"/>
              </a:rPr>
              <a:t>Có nắng lại có kem</a:t>
            </a:r>
          </a:p>
          <a:p>
            <a:r>
              <a:rPr lang="vi-VN" sz="3200" dirty="0">
                <a:latin typeface="+mj-lt"/>
                <a:ea typeface="Arial-Rounded" panose="020B0500000000000000" pitchFamily="34" charset="0"/>
                <a:cs typeface="Arial-Rounded" panose="020B0500000000000000" pitchFamily="34" charset="0"/>
              </a:rPr>
              <a:t>Có những cơn gió êm</a:t>
            </a:r>
          </a:p>
          <a:p>
            <a:r>
              <a:rPr lang="vi-VN" sz="3200" dirty="0">
                <a:latin typeface="+mj-lt"/>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tận</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đủng</a:t>
              </a:r>
              <a:r>
                <a:rPr lang="en-US"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đỉnh</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thong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chậm</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rãi</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vội</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vã</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8351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ích</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lợi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endParaRPr kumimoji="0" lang="zh-CN"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mj-lt"/>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mj-lt"/>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2291587" y="994203"/>
            <a:ext cx="853224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grpSp>
        <p:nvGrpSpPr>
          <p:cNvPr id="5" name="组合 19">
            <a:extLst>
              <a:ext uri="{FF2B5EF4-FFF2-40B4-BE49-F238E27FC236}">
                <a16:creationId xmlns:a16="http://schemas.microsoft.com/office/drawing/2014/main" id="{CB1448EF-C174-4E5E-8041-B5CBD84954CC}"/>
              </a:ext>
            </a:extLst>
          </p:cNvPr>
          <p:cNvGrpSpPr/>
          <p:nvPr/>
        </p:nvGrpSpPr>
        <p:grpSpPr>
          <a:xfrm flipH="1">
            <a:off x="107705" y="3254829"/>
            <a:ext cx="4169230" cy="3603171"/>
            <a:chOff x="4444317" y="3254829"/>
            <a:chExt cx="4169230" cy="3603171"/>
          </a:xfrm>
        </p:grpSpPr>
        <p:pic>
          <p:nvPicPr>
            <p:cNvPr id="6"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7"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8" name="图片 16">
            <a:extLst>
              <a:ext uri="{FF2B5EF4-FFF2-40B4-BE49-F238E27FC236}">
                <a16:creationId xmlns:a16="http://schemas.microsoft.com/office/drawing/2014/main" id="{B9B2E9D9-EF69-4864-B2D7-25CF14D9A7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441" y="-278425"/>
            <a:ext cx="2343028" cy="3124037"/>
          </a:xfrm>
          <a:prstGeom prst="rect">
            <a:avLst/>
          </a:prstGeom>
        </p:spPr>
      </p:pic>
    </p:spTree>
    <p:extLst>
      <p:ext uri="{BB962C8B-B14F-4D97-AF65-F5344CB8AC3E}">
        <p14:creationId xmlns:p14="http://schemas.microsoft.com/office/powerpoint/2010/main" val="35593633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hè vui (Tập hát theo lời bài hát mẫu SGK lớp 2 NXBGD).mp4">
            <a:hlinkClick r:id="" action="ppaction://media"/>
            <a:extLst>
              <a:ext uri="{FF2B5EF4-FFF2-40B4-BE49-F238E27FC236}">
                <a16:creationId xmlns:a16="http://schemas.microsoft.com/office/drawing/2014/main" id="{4128A349-0C91-BEA7-0BAC-2543B943E3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80562" cy="6858000"/>
          </a:xfrm>
          <a:prstGeom prst="rect">
            <a:avLst/>
          </a:prstGeom>
        </p:spPr>
      </p:pic>
    </p:spTree>
    <p:extLst>
      <p:ext uri="{BB962C8B-B14F-4D97-AF65-F5344CB8AC3E}">
        <p14:creationId xmlns:p14="http://schemas.microsoft.com/office/powerpoint/2010/main" val="34411690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9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9000" fill="hold"/>
                                        <p:tgtEl>
                                          <p:spTgt spid="2"/>
                                        </p:tgtEl>
                                        <p:attrNameLst>
                                          <p:attrName>ppt_x</p:attrName>
                                        </p:attrNameLst>
                                      </p:cBhvr>
                                      <p:tavLst>
                                        <p:tav tm="0">
                                          <p:val>
                                            <p:strVal val="#ppt_x"/>
                                          </p:val>
                                        </p:tav>
                                        <p:tav tm="100000">
                                          <p:val>
                                            <p:strVal val="#ppt_x"/>
                                          </p:val>
                                        </p:tav>
                                      </p:tavLst>
                                    </p:anim>
                                    <p:anim calcmode="lin" valueType="num">
                                      <p:cBhvr additive="base">
                                        <p:cTn id="8" dur="59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Trao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đổi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mùa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hè</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gì</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3600" b="0" i="0" u="none" strike="noStrike" kern="1200" cap="none" spc="0" normalizeH="0" baseline="0" noProof="0" err="1">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thú</a:t>
              </a: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vi-VN" sz="3600" b="0" i="0" u="none" strike="noStrike" kern="1200" cap="none" spc="0" normalizeH="0" baseline="0" noProof="0" smtClean="0">
                  <a:ln>
                    <a:noFill/>
                  </a:ln>
                  <a:solidFill>
                    <a:srgbClr val="0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vị?</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7365218" y="5691157"/>
            <a:ext cx="3969017" cy="523220"/>
          </a:xfrm>
          <a:prstGeom prst="rect">
            <a:avLst/>
          </a:prstGeom>
          <a:noFill/>
        </p:spPr>
        <p:txBody>
          <a:bodyPr wrap="square" rtlCol="0">
            <a:spAutoFit/>
          </a:bodyPr>
          <a:lstStyle/>
          <a:p>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Nguyễn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Quỳnh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Mai)</a:t>
            </a:r>
          </a:p>
        </p:txBody>
      </p:sp>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921959" y="1217941"/>
            <a:ext cx="4676980" cy="4524315"/>
          </a:xfrm>
          <a:prstGeom prst="rect">
            <a:avLst/>
          </a:prstGeom>
        </p:spPr>
        <p:txBody>
          <a:bodyPr wrap="square">
            <a:spAutoFit/>
          </a:bodyPr>
          <a:lstStyle/>
          <a:p>
            <a:r>
              <a:rPr lang="vi-VN" sz="3200" dirty="0">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Mùa hè kì lạ chưa</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Cho hoa lá thêm màu</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6158681" y="1176675"/>
            <a:ext cx="4914180" cy="4524315"/>
          </a:xfrm>
          <a:prstGeom prst="rect">
            <a:avLst/>
          </a:prstGeom>
        </p:spPr>
        <p:txBody>
          <a:bodyPr wrap="square">
            <a:spAutoFit/>
          </a:bodyPr>
          <a:lstStyle/>
          <a:p>
            <a:r>
              <a:rPr lang="vi-VN" sz="3200" dirty="0">
                <a:latin typeface="Times New Roman" panose="02020603050405020304" pitchFamily="18" charset="0"/>
                <a:ea typeface="Arial-Rounded" panose="020B0500000000000000" pitchFamily="34" charset="0"/>
                <a:cs typeface="Times New Roman" panose="02020603050405020304" pitchFamily="18" charset="0"/>
              </a:rPr>
              <a:t>Buổi chiều trôi thật chậm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Mặt trời mải rong chơi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Đủng đỉnh mãi chân trời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Mà vẫn chưa lặn xuống.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dirty="0">
                <a:latin typeface="Times New Roman" panose="02020603050405020304" pitchFamily="18" charset="0"/>
                <a:ea typeface="Arial-Rounded" panose="020B0500000000000000" pitchFamily="34" charset="0"/>
                <a:cs typeface="Times New Roman" panose="02020603050405020304" pitchFamily="18" charset="0"/>
              </a:rPr>
              <a:t>Mùa hè thật sung sướng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nắng lại có kem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những cơn gió êm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768" y="57055"/>
            <a:ext cx="3114357"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a:solidFill>
                    <a:srgbClr val="E66126"/>
                  </a:solidFill>
                  <a:latin typeface="Calibri" panose="020F0502020204030204" pitchFamily="34" charset="0"/>
                  <a:ea typeface="inpin heiti" charset="-122"/>
                  <a:cs typeface="Calibri" panose="020F0502020204030204" pitchFamily="34" charset="0"/>
                </a:rPr>
                <a:t> </a:t>
              </a:r>
              <a:r>
                <a:rPr lang="vi-VN" altLang="zh-CN" sz="2800" b="1" kern="0" smtClean="0">
                  <a:solidFill>
                    <a:srgbClr val="E66126"/>
                  </a:solidFill>
                  <a:latin typeface="Calibri" panose="020F0502020204030204" pitchFamily="34" charset="0"/>
                  <a:ea typeface="inpin heiti" charset="-122"/>
                  <a:cs typeface="Calibri" panose="020F0502020204030204" pitchFamily="34" charset="0"/>
                </a:rPr>
                <a:t>ngắt nhịp</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3"/>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7365218" y="5691157"/>
            <a:ext cx="3969017" cy="523220"/>
          </a:xfrm>
          <a:prstGeom prst="rect">
            <a:avLst/>
          </a:prstGeom>
          <a:noFill/>
        </p:spPr>
        <p:txBody>
          <a:bodyPr wrap="square" rtlCol="0">
            <a:spAutoFit/>
          </a:bodyPr>
          <a:lstStyle/>
          <a:p>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Nguyễn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Quỳnh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Mai)</a:t>
            </a:r>
          </a:p>
        </p:txBody>
      </p:sp>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4"/>
          <a:stretch>
            <a:fillRect/>
          </a:stretch>
        </p:blipFill>
        <p:spPr>
          <a:xfrm>
            <a:off x="3786485" y="186435"/>
            <a:ext cx="3969018" cy="1019122"/>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921959" y="1217941"/>
            <a:ext cx="4676980" cy="4524315"/>
          </a:xfrm>
          <a:prstGeom prst="rect">
            <a:avLst/>
          </a:prstGeom>
        </p:spPr>
        <p:txBody>
          <a:bodyPr wrap="square">
            <a:spAutoFit/>
          </a:bodyPr>
          <a:lstStyle/>
          <a:p>
            <a:r>
              <a:rPr lang="vi-VN" sz="3200">
                <a:latin typeface="Times New Roman" panose="02020603050405020304" pitchFamily="18" charset="0"/>
                <a:ea typeface="Arial-Rounded" panose="020B0500000000000000" pitchFamily="34" charset="0"/>
                <a:cs typeface="Times New Roman" panose="02020603050405020304" pitchFamily="18" charset="0"/>
              </a:rPr>
              <a:t>Sớm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nay</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em </a:t>
            </a:r>
            <a:r>
              <a:rPr lang="vi-VN" sz="3200">
                <a:latin typeface="Times New Roman" panose="02020603050405020304" pitchFamily="18" charset="0"/>
                <a:ea typeface="Arial-Rounded" panose="020B0500000000000000" pitchFamily="34" charset="0"/>
                <a:cs typeface="Times New Roman" panose="02020603050405020304" pitchFamily="18" charset="0"/>
              </a:rPr>
              <a:t>thức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dậy</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a:latin typeface="Times New Roman" panose="02020603050405020304" pitchFamily="18" charset="0"/>
                <a:ea typeface="Arial-Rounded" panose="020B0500000000000000" pitchFamily="34" charset="0"/>
                <a:cs typeface="Times New Roman" panose="02020603050405020304" pitchFamily="18" charset="0"/>
              </a:rPr>
              <a:t>Trời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sáng</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tự </a:t>
            </a:r>
            <a:r>
              <a:rPr lang="vi-VN" sz="3200">
                <a:latin typeface="Times New Roman" panose="02020603050405020304" pitchFamily="18" charset="0"/>
                <a:ea typeface="Arial-Rounded" panose="020B0500000000000000" pitchFamily="34" charset="0"/>
                <a:cs typeface="Times New Roman" panose="02020603050405020304" pitchFamily="18" charset="0"/>
              </a:rPr>
              <a:t>bao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giờ</a:t>
            </a:r>
            <a:endParaRPr lang="vi-VN" sz="3200"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a:latin typeface="Times New Roman" panose="02020603050405020304" pitchFamily="18" charset="0"/>
                <a:ea typeface="Arial-Rounded" panose="020B0500000000000000" pitchFamily="34" charset="0"/>
                <a:cs typeface="Times New Roman" panose="02020603050405020304" pitchFamily="18" charset="0"/>
              </a:rPr>
              <a:t>Mùa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hè</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kì lạ chưa</a:t>
            </a:r>
          </a:p>
          <a:p>
            <a:r>
              <a:rPr lang="vi-VN" sz="3200">
                <a:latin typeface="Times New Roman" panose="02020603050405020304" pitchFamily="18" charset="0"/>
                <a:ea typeface="Arial-Rounded" panose="020B0500000000000000" pitchFamily="34" charset="0"/>
                <a:cs typeface="Times New Roman" panose="02020603050405020304" pitchFamily="18" charset="0"/>
              </a:rPr>
              <a:t>Mặt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trời</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ưa </a:t>
            </a:r>
            <a:r>
              <a:rPr lang="vi-VN" sz="3200" dirty="0">
                <a:latin typeface="Times New Roman" panose="02020603050405020304" pitchFamily="18" charset="0"/>
                <a:ea typeface="Arial-Rounded" panose="020B0500000000000000" pitchFamily="34" charset="0"/>
                <a:cs typeface="Times New Roman" panose="02020603050405020304" pitchFamily="18" charset="0"/>
              </a:rPr>
              <a:t>dậy sớm.</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smtClean="0">
                <a:latin typeface="Times New Roman" panose="02020603050405020304" pitchFamily="18" charset="0"/>
                <a:ea typeface="Arial-Rounded" panose="020B0500000000000000" pitchFamily="34" charset="0"/>
                <a:cs typeface="Times New Roman" panose="02020603050405020304" pitchFamily="18" charset="0"/>
              </a:rPr>
              <a:t>Nắng</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a:latin typeface="Times New Roman" panose="02020603050405020304" pitchFamily="18" charset="0"/>
                <a:ea typeface="Arial-Rounded" panose="020B0500000000000000" pitchFamily="34" charset="0"/>
                <a:cs typeface="Times New Roman" panose="02020603050405020304" pitchFamily="18" charset="0"/>
              </a:rPr>
              <a:t>cho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cây</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chóng lớn</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Cho </a:t>
            </a:r>
            <a:r>
              <a:rPr lang="vi-VN" sz="3200">
                <a:latin typeface="Times New Roman" panose="02020603050405020304" pitchFamily="18" charset="0"/>
                <a:ea typeface="Arial-Rounded" panose="020B0500000000000000" pitchFamily="34" charset="0"/>
                <a:cs typeface="Times New Roman" panose="02020603050405020304" pitchFamily="18" charset="0"/>
              </a:rPr>
              <a:t>hoa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lá</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thêm màu</a:t>
            </a:r>
          </a:p>
          <a:p>
            <a:r>
              <a:rPr lang="vi-VN" sz="3200">
                <a:latin typeface="Times New Roman" panose="02020603050405020304" pitchFamily="18" charset="0"/>
                <a:ea typeface="Arial-Rounded" panose="020B0500000000000000" pitchFamily="34" charset="0"/>
                <a:cs typeface="Times New Roman" panose="02020603050405020304" pitchFamily="18" charset="0"/>
              </a:rPr>
              <a:t>Cho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mình</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chơi thật lâu</a:t>
            </a:r>
          </a:p>
          <a:p>
            <a:r>
              <a:rPr lang="vi-VN" sz="3200">
                <a:latin typeface="Times New Roman" panose="02020603050405020304" pitchFamily="18" charset="0"/>
                <a:ea typeface="Arial-Rounded" panose="020B0500000000000000" pitchFamily="34" charset="0"/>
                <a:cs typeface="Times New Roman" panose="02020603050405020304" pitchFamily="18" charset="0"/>
              </a:rPr>
              <a:t>Ngày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hè</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dài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6158681" y="1176675"/>
            <a:ext cx="4914180" cy="4524315"/>
          </a:xfrm>
          <a:prstGeom prst="rect">
            <a:avLst/>
          </a:prstGeom>
        </p:spPr>
        <p:txBody>
          <a:bodyPr wrap="square">
            <a:spAutoFit/>
          </a:bodyPr>
          <a:lstStyle/>
          <a:p>
            <a:r>
              <a:rPr lang="vi-VN" sz="3200">
                <a:latin typeface="Times New Roman" panose="02020603050405020304" pitchFamily="18" charset="0"/>
                <a:ea typeface="Arial-Rounded" panose="020B0500000000000000" pitchFamily="34" charset="0"/>
                <a:cs typeface="Times New Roman" panose="02020603050405020304" pitchFamily="18" charset="0"/>
              </a:rPr>
              <a:t>Buổi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chiều</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trôi thật chậm</a:t>
            </a:r>
          </a:p>
          <a:p>
            <a:r>
              <a:rPr lang="vi-VN" sz="3200">
                <a:latin typeface="Times New Roman" panose="02020603050405020304" pitchFamily="18" charset="0"/>
                <a:ea typeface="Arial-Rounded" panose="020B0500000000000000" pitchFamily="34" charset="0"/>
                <a:cs typeface="Times New Roman" panose="02020603050405020304" pitchFamily="18" charset="0"/>
              </a:rPr>
              <a:t>Mặt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trời</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mải rong chơi</a:t>
            </a:r>
          </a:p>
          <a:p>
            <a:r>
              <a:rPr lang="vi-VN" sz="3200">
                <a:latin typeface="Times New Roman" panose="02020603050405020304" pitchFamily="18" charset="0"/>
                <a:ea typeface="Arial-Rounded" panose="020B0500000000000000" pitchFamily="34" charset="0"/>
                <a:cs typeface="Times New Roman" panose="02020603050405020304" pitchFamily="18" charset="0"/>
              </a:rPr>
              <a:t>Đủng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đỉnh</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mãi chân trời</a:t>
            </a:r>
          </a:p>
          <a:p>
            <a:r>
              <a:rPr lang="vi-VN" sz="3200">
                <a:latin typeface="Times New Roman" panose="02020603050405020304" pitchFamily="18" charset="0"/>
                <a:ea typeface="Arial-Rounded" panose="020B0500000000000000" pitchFamily="34" charset="0"/>
                <a:cs typeface="Times New Roman" panose="02020603050405020304" pitchFamily="18" charset="0"/>
              </a:rPr>
              <a:t>Mà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vẫn chưa</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lặn xuống.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a:latin typeface="Times New Roman" panose="02020603050405020304" pitchFamily="18" charset="0"/>
                <a:ea typeface="Arial-Rounded" panose="020B0500000000000000" pitchFamily="34" charset="0"/>
                <a:cs typeface="Times New Roman" panose="02020603050405020304" pitchFamily="18" charset="0"/>
              </a:rPr>
              <a:t>Mùa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hè</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thật sung sướng</a:t>
            </a:r>
          </a:p>
          <a:p>
            <a:r>
              <a:rPr lang="vi-VN" sz="3200">
                <a:latin typeface="Times New Roman" panose="02020603050405020304" pitchFamily="18" charset="0"/>
                <a:ea typeface="Arial-Rounded" panose="020B0500000000000000" pitchFamily="34" charset="0"/>
                <a:cs typeface="Times New Roman" panose="02020603050405020304" pitchFamily="18" charset="0"/>
              </a:rPr>
              <a:t>Có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nắng</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lại có kem</a:t>
            </a:r>
          </a:p>
          <a:p>
            <a:r>
              <a:rPr lang="vi-VN" sz="3200">
                <a:latin typeface="Times New Roman" panose="02020603050405020304" pitchFamily="18" charset="0"/>
                <a:ea typeface="Arial-Rounded" panose="020B0500000000000000" pitchFamily="34" charset="0"/>
                <a:cs typeface="Times New Roman" panose="02020603050405020304" pitchFamily="18" charset="0"/>
              </a:rPr>
              <a:t>Có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những cơn</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gió êm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Và </a:t>
            </a:r>
            <a:r>
              <a:rPr lang="vi-VN" sz="3200">
                <a:latin typeface="Times New Roman" panose="02020603050405020304" pitchFamily="18" charset="0"/>
                <a:ea typeface="Arial-Rounded" panose="020B0500000000000000" pitchFamily="34" charset="0"/>
                <a:cs typeface="Times New Roman" panose="02020603050405020304" pitchFamily="18" charset="0"/>
              </a:rPr>
              <a:t>ngày </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dài</a:t>
            </a:r>
            <a:r>
              <a:rPr lang="vi-VN" sz="32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sz="320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lấp lánh.</a:t>
            </a:r>
          </a:p>
        </p:txBody>
      </p:sp>
    </p:spTree>
    <p:extLst>
      <p:ext uri="{BB962C8B-B14F-4D97-AF65-F5344CB8AC3E}">
        <p14:creationId xmlns:p14="http://schemas.microsoft.com/office/powerpoint/2010/main" val="3738531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8F8C683-B3A4-4D02-9C6B-D9D002648AD9}"/>
              </a:ext>
            </a:extLst>
          </p:cNvPr>
          <p:cNvSpPr/>
          <p:nvPr/>
        </p:nvSpPr>
        <p:spPr>
          <a:xfrm>
            <a:off x="857764" y="1217747"/>
            <a:ext cx="463015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6" y="1103447"/>
            <a:ext cx="5091529" cy="4524315"/>
          </a:xfrm>
          <a:prstGeom prst="rect">
            <a:avLst/>
          </a:prstGeom>
        </p:spPr>
        <p:txBody>
          <a:bodyPr wrap="square">
            <a:spAutoFit/>
          </a:bodyPr>
          <a:lstStyle/>
          <a:p>
            <a:r>
              <a:rPr lang="vi-VN" sz="3200" dirty="0">
                <a:latin typeface="Times New Roman" panose="02020603050405020304" pitchFamily="18" charset="0"/>
                <a:ea typeface="Arial-Rounded" panose="020B0500000000000000" pitchFamily="34" charset="0"/>
                <a:cs typeface="Times New Roman" panose="02020603050405020304" pitchFamily="18" charset="0"/>
              </a:rPr>
              <a:t>Buổi chiều trôi thật chậm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Mặt trời mải rong chơi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Đủng đỉnh mãi chân trời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Mà vẫn chưa lặn xuống.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dirty="0">
                <a:latin typeface="Times New Roman" panose="02020603050405020304" pitchFamily="18" charset="0"/>
                <a:ea typeface="Arial-Rounded" panose="020B0500000000000000" pitchFamily="34" charset="0"/>
                <a:cs typeface="Times New Roman" panose="02020603050405020304" pitchFamily="18" charset="0"/>
              </a:rPr>
              <a:t>Mùa hè thật sung sướng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nắng lại có kem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những cơn gió êm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7772400" y="5632428"/>
            <a:ext cx="38010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
        <p:nvSpPr>
          <p:cNvPr id="38" name="Rectangle 37">
            <a:extLst>
              <a:ext uri="{FF2B5EF4-FFF2-40B4-BE49-F238E27FC236}">
                <a16:creationId xmlns:a16="http://schemas.microsoft.com/office/drawing/2014/main" id="{9CE9ACD7-4254-4C61-8A4A-60D637874500}"/>
              </a:ext>
            </a:extLst>
          </p:cNvPr>
          <p:cNvSpPr/>
          <p:nvPr/>
        </p:nvSpPr>
        <p:spPr>
          <a:xfrm>
            <a:off x="1933157" y="108544"/>
            <a:ext cx="18473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flipV="1">
            <a:off x="3106821" y="1732797"/>
            <a:ext cx="1295497" cy="187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flipV="1">
            <a:off x="6348576" y="2601798"/>
            <a:ext cx="1701915" cy="175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2C9BE0-95F5-4FA1-8229-6FE44EE1B5CF}"/>
              </a:ext>
            </a:extLst>
          </p:cNvPr>
          <p:cNvCxnSpPr>
            <a:cxnSpLocks/>
          </p:cNvCxnSpPr>
          <p:nvPr/>
        </p:nvCxnSpPr>
        <p:spPr>
          <a:xfrm flipV="1">
            <a:off x="3349185" y="4185501"/>
            <a:ext cx="1490986" cy="23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2C9BE0-95F5-4FA1-8229-6FE44EE1B5CF}"/>
              </a:ext>
            </a:extLst>
          </p:cNvPr>
          <p:cNvCxnSpPr>
            <a:cxnSpLocks/>
          </p:cNvCxnSpPr>
          <p:nvPr/>
        </p:nvCxnSpPr>
        <p:spPr>
          <a:xfrm flipV="1">
            <a:off x="2962701" y="5627762"/>
            <a:ext cx="1295497" cy="187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2C9BE0-95F5-4FA1-8229-6FE44EE1B5CF}"/>
              </a:ext>
            </a:extLst>
          </p:cNvPr>
          <p:cNvCxnSpPr>
            <a:cxnSpLocks/>
          </p:cNvCxnSpPr>
          <p:nvPr/>
        </p:nvCxnSpPr>
        <p:spPr>
          <a:xfrm flipV="1">
            <a:off x="8546087" y="2092751"/>
            <a:ext cx="1427472" cy="302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72C9BE0-95F5-4FA1-8229-6FE44EE1B5CF}"/>
              </a:ext>
            </a:extLst>
          </p:cNvPr>
          <p:cNvCxnSpPr>
            <a:cxnSpLocks/>
          </p:cNvCxnSpPr>
          <p:nvPr/>
        </p:nvCxnSpPr>
        <p:spPr>
          <a:xfrm flipV="1">
            <a:off x="8377443" y="5479018"/>
            <a:ext cx="1295497" cy="187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heckerboard(across)">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heckerboard(across)">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73249" y="2886851"/>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lang="vi-VN" sz="3600" b="1" smtClean="0">
                <a:solidFill>
                  <a:prstClr val="black"/>
                </a:solidFill>
                <a:latin typeface="Calibri" panose="020F0502020204030204" pitchFamily="34" charset="0"/>
                <a:cs typeface="Calibri" panose="020F0502020204030204" pitchFamily="34" charset="0"/>
                <a:sym typeface="Arial"/>
              </a:rPr>
              <a:t>từ khó</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TextBox 1"/>
          <p:cNvSpPr txBox="1"/>
          <p:nvPr/>
        </p:nvSpPr>
        <p:spPr>
          <a:xfrm>
            <a:off x="1036449" y="1241815"/>
            <a:ext cx="2479249"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400">
                <a:latin typeface="Times New Roman" panose="02020603050405020304" pitchFamily="18" charset="0"/>
                <a:cs typeface="Times New Roman" panose="02020603050405020304" pitchFamily="18" charset="0"/>
              </a:rPr>
              <a:t>t</a:t>
            </a:r>
            <a:r>
              <a:rPr lang="vi-VN" sz="4400" smtClean="0">
                <a:latin typeface="Times New Roman" panose="02020603050405020304" pitchFamily="18" charset="0"/>
                <a:cs typeface="Times New Roman" panose="02020603050405020304" pitchFamily="18" charset="0"/>
              </a:rPr>
              <a:t>hức dậy</a:t>
            </a:r>
            <a:endParaRPr lang="en-US" sz="4400">
              <a:latin typeface="Times New Roman" panose="02020603050405020304" pitchFamily="18" charset="0"/>
              <a:cs typeface="Times New Roman" panose="02020603050405020304" pitchFamily="18" charset="0"/>
            </a:endParaRPr>
          </a:p>
        </p:txBody>
      </p:sp>
      <p:sp>
        <p:nvSpPr>
          <p:cNvPr id="17" name="TextBox 16"/>
          <p:cNvSpPr txBox="1"/>
          <p:nvPr/>
        </p:nvSpPr>
        <p:spPr>
          <a:xfrm>
            <a:off x="6814258" y="1226124"/>
            <a:ext cx="3065033"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400">
                <a:latin typeface="Times New Roman" panose="02020603050405020304" pitchFamily="18" charset="0"/>
                <a:cs typeface="Times New Roman" panose="02020603050405020304" pitchFamily="18" charset="0"/>
              </a:rPr>
              <a:t>đ</a:t>
            </a:r>
            <a:r>
              <a:rPr lang="vi-VN" sz="4400" smtClean="0">
                <a:latin typeface="Times New Roman" panose="02020603050405020304" pitchFamily="18" charset="0"/>
                <a:cs typeface="Times New Roman" panose="02020603050405020304" pitchFamily="18" charset="0"/>
              </a:rPr>
              <a:t>ủng đỉnh</a:t>
            </a:r>
            <a:endParaRPr lang="en-US" sz="4400">
              <a:latin typeface="Times New Roman" panose="02020603050405020304" pitchFamily="18" charset="0"/>
              <a:cs typeface="Times New Roman" panose="02020603050405020304" pitchFamily="18" charset="0"/>
            </a:endParaRPr>
          </a:p>
        </p:txBody>
      </p:sp>
      <p:sp>
        <p:nvSpPr>
          <p:cNvPr id="25" name="TextBox 24"/>
          <p:cNvSpPr txBox="1"/>
          <p:nvPr/>
        </p:nvSpPr>
        <p:spPr>
          <a:xfrm>
            <a:off x="1006482" y="2502131"/>
            <a:ext cx="2896215"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400">
                <a:latin typeface="Times New Roman" panose="02020603050405020304" pitchFamily="18" charset="0"/>
                <a:cs typeface="Times New Roman" panose="02020603050405020304" pitchFamily="18" charset="0"/>
              </a:rPr>
              <a:t>c</a:t>
            </a:r>
            <a:r>
              <a:rPr lang="vi-VN" sz="4400" smtClean="0">
                <a:latin typeface="Times New Roman" panose="02020603050405020304" pitchFamily="18" charset="0"/>
                <a:cs typeface="Times New Roman" panose="02020603050405020304" pitchFamily="18" charset="0"/>
              </a:rPr>
              <a:t>hóng lớn</a:t>
            </a:r>
            <a:endParaRPr lang="en-US" sz="4400">
              <a:latin typeface="Times New Roman" panose="02020603050405020304" pitchFamily="18" charset="0"/>
              <a:cs typeface="Times New Roman" panose="02020603050405020304" pitchFamily="18" charset="0"/>
            </a:endParaRPr>
          </a:p>
        </p:txBody>
      </p:sp>
      <p:sp>
        <p:nvSpPr>
          <p:cNvPr id="26" name="TextBox 25"/>
          <p:cNvSpPr txBox="1"/>
          <p:nvPr/>
        </p:nvSpPr>
        <p:spPr>
          <a:xfrm>
            <a:off x="1119077" y="3842318"/>
            <a:ext cx="2682378"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400">
                <a:latin typeface="Times New Roman" panose="02020603050405020304" pitchFamily="18" charset="0"/>
                <a:cs typeface="Times New Roman" panose="02020603050405020304" pitchFamily="18" charset="0"/>
              </a:rPr>
              <a:t>r</a:t>
            </a:r>
            <a:r>
              <a:rPr lang="vi-VN" sz="4400" smtClean="0">
                <a:latin typeface="Times New Roman" panose="02020603050405020304" pitchFamily="18" charset="0"/>
                <a:cs typeface="Times New Roman" panose="02020603050405020304" pitchFamily="18" charset="0"/>
              </a:rPr>
              <a:t>ong chơi</a:t>
            </a:r>
            <a:endParaRPr lang="en-US" sz="4400">
              <a:latin typeface="Times New Roman" panose="02020603050405020304" pitchFamily="18" charset="0"/>
              <a:cs typeface="Times New Roman" panose="02020603050405020304" pitchFamily="18" charset="0"/>
            </a:endParaRPr>
          </a:p>
        </p:txBody>
      </p:sp>
      <p:sp>
        <p:nvSpPr>
          <p:cNvPr id="27" name="TextBox 26"/>
          <p:cNvSpPr txBox="1"/>
          <p:nvPr/>
        </p:nvSpPr>
        <p:spPr>
          <a:xfrm>
            <a:off x="6803422" y="2487937"/>
            <a:ext cx="2479249"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400">
                <a:latin typeface="Times New Roman" panose="02020603050405020304" pitchFamily="18" charset="0"/>
                <a:cs typeface="Times New Roman" panose="02020603050405020304" pitchFamily="18" charset="0"/>
              </a:rPr>
              <a:t>l</a:t>
            </a:r>
            <a:r>
              <a:rPr lang="vi-VN" sz="4400" smtClean="0">
                <a:latin typeface="Times New Roman" panose="02020603050405020304" pitchFamily="18" charset="0"/>
                <a:cs typeface="Times New Roman" panose="02020603050405020304" pitchFamily="18" charset="0"/>
              </a:rPr>
              <a:t>ấp lánh</a:t>
            </a:r>
            <a:endParaRPr lang="en-US" sz="4400">
              <a:latin typeface="Times New Roman" panose="02020603050405020304" pitchFamily="18" charset="0"/>
              <a:cs typeface="Times New Roman" panose="02020603050405020304" pitchFamily="18" charset="0"/>
            </a:endParaRPr>
          </a:p>
        </p:txBody>
      </p:sp>
      <p:sp>
        <p:nvSpPr>
          <p:cNvPr id="29" name="TextBox 28"/>
          <p:cNvSpPr txBox="1"/>
          <p:nvPr/>
        </p:nvSpPr>
        <p:spPr>
          <a:xfrm>
            <a:off x="6814258" y="3846847"/>
            <a:ext cx="2479249"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400">
                <a:latin typeface="Times New Roman" panose="02020603050405020304" pitchFamily="18" charset="0"/>
                <a:cs typeface="Times New Roman" panose="02020603050405020304" pitchFamily="18" charset="0"/>
              </a:rPr>
              <a:t>b</a:t>
            </a:r>
            <a:r>
              <a:rPr lang="vi-VN" sz="4400" smtClean="0">
                <a:latin typeface="Times New Roman" panose="02020603050405020304" pitchFamily="18" charset="0"/>
                <a:cs typeface="Times New Roman" panose="02020603050405020304" pitchFamily="18" charset="0"/>
              </a:rPr>
              <a:t>ất tận</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5" grpId="0" animBg="1"/>
      <p:bldP spid="26" grpId="0" animBg="1"/>
      <p:bldP spid="27"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861</Words>
  <Application>Microsoft Office PowerPoint</Application>
  <PresentationFormat>Widescreen</PresentationFormat>
  <Paragraphs>199</Paragraphs>
  <Slides>21</Slides>
  <Notes>20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Arial-Rounded</vt:lpstr>
      <vt:lpstr>Calibri</vt:lpstr>
      <vt:lpstr>Coiny</vt:lpstr>
      <vt:lpstr>等线</vt:lpstr>
      <vt:lpstr>等线 Light</vt:lpstr>
      <vt:lpstr>FZHei-B01S</vt:lpstr>
      <vt:lpstr>inpin heiti</vt:lpstr>
      <vt:lpstr>Times New Roman</vt:lpstr>
      <vt:lpstr>VNI-Avo</vt:lpstr>
      <vt:lpstr>字魂27号-布丁体</vt:lpstr>
      <vt:lpstr>字魂52号-阿开漫画体</vt:lpstr>
      <vt:lpstr>方正静蕾简体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54</cp:revision>
  <dcterms:created xsi:type="dcterms:W3CDTF">2022-06-15T02:48:14Z</dcterms:created>
  <dcterms:modified xsi:type="dcterms:W3CDTF">2024-08-15T14:09:22Z</dcterms:modified>
</cp:coreProperties>
</file>