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Lst>
  <p:sldSz cx="18288000" cy="10287000"/>
  <p:notesSz cx="6858000" cy="9144000"/>
  <p:embeddedFontLst>
    <p:embeddedFont>
      <p:font typeface="Muli" panose="020B0604020202020204" charset="0"/>
      <p:regular r:id="rId8"/>
    </p:embeddedFont>
    <p:embeddedFont>
      <p:font typeface="Cabin" panose="020B0604020202020204" charset="0"/>
      <p:regular r:id="rId9"/>
    </p:embeddedFont>
    <p:embeddedFont>
      <p:font typeface="Muli Bold Italics" panose="020B0604020202020204" charset="0"/>
      <p:regular r:id="rId10"/>
    </p:embeddedFont>
    <p:embeddedFont>
      <p:font typeface="Cabin Italics" panose="020B0604020202020204" charset="0"/>
      <p:regular r:id="rId11"/>
    </p:embeddedFont>
    <p:embeddedFont>
      <p:font typeface="Cabin Bold Italics" panose="020B0604020202020204" charset="0"/>
      <p:regular r:id="rId12"/>
    </p:embeddedFont>
    <p:embeddedFont>
      <p:font typeface="Calibri" panose="020F0502020204030204" pitchFamily="34" charset="0"/>
      <p:regular r:id="rId13"/>
      <p:bold r:id="rId14"/>
      <p:italic r:id="rId15"/>
      <p:boldItalic r:id="rId16"/>
    </p:embeddedFont>
    <p:embeddedFont>
      <p:font typeface="Cabin Bold" panose="020B0604020202020204" charset="0"/>
      <p:regular r:id="rId17"/>
    </p:embeddedFont>
    <p:embeddedFont>
      <p:font typeface="Muli Bold" panose="020B0604020202020204" charset="0"/>
      <p:regular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2" d="100"/>
          <a:sy n="72" d="100"/>
        </p:scale>
        <p:origin x="654"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1.fntdata"/><Relationship Id="rId13" Type="http://schemas.openxmlformats.org/officeDocument/2006/relationships/font" Target="fonts/font6.fntdata"/><Relationship Id="rId18"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font" Target="fonts/font5.fntdata"/><Relationship Id="rId17"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font" Target="fonts/font9.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font" Target="fonts/font8.fntdata"/><Relationship Id="rId10" Type="http://schemas.openxmlformats.org/officeDocument/2006/relationships/font" Target="fonts/font3.fntdata"/><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font" Target="fonts/font2.fntdata"/><Relationship Id="rId14" Type="http://schemas.openxmlformats.org/officeDocument/2006/relationships/font" Target="fonts/font7.fntdata"/><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10/3/2023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10/3/2023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10/3/2023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8.sv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5.png"/><Relationship Id="rId7" Type="http://schemas.openxmlformats.org/officeDocument/2006/relationships/image" Target="../media/image17.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5.sv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2.svg"/><Relationship Id="rId11" Type="http://schemas.openxmlformats.org/officeDocument/2006/relationships/image" Target="../media/image25.svg"/><Relationship Id="rId5" Type="http://schemas.openxmlformats.org/officeDocument/2006/relationships/image" Target="../media/image9.png"/><Relationship Id="rId10" Type="http://schemas.openxmlformats.org/officeDocument/2006/relationships/image" Target="../media/image18.png"/><Relationship Id="rId4" Type="http://schemas.openxmlformats.org/officeDocument/2006/relationships/image" Target="../media/image8.png"/><Relationship Id="rId9" Type="http://schemas.openxmlformats.org/officeDocument/2006/relationships/image" Target="../media/image23.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9FCF3"/>
        </a:solidFill>
        <a:effectLst/>
      </p:bgPr>
    </p:bg>
    <p:spTree>
      <p:nvGrpSpPr>
        <p:cNvPr id="1" name=""/>
        <p:cNvGrpSpPr/>
        <p:nvPr/>
      </p:nvGrpSpPr>
      <p:grpSpPr>
        <a:xfrm>
          <a:off x="0" y="0"/>
          <a:ext cx="0" cy="0"/>
          <a:chOff x="0" y="0"/>
          <a:chExt cx="0" cy="0"/>
        </a:xfrm>
      </p:grpSpPr>
      <p:sp>
        <p:nvSpPr>
          <p:cNvPr id="2" name="Freeform 2"/>
          <p:cNvSpPr/>
          <p:nvPr/>
        </p:nvSpPr>
        <p:spPr>
          <a:xfrm rot="-1204608">
            <a:off x="-6279759" y="3735639"/>
            <a:ext cx="11505544" cy="11045322"/>
          </a:xfrm>
          <a:custGeom>
            <a:avLst/>
            <a:gdLst/>
            <a:ahLst/>
            <a:cxnLst/>
            <a:rect l="l" t="t" r="r" b="b"/>
            <a:pathLst>
              <a:path w="11505544" h="11045322">
                <a:moveTo>
                  <a:pt x="0" y="0"/>
                </a:moveTo>
                <a:lnTo>
                  <a:pt x="11505544" y="0"/>
                </a:lnTo>
                <a:lnTo>
                  <a:pt x="11505544" y="11045322"/>
                </a:lnTo>
                <a:lnTo>
                  <a:pt x="0" y="11045322"/>
                </a:lnTo>
                <a:lnTo>
                  <a:pt x="0" y="0"/>
                </a:lnTo>
                <a:close/>
              </a:path>
            </a:pathLst>
          </a:custGeom>
          <a:blipFill>
            <a:blip r:embed="rId2"/>
            <a:stretch>
              <a:fillRect/>
            </a:stretch>
          </a:blipFill>
        </p:spPr>
      </p:sp>
      <p:sp>
        <p:nvSpPr>
          <p:cNvPr id="3" name="Freeform 3"/>
          <p:cNvSpPr/>
          <p:nvPr/>
        </p:nvSpPr>
        <p:spPr>
          <a:xfrm rot="10586968">
            <a:off x="11819638" y="-1345640"/>
            <a:ext cx="12471866" cy="11972991"/>
          </a:xfrm>
          <a:custGeom>
            <a:avLst/>
            <a:gdLst/>
            <a:ahLst/>
            <a:cxnLst/>
            <a:rect l="l" t="t" r="r" b="b"/>
            <a:pathLst>
              <a:path w="12471866" h="11972991">
                <a:moveTo>
                  <a:pt x="0" y="0"/>
                </a:moveTo>
                <a:lnTo>
                  <a:pt x="12471866" y="0"/>
                </a:lnTo>
                <a:lnTo>
                  <a:pt x="12471866" y="11972992"/>
                </a:lnTo>
                <a:lnTo>
                  <a:pt x="0" y="11972992"/>
                </a:lnTo>
                <a:lnTo>
                  <a:pt x="0" y="0"/>
                </a:lnTo>
                <a:close/>
              </a:path>
            </a:pathLst>
          </a:custGeom>
          <a:blipFill>
            <a:blip r:embed="rId2"/>
            <a:stretch>
              <a:fillRect/>
            </a:stretch>
          </a:blipFill>
        </p:spPr>
      </p:sp>
      <p:sp>
        <p:nvSpPr>
          <p:cNvPr id="4" name="Freeform 4"/>
          <p:cNvSpPr/>
          <p:nvPr/>
        </p:nvSpPr>
        <p:spPr>
          <a:xfrm>
            <a:off x="156072" y="4985533"/>
            <a:ext cx="4779380" cy="5126070"/>
          </a:xfrm>
          <a:custGeom>
            <a:avLst/>
            <a:gdLst/>
            <a:ahLst/>
            <a:cxnLst/>
            <a:rect l="l" t="t" r="r" b="b"/>
            <a:pathLst>
              <a:path w="4779380" h="5126070">
                <a:moveTo>
                  <a:pt x="0" y="0"/>
                </a:moveTo>
                <a:lnTo>
                  <a:pt x="4779379" y="0"/>
                </a:lnTo>
                <a:lnTo>
                  <a:pt x="4779379" y="5126070"/>
                </a:lnTo>
                <a:lnTo>
                  <a:pt x="0" y="5126070"/>
                </a:lnTo>
                <a:lnTo>
                  <a:pt x="0" y="0"/>
                </a:lnTo>
                <a:close/>
              </a:path>
            </a:pathLst>
          </a:custGeom>
          <a:blipFill>
            <a:blip r:embed="rId3"/>
            <a:stretch>
              <a:fillRect/>
            </a:stretch>
          </a:blipFill>
        </p:spPr>
      </p:sp>
      <p:sp>
        <p:nvSpPr>
          <p:cNvPr id="5" name="Freeform 5"/>
          <p:cNvSpPr/>
          <p:nvPr/>
        </p:nvSpPr>
        <p:spPr>
          <a:xfrm>
            <a:off x="12729155" y="6851629"/>
            <a:ext cx="4073722" cy="3086153"/>
          </a:xfrm>
          <a:custGeom>
            <a:avLst/>
            <a:gdLst/>
            <a:ahLst/>
            <a:cxnLst/>
            <a:rect l="l" t="t" r="r" b="b"/>
            <a:pathLst>
              <a:path w="4073722" h="3086153">
                <a:moveTo>
                  <a:pt x="0" y="0"/>
                </a:moveTo>
                <a:lnTo>
                  <a:pt x="4073722" y="0"/>
                </a:lnTo>
                <a:lnTo>
                  <a:pt x="4073722" y="3086153"/>
                </a:lnTo>
                <a:lnTo>
                  <a:pt x="0" y="308615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TextBox 6"/>
          <p:cNvSpPr txBox="1"/>
          <p:nvPr/>
        </p:nvSpPr>
        <p:spPr>
          <a:xfrm>
            <a:off x="1676400" y="1028700"/>
            <a:ext cx="15774177" cy="1905000"/>
          </a:xfrm>
          <a:prstGeom prst="rect">
            <a:avLst/>
          </a:prstGeom>
        </p:spPr>
        <p:txBody>
          <a:bodyPr lIns="0" tIns="0" rIns="0" bIns="0" rtlCol="0" anchor="t">
            <a:spAutoFit/>
          </a:bodyPr>
          <a:lstStyle/>
          <a:p>
            <a:pPr algn="ctr">
              <a:lnSpc>
                <a:spcPts val="7553"/>
              </a:lnSpc>
            </a:pPr>
            <a:r>
              <a:rPr lang="en-US" sz="6294">
                <a:solidFill>
                  <a:srgbClr val="FF66C4"/>
                </a:solidFill>
                <a:latin typeface="Cabin Bold"/>
              </a:rPr>
              <a:t>TUẦN LỄ HƯỞNG ỨNG HỌC TẬP SUỐT ĐỜI</a:t>
            </a:r>
          </a:p>
          <a:p>
            <a:pPr algn="ctr">
              <a:lnSpc>
                <a:spcPts val="7553"/>
              </a:lnSpc>
            </a:pPr>
            <a:endParaRPr lang="en-US" sz="6294">
              <a:solidFill>
                <a:srgbClr val="FF66C4"/>
              </a:solidFill>
              <a:latin typeface="Cabin Bold"/>
            </a:endParaRPr>
          </a:p>
        </p:txBody>
      </p:sp>
      <p:sp>
        <p:nvSpPr>
          <p:cNvPr id="7" name="TextBox 7"/>
          <p:cNvSpPr txBox="1"/>
          <p:nvPr/>
        </p:nvSpPr>
        <p:spPr>
          <a:xfrm>
            <a:off x="1251089" y="3844517"/>
            <a:ext cx="15785821" cy="768577"/>
          </a:xfrm>
          <a:prstGeom prst="rect">
            <a:avLst/>
          </a:prstGeom>
        </p:spPr>
        <p:txBody>
          <a:bodyPr lIns="0" tIns="0" rIns="0" bIns="0" rtlCol="0" anchor="t">
            <a:spAutoFit/>
          </a:bodyPr>
          <a:lstStyle/>
          <a:p>
            <a:pPr>
              <a:lnSpc>
                <a:spcPts val="6151"/>
              </a:lnSpc>
            </a:pPr>
            <a:r>
              <a:rPr lang="en-US" sz="4732" spc="-14">
                <a:solidFill>
                  <a:srgbClr val="00BF63"/>
                </a:solidFill>
                <a:latin typeface="Muli Bold"/>
              </a:rPr>
              <a:t>Chủ đề: “Xây dựng năng lực tự học trong kỉ nguyên số”</a:t>
            </a:r>
          </a:p>
        </p:txBody>
      </p:sp>
      <p:sp>
        <p:nvSpPr>
          <p:cNvPr id="8" name="TextBox 8"/>
          <p:cNvSpPr txBox="1"/>
          <p:nvPr/>
        </p:nvSpPr>
        <p:spPr>
          <a:xfrm>
            <a:off x="9144000" y="5691644"/>
            <a:ext cx="7486876" cy="458470"/>
          </a:xfrm>
          <a:prstGeom prst="rect">
            <a:avLst/>
          </a:prstGeom>
        </p:spPr>
        <p:txBody>
          <a:bodyPr lIns="0" tIns="0" rIns="0" bIns="0" rtlCol="0" anchor="t">
            <a:spAutoFit/>
          </a:bodyPr>
          <a:lstStyle/>
          <a:p>
            <a:pPr>
              <a:lnSpc>
                <a:spcPts val="3769"/>
              </a:lnSpc>
            </a:pPr>
            <a:r>
              <a:rPr lang="en-US" sz="2899">
                <a:solidFill>
                  <a:srgbClr val="004AAD"/>
                </a:solidFill>
                <a:latin typeface="Muli Bold Italics"/>
              </a:rPr>
              <a:t>Quảng Bị, ngày 02 tháng 10 năm 2023</a:t>
            </a:r>
          </a:p>
        </p:txBody>
      </p:sp>
      <p:sp>
        <p:nvSpPr>
          <p:cNvPr id="9" name="TextBox 9"/>
          <p:cNvSpPr txBox="1"/>
          <p:nvPr/>
        </p:nvSpPr>
        <p:spPr>
          <a:xfrm>
            <a:off x="5322955" y="2462998"/>
            <a:ext cx="7642087" cy="884858"/>
          </a:xfrm>
          <a:prstGeom prst="rect">
            <a:avLst/>
          </a:prstGeom>
        </p:spPr>
        <p:txBody>
          <a:bodyPr wrap="square" lIns="0" tIns="0" rIns="0" bIns="0" rtlCol="0" anchor="t">
            <a:spAutoFit/>
          </a:bodyPr>
          <a:lstStyle/>
          <a:p>
            <a:pPr algn="ctr">
              <a:lnSpc>
                <a:spcPts val="6911"/>
              </a:lnSpc>
              <a:spcBef>
                <a:spcPct val="0"/>
              </a:spcBef>
            </a:pPr>
            <a:r>
              <a:rPr lang="en-US" sz="4936">
                <a:solidFill>
                  <a:srgbClr val="FF66C4"/>
                </a:solidFill>
                <a:latin typeface="Cabin Bold"/>
              </a:rPr>
              <a:t>(2/10/2023 - 8/10/2023)</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9FCF3"/>
        </a:solidFill>
        <a:effectLst/>
      </p:bgPr>
    </p:bg>
    <p:spTree>
      <p:nvGrpSpPr>
        <p:cNvPr id="1" name=""/>
        <p:cNvGrpSpPr/>
        <p:nvPr/>
      </p:nvGrpSpPr>
      <p:grpSpPr>
        <a:xfrm>
          <a:off x="0" y="0"/>
          <a:ext cx="0" cy="0"/>
          <a:chOff x="0" y="0"/>
          <a:chExt cx="0" cy="0"/>
        </a:xfrm>
      </p:grpSpPr>
      <p:sp>
        <p:nvSpPr>
          <p:cNvPr id="2" name="Freeform 2"/>
          <p:cNvSpPr/>
          <p:nvPr/>
        </p:nvSpPr>
        <p:spPr>
          <a:xfrm rot="-2395329">
            <a:off x="10597922" y="-2541124"/>
            <a:ext cx="12214504" cy="17418188"/>
          </a:xfrm>
          <a:custGeom>
            <a:avLst/>
            <a:gdLst/>
            <a:ahLst/>
            <a:cxnLst/>
            <a:rect l="l" t="t" r="r" b="b"/>
            <a:pathLst>
              <a:path w="12214504" h="17418188">
                <a:moveTo>
                  <a:pt x="0" y="0"/>
                </a:moveTo>
                <a:lnTo>
                  <a:pt x="12214505" y="0"/>
                </a:lnTo>
                <a:lnTo>
                  <a:pt x="12214505" y="17418188"/>
                </a:lnTo>
                <a:lnTo>
                  <a:pt x="0" y="17418188"/>
                </a:lnTo>
                <a:lnTo>
                  <a:pt x="0" y="0"/>
                </a:lnTo>
                <a:close/>
              </a:path>
            </a:pathLst>
          </a:custGeom>
          <a:blipFill>
            <a:blip r:embed="rId2"/>
            <a:stretch>
              <a:fillRect/>
            </a:stretch>
          </a:blipFill>
        </p:spPr>
      </p:sp>
      <p:sp>
        <p:nvSpPr>
          <p:cNvPr id="3" name="Freeform 3"/>
          <p:cNvSpPr/>
          <p:nvPr/>
        </p:nvSpPr>
        <p:spPr>
          <a:xfrm>
            <a:off x="-6544732" y="-2751224"/>
            <a:ext cx="13831261" cy="8229600"/>
          </a:xfrm>
          <a:custGeom>
            <a:avLst/>
            <a:gdLst/>
            <a:ahLst/>
            <a:cxnLst/>
            <a:rect l="l" t="t" r="r" b="b"/>
            <a:pathLst>
              <a:path w="13831261" h="8229600">
                <a:moveTo>
                  <a:pt x="0" y="0"/>
                </a:moveTo>
                <a:lnTo>
                  <a:pt x="13831261" y="0"/>
                </a:lnTo>
                <a:lnTo>
                  <a:pt x="13831261" y="8229600"/>
                </a:lnTo>
                <a:lnTo>
                  <a:pt x="0" y="8229600"/>
                </a:lnTo>
                <a:lnTo>
                  <a:pt x="0" y="0"/>
                </a:lnTo>
                <a:close/>
              </a:path>
            </a:pathLst>
          </a:custGeom>
          <a:blipFill>
            <a:blip r:embed="rId3"/>
            <a:stretch>
              <a:fillRect/>
            </a:stretch>
          </a:blipFill>
        </p:spPr>
      </p:sp>
      <p:sp>
        <p:nvSpPr>
          <p:cNvPr id="4" name="Freeform 4"/>
          <p:cNvSpPr/>
          <p:nvPr/>
        </p:nvSpPr>
        <p:spPr>
          <a:xfrm>
            <a:off x="10399100" y="703964"/>
            <a:ext cx="4471807" cy="8879072"/>
          </a:xfrm>
          <a:custGeom>
            <a:avLst/>
            <a:gdLst/>
            <a:ahLst/>
            <a:cxnLst/>
            <a:rect l="l" t="t" r="r" b="b"/>
            <a:pathLst>
              <a:path w="4471807" h="8879072">
                <a:moveTo>
                  <a:pt x="0" y="0"/>
                </a:moveTo>
                <a:lnTo>
                  <a:pt x="4471807" y="0"/>
                </a:lnTo>
                <a:lnTo>
                  <a:pt x="4471807" y="8879072"/>
                </a:lnTo>
                <a:lnTo>
                  <a:pt x="0" y="88790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flipH="1">
            <a:off x="12540192" y="3287950"/>
            <a:ext cx="7711748" cy="7191205"/>
          </a:xfrm>
          <a:custGeom>
            <a:avLst/>
            <a:gdLst/>
            <a:ahLst/>
            <a:cxnLst/>
            <a:rect l="l" t="t" r="r" b="b"/>
            <a:pathLst>
              <a:path w="7711748" h="7191205">
                <a:moveTo>
                  <a:pt x="7711748" y="0"/>
                </a:moveTo>
                <a:lnTo>
                  <a:pt x="0" y="0"/>
                </a:lnTo>
                <a:lnTo>
                  <a:pt x="0" y="7191205"/>
                </a:lnTo>
                <a:lnTo>
                  <a:pt x="7711748" y="7191205"/>
                </a:lnTo>
                <a:lnTo>
                  <a:pt x="7711748" y="0"/>
                </a:lnTo>
                <a:close/>
              </a:path>
            </a:pathLst>
          </a:custGeom>
          <a:blipFill>
            <a:blip r:embed="rId6"/>
            <a:stretch>
              <a:fillRect/>
            </a:stretch>
          </a:blipFill>
        </p:spPr>
      </p:sp>
      <p:sp>
        <p:nvSpPr>
          <p:cNvPr id="6" name="TextBox 6"/>
          <p:cNvSpPr txBox="1"/>
          <p:nvPr/>
        </p:nvSpPr>
        <p:spPr>
          <a:xfrm>
            <a:off x="1028700" y="457200"/>
            <a:ext cx="8849661" cy="1143000"/>
          </a:xfrm>
          <a:prstGeom prst="rect">
            <a:avLst/>
          </a:prstGeom>
        </p:spPr>
        <p:txBody>
          <a:bodyPr lIns="0" tIns="0" rIns="0" bIns="0" rtlCol="0" anchor="t">
            <a:spAutoFit/>
          </a:bodyPr>
          <a:lstStyle/>
          <a:p>
            <a:pPr>
              <a:lnSpc>
                <a:spcPts val="4559"/>
              </a:lnSpc>
            </a:pPr>
            <a:r>
              <a:rPr lang="en-US" sz="3799">
                <a:solidFill>
                  <a:srgbClr val="1AA67C"/>
                </a:solidFill>
                <a:latin typeface="Cabin Bold Italics"/>
              </a:rPr>
              <a:t>Thưa các thầy giáo, cô giáo!</a:t>
            </a:r>
          </a:p>
          <a:p>
            <a:pPr>
              <a:lnSpc>
                <a:spcPts val="4559"/>
              </a:lnSpc>
            </a:pPr>
            <a:r>
              <a:rPr lang="en-US" sz="3799">
                <a:solidFill>
                  <a:srgbClr val="1AA67C"/>
                </a:solidFill>
                <a:latin typeface="Cabin Bold Italics"/>
              </a:rPr>
              <a:t>Cùng toàn thể các em học sinh thân mến!</a:t>
            </a:r>
          </a:p>
        </p:txBody>
      </p:sp>
      <p:sp>
        <p:nvSpPr>
          <p:cNvPr id="7" name="TextBox 7"/>
          <p:cNvSpPr txBox="1"/>
          <p:nvPr/>
        </p:nvSpPr>
        <p:spPr>
          <a:xfrm>
            <a:off x="933416" y="1932542"/>
            <a:ext cx="8617940" cy="2691765"/>
          </a:xfrm>
          <a:prstGeom prst="rect">
            <a:avLst/>
          </a:prstGeom>
        </p:spPr>
        <p:txBody>
          <a:bodyPr lIns="0" tIns="0" rIns="0" bIns="0" rtlCol="0" anchor="t">
            <a:spAutoFit/>
          </a:bodyPr>
          <a:lstStyle/>
          <a:p>
            <a:pPr algn="just">
              <a:lnSpc>
                <a:spcPts val="4290"/>
              </a:lnSpc>
            </a:pPr>
            <a:r>
              <a:rPr lang="en-US" sz="3300">
                <a:solidFill>
                  <a:srgbClr val="0070C0"/>
                </a:solidFill>
                <a:latin typeface="Muli"/>
              </a:rPr>
              <a:t>    Nhân dân ta có một truyền thống hiếu học từ ngàn đời nay, đó là một nét đẹp văn hóa trong tâm hồn của mỗi con người. Dân tộc ta coi trọng việc học, dù khó khăn đến đâu cũng cố gắng khắc phục để được học.</a:t>
            </a:r>
          </a:p>
        </p:txBody>
      </p:sp>
      <p:sp>
        <p:nvSpPr>
          <p:cNvPr id="8" name="TextBox 8"/>
          <p:cNvSpPr txBox="1"/>
          <p:nvPr/>
        </p:nvSpPr>
        <p:spPr>
          <a:xfrm>
            <a:off x="781927" y="5124450"/>
            <a:ext cx="8920918" cy="4863465"/>
          </a:xfrm>
          <a:prstGeom prst="rect">
            <a:avLst/>
          </a:prstGeom>
        </p:spPr>
        <p:txBody>
          <a:bodyPr lIns="0" tIns="0" rIns="0" bIns="0" rtlCol="0" anchor="t">
            <a:spAutoFit/>
          </a:bodyPr>
          <a:lstStyle/>
          <a:p>
            <a:pPr algn="just">
              <a:lnSpc>
                <a:spcPts val="4290"/>
              </a:lnSpc>
            </a:pPr>
            <a:r>
              <a:rPr lang="en-US" sz="3300">
                <a:solidFill>
                  <a:srgbClr val="0070C0"/>
                </a:solidFill>
                <a:latin typeface="Muli"/>
              </a:rPr>
              <a:t>   Cũng như lãnh tụ Hồ Chí Minh kính yêu của chúng ta sinh thời Người hết sức chăm lo cho sự nghiệp giáo dục. Người nói: “ Tôi có một ham muốn. Ham muốn đến tột cùng là làm sao cho dân ta ai cũng có cơm ăn áo mặc, ai cũng được học hành”. Người từng dạy: “ Dù khó khăn gian khổ đến đâu cũng phải cố gắng thi đua dạy tốt, học tốt”.</a:t>
            </a:r>
          </a:p>
          <a:p>
            <a:pPr algn="just">
              <a:lnSpc>
                <a:spcPts val="4290"/>
              </a:lnSpc>
            </a:pPr>
            <a:endParaRPr lang="en-US" sz="3300">
              <a:solidFill>
                <a:srgbClr val="0070C0"/>
              </a:solidFill>
              <a:latin typeface="Muli"/>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9FCF3"/>
        </a:solidFill>
        <a:effectLst/>
      </p:bgPr>
    </p:bg>
    <p:spTree>
      <p:nvGrpSpPr>
        <p:cNvPr id="1" name=""/>
        <p:cNvGrpSpPr/>
        <p:nvPr/>
      </p:nvGrpSpPr>
      <p:grpSpPr>
        <a:xfrm>
          <a:off x="0" y="0"/>
          <a:ext cx="0" cy="0"/>
          <a:chOff x="0" y="0"/>
          <a:chExt cx="0" cy="0"/>
        </a:xfrm>
      </p:grpSpPr>
      <p:sp>
        <p:nvSpPr>
          <p:cNvPr id="2" name="Freeform 2"/>
          <p:cNvSpPr/>
          <p:nvPr/>
        </p:nvSpPr>
        <p:spPr>
          <a:xfrm rot="-2395329">
            <a:off x="10992970" y="-2556926"/>
            <a:ext cx="12214504" cy="17418188"/>
          </a:xfrm>
          <a:custGeom>
            <a:avLst/>
            <a:gdLst/>
            <a:ahLst/>
            <a:cxnLst/>
            <a:rect l="l" t="t" r="r" b="b"/>
            <a:pathLst>
              <a:path w="12214504" h="17418188">
                <a:moveTo>
                  <a:pt x="0" y="0"/>
                </a:moveTo>
                <a:lnTo>
                  <a:pt x="12214504" y="0"/>
                </a:lnTo>
                <a:lnTo>
                  <a:pt x="12214504" y="17418188"/>
                </a:lnTo>
                <a:lnTo>
                  <a:pt x="0" y="17418188"/>
                </a:lnTo>
                <a:lnTo>
                  <a:pt x="0" y="0"/>
                </a:lnTo>
                <a:close/>
              </a:path>
            </a:pathLst>
          </a:custGeom>
          <a:blipFill>
            <a:blip r:embed="rId2"/>
            <a:stretch>
              <a:fillRect/>
            </a:stretch>
          </a:blipFill>
        </p:spPr>
      </p:sp>
      <p:sp>
        <p:nvSpPr>
          <p:cNvPr id="3" name="Freeform 3"/>
          <p:cNvSpPr/>
          <p:nvPr/>
        </p:nvSpPr>
        <p:spPr>
          <a:xfrm>
            <a:off x="-6544732" y="-2751224"/>
            <a:ext cx="13831261" cy="8229600"/>
          </a:xfrm>
          <a:custGeom>
            <a:avLst/>
            <a:gdLst/>
            <a:ahLst/>
            <a:cxnLst/>
            <a:rect l="l" t="t" r="r" b="b"/>
            <a:pathLst>
              <a:path w="13831261" h="8229600">
                <a:moveTo>
                  <a:pt x="0" y="0"/>
                </a:moveTo>
                <a:lnTo>
                  <a:pt x="13831261" y="0"/>
                </a:lnTo>
                <a:lnTo>
                  <a:pt x="13831261" y="8229600"/>
                </a:lnTo>
                <a:lnTo>
                  <a:pt x="0" y="8229600"/>
                </a:lnTo>
                <a:lnTo>
                  <a:pt x="0" y="0"/>
                </a:lnTo>
                <a:close/>
              </a:path>
            </a:pathLst>
          </a:custGeom>
          <a:blipFill>
            <a:blip r:embed="rId3"/>
            <a:stretch>
              <a:fillRect/>
            </a:stretch>
          </a:blipFill>
        </p:spPr>
      </p:sp>
      <p:sp>
        <p:nvSpPr>
          <p:cNvPr id="4" name="Freeform 4"/>
          <p:cNvSpPr/>
          <p:nvPr/>
        </p:nvSpPr>
        <p:spPr>
          <a:xfrm>
            <a:off x="13707743" y="4532535"/>
            <a:ext cx="4469643" cy="4503419"/>
          </a:xfrm>
          <a:custGeom>
            <a:avLst/>
            <a:gdLst/>
            <a:ahLst/>
            <a:cxnLst/>
            <a:rect l="l" t="t" r="r" b="b"/>
            <a:pathLst>
              <a:path w="4469643" h="4503419">
                <a:moveTo>
                  <a:pt x="0" y="0"/>
                </a:moveTo>
                <a:lnTo>
                  <a:pt x="4469644" y="0"/>
                </a:lnTo>
                <a:lnTo>
                  <a:pt x="4469644" y="4503419"/>
                </a:lnTo>
                <a:lnTo>
                  <a:pt x="0" y="4503419"/>
                </a:lnTo>
                <a:lnTo>
                  <a:pt x="0" y="0"/>
                </a:lnTo>
                <a:close/>
              </a:path>
            </a:pathLst>
          </a:custGeom>
          <a:blipFill>
            <a:blip r:embed="rId4"/>
            <a:stretch>
              <a:fillRect/>
            </a:stretch>
          </a:blipFill>
        </p:spPr>
      </p:sp>
      <p:sp>
        <p:nvSpPr>
          <p:cNvPr id="5" name="Freeform 5"/>
          <p:cNvSpPr/>
          <p:nvPr/>
        </p:nvSpPr>
        <p:spPr>
          <a:xfrm>
            <a:off x="12099528" y="6551719"/>
            <a:ext cx="3645493" cy="3367110"/>
          </a:xfrm>
          <a:custGeom>
            <a:avLst/>
            <a:gdLst/>
            <a:ahLst/>
            <a:cxnLst/>
            <a:rect l="l" t="t" r="r" b="b"/>
            <a:pathLst>
              <a:path w="3645493" h="3367110">
                <a:moveTo>
                  <a:pt x="0" y="0"/>
                </a:moveTo>
                <a:lnTo>
                  <a:pt x="3645493" y="0"/>
                </a:lnTo>
                <a:lnTo>
                  <a:pt x="3645493" y="3367110"/>
                </a:lnTo>
                <a:lnTo>
                  <a:pt x="0" y="336711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a:off x="11847183" y="0"/>
            <a:ext cx="6076284" cy="2965132"/>
          </a:xfrm>
          <a:custGeom>
            <a:avLst/>
            <a:gdLst/>
            <a:ahLst/>
            <a:cxnLst/>
            <a:rect l="l" t="t" r="r" b="b"/>
            <a:pathLst>
              <a:path w="6076284" h="2965132">
                <a:moveTo>
                  <a:pt x="0" y="0"/>
                </a:moveTo>
                <a:lnTo>
                  <a:pt x="6076285" y="0"/>
                </a:lnTo>
                <a:lnTo>
                  <a:pt x="6076285" y="2965132"/>
                </a:lnTo>
                <a:lnTo>
                  <a:pt x="0" y="2965132"/>
                </a:lnTo>
                <a:lnTo>
                  <a:pt x="0" y="0"/>
                </a:lnTo>
                <a:close/>
              </a:path>
            </a:pathLst>
          </a:custGeom>
          <a:blipFill>
            <a:blip r:embed="rId7"/>
            <a:stretch>
              <a:fillRect b="-18600"/>
            </a:stretch>
          </a:blipFill>
        </p:spPr>
      </p:sp>
      <p:sp>
        <p:nvSpPr>
          <p:cNvPr id="7" name="TextBox 7"/>
          <p:cNvSpPr txBox="1"/>
          <p:nvPr/>
        </p:nvSpPr>
        <p:spPr>
          <a:xfrm>
            <a:off x="791199" y="602404"/>
            <a:ext cx="10514170" cy="5949315"/>
          </a:xfrm>
          <a:prstGeom prst="rect">
            <a:avLst/>
          </a:prstGeom>
        </p:spPr>
        <p:txBody>
          <a:bodyPr lIns="0" tIns="0" rIns="0" bIns="0" rtlCol="0" anchor="t">
            <a:spAutoFit/>
          </a:bodyPr>
          <a:lstStyle/>
          <a:p>
            <a:pPr algn="just">
              <a:lnSpc>
                <a:spcPts val="4290"/>
              </a:lnSpc>
            </a:pPr>
            <a:r>
              <a:rPr lang="en-US" sz="3300">
                <a:solidFill>
                  <a:srgbClr val="0070C0"/>
                </a:solidFill>
                <a:latin typeface="Muli"/>
              </a:rPr>
              <a:t>    Việc học hành là quyền lợi là nghĩa vụ không chỉ của riêng ai, không chỉ giới hạn ở một độ tuổi nào. Mục đích học tập, chương trình học tập, loại hình học tập thì phong phú đa dạng. Thời gian học ngắn, dài khác nhau, nơi học, địa điểm học vì vậy mà cũng đa dạng. Độ tuổi học tùy theo loại hình học tập mà quy định hoặc không quy định. Nhưng dù bất kỳ loại hình học tập nào thì nhu cầu học tập của mỗi con người là không có giới hạn về thời gian và tuổi tác đó chính là việc học suốt đời của mỗi con người. </a:t>
            </a:r>
          </a:p>
          <a:p>
            <a:pPr algn="just">
              <a:lnSpc>
                <a:spcPts val="4290"/>
              </a:lnSpc>
            </a:pPr>
            <a:endParaRPr lang="en-US" sz="3300">
              <a:solidFill>
                <a:srgbClr val="0070C0"/>
              </a:solidFill>
              <a:latin typeface="Muli"/>
            </a:endParaRPr>
          </a:p>
        </p:txBody>
      </p:sp>
      <p:sp>
        <p:nvSpPr>
          <p:cNvPr id="8" name="TextBox 8"/>
          <p:cNvSpPr txBox="1"/>
          <p:nvPr/>
        </p:nvSpPr>
        <p:spPr>
          <a:xfrm>
            <a:off x="791199" y="6335564"/>
            <a:ext cx="10848752" cy="3777615"/>
          </a:xfrm>
          <a:prstGeom prst="rect">
            <a:avLst/>
          </a:prstGeom>
        </p:spPr>
        <p:txBody>
          <a:bodyPr lIns="0" tIns="0" rIns="0" bIns="0" rtlCol="0" anchor="t">
            <a:spAutoFit/>
          </a:bodyPr>
          <a:lstStyle/>
          <a:p>
            <a:pPr algn="just">
              <a:lnSpc>
                <a:spcPts val="4290"/>
              </a:lnSpc>
            </a:pPr>
            <a:r>
              <a:rPr lang="en-US" sz="3300">
                <a:solidFill>
                  <a:srgbClr val="0070C0"/>
                </a:solidFill>
                <a:latin typeface="Muli"/>
              </a:rPr>
              <a:t>   Ngày nay với thời đại công nghệ 4.0 việ cứng dụng công nghệ số trong cuộc sống và học tập ngày càng phổ biến, công nghệ số đang dần thay thế cho các loại hình xuất bản truyền thống, nó khiến cho việc học tập, đáp ứng nhu cầu thông tin của người học ngày một dễ dàng hơn.</a:t>
            </a:r>
          </a:p>
          <a:p>
            <a:pPr algn="just">
              <a:lnSpc>
                <a:spcPts val="4290"/>
              </a:lnSpc>
            </a:pPr>
            <a:endParaRPr lang="en-US" sz="3300">
              <a:solidFill>
                <a:srgbClr val="0070C0"/>
              </a:solidFill>
              <a:latin typeface="Muli"/>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9FCF3"/>
        </a:solidFill>
        <a:effectLst/>
      </p:bgPr>
    </p:bg>
    <p:spTree>
      <p:nvGrpSpPr>
        <p:cNvPr id="1" name=""/>
        <p:cNvGrpSpPr/>
        <p:nvPr/>
      </p:nvGrpSpPr>
      <p:grpSpPr>
        <a:xfrm>
          <a:off x="0" y="0"/>
          <a:ext cx="0" cy="0"/>
          <a:chOff x="0" y="0"/>
          <a:chExt cx="0" cy="0"/>
        </a:xfrm>
      </p:grpSpPr>
      <p:sp>
        <p:nvSpPr>
          <p:cNvPr id="2" name="Freeform 2"/>
          <p:cNvSpPr/>
          <p:nvPr/>
        </p:nvSpPr>
        <p:spPr>
          <a:xfrm rot="-2395329">
            <a:off x="10992970" y="-2556926"/>
            <a:ext cx="12214504" cy="17418188"/>
          </a:xfrm>
          <a:custGeom>
            <a:avLst/>
            <a:gdLst/>
            <a:ahLst/>
            <a:cxnLst/>
            <a:rect l="l" t="t" r="r" b="b"/>
            <a:pathLst>
              <a:path w="12214504" h="17418188">
                <a:moveTo>
                  <a:pt x="0" y="0"/>
                </a:moveTo>
                <a:lnTo>
                  <a:pt x="12214504" y="0"/>
                </a:lnTo>
                <a:lnTo>
                  <a:pt x="12214504" y="17418188"/>
                </a:lnTo>
                <a:lnTo>
                  <a:pt x="0" y="17418188"/>
                </a:lnTo>
                <a:lnTo>
                  <a:pt x="0" y="0"/>
                </a:lnTo>
                <a:close/>
              </a:path>
            </a:pathLst>
          </a:custGeom>
          <a:blipFill>
            <a:blip r:embed="rId2"/>
            <a:stretch>
              <a:fillRect/>
            </a:stretch>
          </a:blipFill>
        </p:spPr>
      </p:sp>
      <p:sp>
        <p:nvSpPr>
          <p:cNvPr id="3" name="Freeform 3"/>
          <p:cNvSpPr/>
          <p:nvPr/>
        </p:nvSpPr>
        <p:spPr>
          <a:xfrm>
            <a:off x="-6544732" y="-2751224"/>
            <a:ext cx="13831261" cy="8229600"/>
          </a:xfrm>
          <a:custGeom>
            <a:avLst/>
            <a:gdLst/>
            <a:ahLst/>
            <a:cxnLst/>
            <a:rect l="l" t="t" r="r" b="b"/>
            <a:pathLst>
              <a:path w="13831261" h="8229600">
                <a:moveTo>
                  <a:pt x="0" y="0"/>
                </a:moveTo>
                <a:lnTo>
                  <a:pt x="13831261" y="0"/>
                </a:lnTo>
                <a:lnTo>
                  <a:pt x="13831261" y="8229600"/>
                </a:lnTo>
                <a:lnTo>
                  <a:pt x="0" y="8229600"/>
                </a:lnTo>
                <a:lnTo>
                  <a:pt x="0" y="0"/>
                </a:lnTo>
                <a:close/>
              </a:path>
            </a:pathLst>
          </a:custGeom>
          <a:blipFill>
            <a:blip r:embed="rId3"/>
            <a:stretch>
              <a:fillRect/>
            </a:stretch>
          </a:blipFill>
        </p:spPr>
      </p:sp>
      <p:grpSp>
        <p:nvGrpSpPr>
          <p:cNvPr id="4" name="Group 4"/>
          <p:cNvGrpSpPr/>
          <p:nvPr/>
        </p:nvGrpSpPr>
        <p:grpSpPr>
          <a:xfrm>
            <a:off x="5625509" y="1953841"/>
            <a:ext cx="2819817" cy="8074958"/>
            <a:chOff x="0" y="0"/>
            <a:chExt cx="742668" cy="2126738"/>
          </a:xfrm>
        </p:grpSpPr>
        <p:sp>
          <p:nvSpPr>
            <p:cNvPr id="5" name="Freeform 5"/>
            <p:cNvSpPr/>
            <p:nvPr/>
          </p:nvSpPr>
          <p:spPr>
            <a:xfrm>
              <a:off x="0" y="0"/>
              <a:ext cx="742668" cy="2126738"/>
            </a:xfrm>
            <a:custGeom>
              <a:avLst/>
              <a:gdLst/>
              <a:ahLst/>
              <a:cxnLst/>
              <a:rect l="l" t="t" r="r" b="b"/>
              <a:pathLst>
                <a:path w="742668" h="2126738">
                  <a:moveTo>
                    <a:pt x="0" y="0"/>
                  </a:moveTo>
                  <a:lnTo>
                    <a:pt x="742668" y="0"/>
                  </a:lnTo>
                  <a:lnTo>
                    <a:pt x="742668" y="2126738"/>
                  </a:lnTo>
                  <a:lnTo>
                    <a:pt x="0" y="2126738"/>
                  </a:lnTo>
                  <a:close/>
                </a:path>
              </a:pathLst>
            </a:custGeom>
            <a:solidFill>
              <a:srgbClr val="EDC2C2"/>
            </a:solidFill>
          </p:spPr>
        </p:sp>
        <p:sp>
          <p:nvSpPr>
            <p:cNvPr id="6" name="TextBox 6"/>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sp>
        <p:nvSpPr>
          <p:cNvPr id="7" name="TextBox 7"/>
          <p:cNvSpPr txBox="1"/>
          <p:nvPr/>
        </p:nvSpPr>
        <p:spPr>
          <a:xfrm>
            <a:off x="5695065" y="2055758"/>
            <a:ext cx="2702636" cy="8078470"/>
          </a:xfrm>
          <a:prstGeom prst="rect">
            <a:avLst/>
          </a:prstGeom>
        </p:spPr>
        <p:txBody>
          <a:bodyPr lIns="0" tIns="0" rIns="0" bIns="0" rtlCol="0" anchor="t">
            <a:spAutoFit/>
          </a:bodyPr>
          <a:lstStyle/>
          <a:p>
            <a:pPr>
              <a:lnSpc>
                <a:spcPts val="3770"/>
              </a:lnSpc>
            </a:pPr>
            <a:r>
              <a:rPr lang="en-US" sz="2900">
                <a:solidFill>
                  <a:srgbClr val="6600CC"/>
                </a:solidFill>
                <a:latin typeface="Muli"/>
              </a:rPr>
              <a:t>  </a:t>
            </a:r>
            <a:r>
              <a:rPr lang="en-US" sz="2900">
                <a:solidFill>
                  <a:srgbClr val="6600CC"/>
                </a:solidFill>
                <a:latin typeface="Muli Bold"/>
              </a:rPr>
              <a:t>3.</a:t>
            </a:r>
            <a:r>
              <a:rPr lang="en-US" sz="2900">
                <a:solidFill>
                  <a:srgbClr val="6600CC"/>
                </a:solidFill>
                <a:latin typeface="Muli"/>
              </a:rPr>
              <a:t> Khuyến khích các thầy, cô giáo và các em học sinh trong toàn trường mượn đọc tủ sách tham khảo, tủ sách pháp luật để tìm đọc những kiến thức hữu ích phục vụ cho việc dạy tốt, học tốt và cho cuộc sống, ...</a:t>
            </a:r>
          </a:p>
          <a:p>
            <a:pPr>
              <a:lnSpc>
                <a:spcPts val="3770"/>
              </a:lnSpc>
            </a:pPr>
            <a:endParaRPr lang="en-US" sz="2900">
              <a:solidFill>
                <a:srgbClr val="6600CC"/>
              </a:solidFill>
              <a:latin typeface="Muli"/>
            </a:endParaRPr>
          </a:p>
        </p:txBody>
      </p:sp>
      <p:grpSp>
        <p:nvGrpSpPr>
          <p:cNvPr id="8" name="Group 8"/>
          <p:cNvGrpSpPr/>
          <p:nvPr/>
        </p:nvGrpSpPr>
        <p:grpSpPr>
          <a:xfrm>
            <a:off x="182710" y="1953841"/>
            <a:ext cx="2185573" cy="8074958"/>
            <a:chOff x="0" y="0"/>
            <a:chExt cx="575624" cy="2126738"/>
          </a:xfrm>
        </p:grpSpPr>
        <p:sp>
          <p:nvSpPr>
            <p:cNvPr id="9" name="Freeform 9"/>
            <p:cNvSpPr/>
            <p:nvPr/>
          </p:nvSpPr>
          <p:spPr>
            <a:xfrm>
              <a:off x="0" y="0"/>
              <a:ext cx="575624" cy="2126738"/>
            </a:xfrm>
            <a:custGeom>
              <a:avLst/>
              <a:gdLst/>
              <a:ahLst/>
              <a:cxnLst/>
              <a:rect l="l" t="t" r="r" b="b"/>
              <a:pathLst>
                <a:path w="575624" h="2126738">
                  <a:moveTo>
                    <a:pt x="0" y="0"/>
                  </a:moveTo>
                  <a:lnTo>
                    <a:pt x="575624" y="0"/>
                  </a:lnTo>
                  <a:lnTo>
                    <a:pt x="575624" y="2126738"/>
                  </a:lnTo>
                  <a:lnTo>
                    <a:pt x="0" y="2126738"/>
                  </a:lnTo>
                  <a:close/>
                </a:path>
              </a:pathLst>
            </a:custGeom>
            <a:solidFill>
              <a:srgbClr val="EDC2C2"/>
            </a:solidFill>
          </p:spPr>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sp>
        <p:nvSpPr>
          <p:cNvPr id="11" name="Freeform 11"/>
          <p:cNvSpPr/>
          <p:nvPr/>
        </p:nvSpPr>
        <p:spPr>
          <a:xfrm>
            <a:off x="189056" y="4562694"/>
            <a:ext cx="1769651" cy="5466104"/>
          </a:xfrm>
          <a:custGeom>
            <a:avLst/>
            <a:gdLst/>
            <a:ahLst/>
            <a:cxnLst/>
            <a:rect l="l" t="t" r="r" b="b"/>
            <a:pathLst>
              <a:path w="1769651" h="5466104">
                <a:moveTo>
                  <a:pt x="0" y="0"/>
                </a:moveTo>
                <a:lnTo>
                  <a:pt x="1769651" y="0"/>
                </a:lnTo>
                <a:lnTo>
                  <a:pt x="1769651" y="5466104"/>
                </a:lnTo>
                <a:lnTo>
                  <a:pt x="0" y="54661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12" name="Group 12"/>
          <p:cNvGrpSpPr/>
          <p:nvPr/>
        </p:nvGrpSpPr>
        <p:grpSpPr>
          <a:xfrm>
            <a:off x="2634982" y="1953841"/>
            <a:ext cx="2723826" cy="8074958"/>
            <a:chOff x="0" y="0"/>
            <a:chExt cx="717386" cy="2126738"/>
          </a:xfrm>
        </p:grpSpPr>
        <p:sp>
          <p:nvSpPr>
            <p:cNvPr id="13" name="Freeform 13"/>
            <p:cNvSpPr/>
            <p:nvPr/>
          </p:nvSpPr>
          <p:spPr>
            <a:xfrm>
              <a:off x="0" y="0"/>
              <a:ext cx="717386" cy="2126738"/>
            </a:xfrm>
            <a:custGeom>
              <a:avLst/>
              <a:gdLst/>
              <a:ahLst/>
              <a:cxnLst/>
              <a:rect l="l" t="t" r="r" b="b"/>
              <a:pathLst>
                <a:path w="717386" h="2126738">
                  <a:moveTo>
                    <a:pt x="0" y="0"/>
                  </a:moveTo>
                  <a:lnTo>
                    <a:pt x="717386" y="0"/>
                  </a:lnTo>
                  <a:lnTo>
                    <a:pt x="717386" y="2126738"/>
                  </a:lnTo>
                  <a:lnTo>
                    <a:pt x="0" y="2126738"/>
                  </a:lnTo>
                  <a:close/>
                </a:path>
              </a:pathLst>
            </a:custGeom>
            <a:solidFill>
              <a:srgbClr val="EDC2C2"/>
            </a:solidFill>
          </p:spPr>
        </p:sp>
        <p:sp>
          <p:nvSpPr>
            <p:cNvPr id="14" name="TextBox 14"/>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sp>
        <p:nvSpPr>
          <p:cNvPr id="15" name="TextBox 15"/>
          <p:cNvSpPr txBox="1"/>
          <p:nvPr/>
        </p:nvSpPr>
        <p:spPr>
          <a:xfrm>
            <a:off x="2673082" y="2055758"/>
            <a:ext cx="2723826" cy="4744720"/>
          </a:xfrm>
          <a:prstGeom prst="rect">
            <a:avLst/>
          </a:prstGeom>
        </p:spPr>
        <p:txBody>
          <a:bodyPr lIns="0" tIns="0" rIns="0" bIns="0" rtlCol="0" anchor="t">
            <a:spAutoFit/>
          </a:bodyPr>
          <a:lstStyle/>
          <a:p>
            <a:pPr>
              <a:lnSpc>
                <a:spcPts val="3770"/>
              </a:lnSpc>
            </a:pPr>
            <a:r>
              <a:rPr lang="en-US" sz="2900">
                <a:solidFill>
                  <a:srgbClr val="6600CC"/>
                </a:solidFill>
                <a:latin typeface="Muli"/>
              </a:rPr>
              <a:t>  </a:t>
            </a:r>
            <a:r>
              <a:rPr lang="en-US" sz="2900">
                <a:solidFill>
                  <a:srgbClr val="6600CC"/>
                </a:solidFill>
                <a:latin typeface="Muli Bold"/>
              </a:rPr>
              <a:t>2. </a:t>
            </a:r>
            <a:r>
              <a:rPr lang="en-US" sz="2900">
                <a:solidFill>
                  <a:srgbClr val="6600CC"/>
                </a:solidFill>
                <a:latin typeface="Muli"/>
              </a:rPr>
              <a:t>Đưa hoạt động của “Thư viện lớp em” và Thư viện của nhà trường đi vào hoạt động có chất lượng và đạt hiệu quả cao.</a:t>
            </a:r>
          </a:p>
          <a:p>
            <a:pPr>
              <a:lnSpc>
                <a:spcPts val="3770"/>
              </a:lnSpc>
            </a:pPr>
            <a:endParaRPr lang="en-US" sz="2900">
              <a:solidFill>
                <a:srgbClr val="6600CC"/>
              </a:solidFill>
              <a:latin typeface="Muli"/>
            </a:endParaRPr>
          </a:p>
        </p:txBody>
      </p:sp>
      <p:sp>
        <p:nvSpPr>
          <p:cNvPr id="16" name="TextBox 16"/>
          <p:cNvSpPr txBox="1"/>
          <p:nvPr/>
        </p:nvSpPr>
        <p:spPr>
          <a:xfrm>
            <a:off x="182710" y="2027183"/>
            <a:ext cx="2204623" cy="2000631"/>
          </a:xfrm>
          <a:prstGeom prst="rect">
            <a:avLst/>
          </a:prstGeom>
        </p:spPr>
        <p:txBody>
          <a:bodyPr lIns="0" tIns="0" rIns="0" bIns="0" rtlCol="0" anchor="t">
            <a:spAutoFit/>
          </a:bodyPr>
          <a:lstStyle/>
          <a:p>
            <a:pPr>
              <a:lnSpc>
                <a:spcPts val="4002"/>
              </a:lnSpc>
              <a:spcBef>
                <a:spcPct val="0"/>
              </a:spcBef>
            </a:pPr>
            <a:r>
              <a:rPr lang="en-US" sz="2900">
                <a:solidFill>
                  <a:srgbClr val="6600CC"/>
                </a:solidFill>
                <a:latin typeface="Muli"/>
              </a:rPr>
              <a:t>  </a:t>
            </a:r>
            <a:r>
              <a:rPr lang="en-US" sz="2900">
                <a:solidFill>
                  <a:srgbClr val="6600CC"/>
                </a:solidFill>
                <a:latin typeface="Muli Bold"/>
              </a:rPr>
              <a:t> 1.</a:t>
            </a:r>
            <a:r>
              <a:rPr lang="en-US" sz="2900">
                <a:solidFill>
                  <a:srgbClr val="6600CC"/>
                </a:solidFill>
                <a:latin typeface="Muli"/>
              </a:rPr>
              <a:t> Mỗi lớp đều có góc </a:t>
            </a:r>
            <a:r>
              <a:rPr lang="en-US" sz="2900">
                <a:solidFill>
                  <a:srgbClr val="6600CC"/>
                </a:solidFill>
                <a:latin typeface="Muli Bold Italics"/>
              </a:rPr>
              <a:t>“Thư viện lớp em”.</a:t>
            </a:r>
          </a:p>
        </p:txBody>
      </p:sp>
      <p:grpSp>
        <p:nvGrpSpPr>
          <p:cNvPr id="17" name="Group 17"/>
          <p:cNvGrpSpPr/>
          <p:nvPr/>
        </p:nvGrpSpPr>
        <p:grpSpPr>
          <a:xfrm>
            <a:off x="449410" y="164336"/>
            <a:ext cx="17257830" cy="1651868"/>
            <a:chOff x="0" y="0"/>
            <a:chExt cx="4545272" cy="435060"/>
          </a:xfrm>
        </p:grpSpPr>
        <p:sp>
          <p:nvSpPr>
            <p:cNvPr id="18" name="Freeform 18"/>
            <p:cNvSpPr/>
            <p:nvPr/>
          </p:nvSpPr>
          <p:spPr>
            <a:xfrm>
              <a:off x="0" y="0"/>
              <a:ext cx="4545272" cy="435060"/>
            </a:xfrm>
            <a:custGeom>
              <a:avLst/>
              <a:gdLst/>
              <a:ahLst/>
              <a:cxnLst/>
              <a:rect l="l" t="t" r="r" b="b"/>
              <a:pathLst>
                <a:path w="4545272" h="435060">
                  <a:moveTo>
                    <a:pt x="18393" y="0"/>
                  </a:moveTo>
                  <a:lnTo>
                    <a:pt x="4526879" y="0"/>
                  </a:lnTo>
                  <a:cubicBezTo>
                    <a:pt x="4531757" y="0"/>
                    <a:pt x="4536436" y="1938"/>
                    <a:pt x="4539885" y="5387"/>
                  </a:cubicBezTo>
                  <a:cubicBezTo>
                    <a:pt x="4543334" y="8836"/>
                    <a:pt x="4545272" y="13515"/>
                    <a:pt x="4545272" y="18393"/>
                  </a:cubicBezTo>
                  <a:lnTo>
                    <a:pt x="4545272" y="416667"/>
                  </a:lnTo>
                  <a:cubicBezTo>
                    <a:pt x="4545272" y="426825"/>
                    <a:pt x="4537037" y="435060"/>
                    <a:pt x="4526879" y="435060"/>
                  </a:cubicBezTo>
                  <a:lnTo>
                    <a:pt x="18393" y="435060"/>
                  </a:lnTo>
                  <a:cubicBezTo>
                    <a:pt x="8235" y="435060"/>
                    <a:pt x="0" y="426825"/>
                    <a:pt x="0" y="416667"/>
                  </a:cubicBezTo>
                  <a:lnTo>
                    <a:pt x="0" y="18393"/>
                  </a:lnTo>
                  <a:cubicBezTo>
                    <a:pt x="0" y="8235"/>
                    <a:pt x="8235" y="0"/>
                    <a:pt x="18393" y="0"/>
                  </a:cubicBezTo>
                  <a:close/>
                </a:path>
              </a:pathLst>
            </a:custGeom>
            <a:solidFill>
              <a:srgbClr val="F2EECB"/>
            </a:solidFill>
          </p:spPr>
        </p:sp>
        <p:sp>
          <p:nvSpPr>
            <p:cNvPr id="19" name="TextBox 19"/>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sp>
        <p:nvSpPr>
          <p:cNvPr id="20" name="TextBox 20"/>
          <p:cNvSpPr txBox="1"/>
          <p:nvPr/>
        </p:nvSpPr>
        <p:spPr>
          <a:xfrm>
            <a:off x="597504" y="116711"/>
            <a:ext cx="16787948" cy="1550670"/>
          </a:xfrm>
          <a:prstGeom prst="rect">
            <a:avLst/>
          </a:prstGeom>
        </p:spPr>
        <p:txBody>
          <a:bodyPr lIns="0" tIns="0" rIns="0" bIns="0" rtlCol="0" anchor="t">
            <a:spAutoFit/>
          </a:bodyPr>
          <a:lstStyle/>
          <a:p>
            <a:pPr algn="just">
              <a:lnSpc>
                <a:spcPts val="4140"/>
              </a:lnSpc>
              <a:spcBef>
                <a:spcPct val="0"/>
              </a:spcBef>
            </a:pPr>
            <a:r>
              <a:rPr lang="en-US" sz="3000">
                <a:solidFill>
                  <a:srgbClr val="0000CC"/>
                </a:solidFill>
                <a:latin typeface="Muli Bold"/>
              </a:rPr>
              <a:t>    Trong không khí cả nước hưởng ứng Tuần lễ học tập suốt đời, từ ngày 02/10 đến ngày 08/10/2023 với chủ đề: “Xây dưng năng lực tự học trong kỷ nguyên số”. Nhà trường phát động toàn trường  hưởng ứng bằng những việc làm cụ thể như sau:</a:t>
            </a:r>
          </a:p>
        </p:txBody>
      </p:sp>
      <p:grpSp>
        <p:nvGrpSpPr>
          <p:cNvPr id="21" name="Group 21"/>
          <p:cNvGrpSpPr/>
          <p:nvPr/>
        </p:nvGrpSpPr>
        <p:grpSpPr>
          <a:xfrm>
            <a:off x="8731076" y="1953841"/>
            <a:ext cx="2839882" cy="8074958"/>
            <a:chOff x="0" y="0"/>
            <a:chExt cx="747952" cy="2126738"/>
          </a:xfrm>
        </p:grpSpPr>
        <p:sp>
          <p:nvSpPr>
            <p:cNvPr id="22" name="Freeform 22"/>
            <p:cNvSpPr/>
            <p:nvPr/>
          </p:nvSpPr>
          <p:spPr>
            <a:xfrm>
              <a:off x="0" y="0"/>
              <a:ext cx="747952" cy="2126738"/>
            </a:xfrm>
            <a:custGeom>
              <a:avLst/>
              <a:gdLst/>
              <a:ahLst/>
              <a:cxnLst/>
              <a:rect l="l" t="t" r="r" b="b"/>
              <a:pathLst>
                <a:path w="747952" h="2126738">
                  <a:moveTo>
                    <a:pt x="0" y="0"/>
                  </a:moveTo>
                  <a:lnTo>
                    <a:pt x="747952" y="0"/>
                  </a:lnTo>
                  <a:lnTo>
                    <a:pt x="747952" y="2126738"/>
                  </a:lnTo>
                  <a:lnTo>
                    <a:pt x="0" y="2126738"/>
                  </a:lnTo>
                  <a:close/>
                </a:path>
              </a:pathLst>
            </a:custGeom>
            <a:solidFill>
              <a:srgbClr val="EDC2C2"/>
            </a:solidFill>
          </p:spPr>
        </p:sp>
        <p:sp>
          <p:nvSpPr>
            <p:cNvPr id="23" name="TextBox 23"/>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sp>
        <p:nvSpPr>
          <p:cNvPr id="24" name="TextBox 24"/>
          <p:cNvSpPr txBox="1"/>
          <p:nvPr/>
        </p:nvSpPr>
        <p:spPr>
          <a:xfrm>
            <a:off x="8868322" y="2077666"/>
            <a:ext cx="2702636" cy="4268470"/>
          </a:xfrm>
          <a:prstGeom prst="rect">
            <a:avLst/>
          </a:prstGeom>
        </p:spPr>
        <p:txBody>
          <a:bodyPr lIns="0" tIns="0" rIns="0" bIns="0" rtlCol="0" anchor="t">
            <a:spAutoFit/>
          </a:bodyPr>
          <a:lstStyle/>
          <a:p>
            <a:pPr>
              <a:lnSpc>
                <a:spcPts val="3770"/>
              </a:lnSpc>
            </a:pPr>
            <a:r>
              <a:rPr lang="en-US" sz="2900">
                <a:solidFill>
                  <a:srgbClr val="6600CC"/>
                </a:solidFill>
                <a:latin typeface="Muli Bold"/>
              </a:rPr>
              <a:t>4.</a:t>
            </a:r>
            <a:r>
              <a:rPr lang="en-US" sz="2900">
                <a:solidFill>
                  <a:srgbClr val="6600CC"/>
                </a:solidFill>
                <a:latin typeface="Muli"/>
              </a:rPr>
              <a:t> Phát động toàn thể cán bộ, giáo viên, nhân viên và học sinh tham gia tích cực các hoạt động đọc sách của thư viện nhà trường </a:t>
            </a:r>
          </a:p>
        </p:txBody>
      </p:sp>
      <p:grpSp>
        <p:nvGrpSpPr>
          <p:cNvPr id="25" name="Group 25"/>
          <p:cNvGrpSpPr/>
          <p:nvPr/>
        </p:nvGrpSpPr>
        <p:grpSpPr>
          <a:xfrm>
            <a:off x="11875758" y="1953841"/>
            <a:ext cx="2949329" cy="8074958"/>
            <a:chOff x="0" y="0"/>
            <a:chExt cx="776778" cy="2126738"/>
          </a:xfrm>
        </p:grpSpPr>
        <p:sp>
          <p:nvSpPr>
            <p:cNvPr id="26" name="Freeform 26"/>
            <p:cNvSpPr/>
            <p:nvPr/>
          </p:nvSpPr>
          <p:spPr>
            <a:xfrm>
              <a:off x="0" y="0"/>
              <a:ext cx="776778" cy="2126738"/>
            </a:xfrm>
            <a:custGeom>
              <a:avLst/>
              <a:gdLst/>
              <a:ahLst/>
              <a:cxnLst/>
              <a:rect l="l" t="t" r="r" b="b"/>
              <a:pathLst>
                <a:path w="776778" h="2126738">
                  <a:moveTo>
                    <a:pt x="0" y="0"/>
                  </a:moveTo>
                  <a:lnTo>
                    <a:pt x="776778" y="0"/>
                  </a:lnTo>
                  <a:lnTo>
                    <a:pt x="776778" y="2126738"/>
                  </a:lnTo>
                  <a:lnTo>
                    <a:pt x="0" y="2126738"/>
                  </a:lnTo>
                  <a:close/>
                </a:path>
              </a:pathLst>
            </a:custGeom>
            <a:solidFill>
              <a:srgbClr val="EDC2C2"/>
            </a:solidFill>
          </p:spPr>
        </p:sp>
        <p:sp>
          <p:nvSpPr>
            <p:cNvPr id="27" name="TextBox 27"/>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sp>
        <p:nvSpPr>
          <p:cNvPr id="28" name="TextBox 28"/>
          <p:cNvSpPr txBox="1"/>
          <p:nvPr/>
        </p:nvSpPr>
        <p:spPr>
          <a:xfrm>
            <a:off x="11923383" y="2115766"/>
            <a:ext cx="2901704" cy="7784592"/>
          </a:xfrm>
          <a:prstGeom prst="rect">
            <a:avLst/>
          </a:prstGeom>
        </p:spPr>
        <p:txBody>
          <a:bodyPr lIns="0" tIns="0" rIns="0" bIns="0" rtlCol="0" anchor="t">
            <a:spAutoFit/>
          </a:bodyPr>
          <a:lstStyle/>
          <a:p>
            <a:pPr>
              <a:lnSpc>
                <a:spcPts val="3248"/>
              </a:lnSpc>
            </a:pPr>
            <a:r>
              <a:rPr lang="en-US" sz="2850">
                <a:solidFill>
                  <a:srgbClr val="6600CC"/>
                </a:solidFill>
                <a:latin typeface="Muli Bold"/>
              </a:rPr>
              <a:t>5.</a:t>
            </a:r>
            <a:r>
              <a:rPr lang="en-US" sz="2850">
                <a:solidFill>
                  <a:srgbClr val="6600CC"/>
                </a:solidFill>
                <a:latin typeface="Muli"/>
              </a:rPr>
              <a:t> Khuyến khích thi đua đẩy mạnh ƯDCNTT số trong tổ chức các hoạt động dạy, học và các hoạt động thư viện của nhà trường. Tận dụng các nền tảng công nghệ, xây dựng, cung ̣ ứng các kênh và công ̣cụ học tập suốt đời đa dạng, đáp ứng nhu cầu học tập. Hoặc từ những trang web miễn phí:</a:t>
            </a:r>
          </a:p>
        </p:txBody>
      </p:sp>
      <p:grpSp>
        <p:nvGrpSpPr>
          <p:cNvPr id="29" name="Group 29"/>
          <p:cNvGrpSpPr/>
          <p:nvPr/>
        </p:nvGrpSpPr>
        <p:grpSpPr>
          <a:xfrm>
            <a:off x="15066310" y="1953440"/>
            <a:ext cx="2857158" cy="8074958"/>
            <a:chOff x="0" y="0"/>
            <a:chExt cx="752503" cy="2126738"/>
          </a:xfrm>
        </p:grpSpPr>
        <p:sp>
          <p:nvSpPr>
            <p:cNvPr id="30" name="Freeform 30"/>
            <p:cNvSpPr/>
            <p:nvPr/>
          </p:nvSpPr>
          <p:spPr>
            <a:xfrm>
              <a:off x="0" y="0"/>
              <a:ext cx="752503" cy="2126738"/>
            </a:xfrm>
            <a:custGeom>
              <a:avLst/>
              <a:gdLst/>
              <a:ahLst/>
              <a:cxnLst/>
              <a:rect l="l" t="t" r="r" b="b"/>
              <a:pathLst>
                <a:path w="752503" h="2126738">
                  <a:moveTo>
                    <a:pt x="0" y="0"/>
                  </a:moveTo>
                  <a:lnTo>
                    <a:pt x="752503" y="0"/>
                  </a:lnTo>
                  <a:lnTo>
                    <a:pt x="752503" y="2126738"/>
                  </a:lnTo>
                  <a:lnTo>
                    <a:pt x="0" y="2126738"/>
                  </a:lnTo>
                  <a:close/>
                </a:path>
              </a:pathLst>
            </a:custGeom>
            <a:solidFill>
              <a:srgbClr val="EDC2C2"/>
            </a:solidFill>
          </p:spPr>
        </p:sp>
        <p:sp>
          <p:nvSpPr>
            <p:cNvPr id="31" name="TextBox 31"/>
            <p:cNvSpPr txBox="1"/>
            <p:nvPr/>
          </p:nvSpPr>
          <p:spPr>
            <a:xfrm>
              <a:off x="0" y="-28575"/>
              <a:ext cx="812800" cy="841375"/>
            </a:xfrm>
            <a:prstGeom prst="rect">
              <a:avLst/>
            </a:prstGeom>
          </p:spPr>
          <p:txBody>
            <a:bodyPr lIns="50800" tIns="50800" rIns="50800" bIns="50800" rtlCol="0" anchor="ctr"/>
            <a:lstStyle/>
            <a:p>
              <a:pPr algn="ctr">
                <a:lnSpc>
                  <a:spcPts val="2100"/>
                </a:lnSpc>
              </a:pPr>
              <a:endParaRPr/>
            </a:p>
          </p:txBody>
        </p:sp>
      </p:grpSp>
      <p:sp>
        <p:nvSpPr>
          <p:cNvPr id="32" name="TextBox 32"/>
          <p:cNvSpPr txBox="1"/>
          <p:nvPr/>
        </p:nvSpPr>
        <p:spPr>
          <a:xfrm>
            <a:off x="15192257" y="2077666"/>
            <a:ext cx="2702636" cy="5697220"/>
          </a:xfrm>
          <a:prstGeom prst="rect">
            <a:avLst/>
          </a:prstGeom>
        </p:spPr>
        <p:txBody>
          <a:bodyPr lIns="0" tIns="0" rIns="0" bIns="0" rtlCol="0" anchor="t">
            <a:spAutoFit/>
          </a:bodyPr>
          <a:lstStyle/>
          <a:p>
            <a:pPr>
              <a:lnSpc>
                <a:spcPts val="3770"/>
              </a:lnSpc>
            </a:pPr>
            <a:r>
              <a:rPr lang="en-US" sz="2900">
                <a:solidFill>
                  <a:srgbClr val="6600CC"/>
                </a:solidFill>
                <a:latin typeface="Muli Bold"/>
              </a:rPr>
              <a:t>6. </a:t>
            </a:r>
            <a:r>
              <a:rPr lang="en-US" sz="2900">
                <a:solidFill>
                  <a:srgbClr val="6600CC"/>
                </a:solidFill>
                <a:latin typeface="Muli"/>
              </a:rPr>
              <a:t>Quyên góp sách tặng các bạn có hoàn cảnh khó khăn và quyên góp những cuốn sách hay có ý nghĩa cho thư viện nhà trường để bạn bè và thầy cô cùng đọc.</a:t>
            </a:r>
          </a:p>
        </p:txBody>
      </p:sp>
      <p:sp>
        <p:nvSpPr>
          <p:cNvPr id="33" name="Freeform 33"/>
          <p:cNvSpPr/>
          <p:nvPr/>
        </p:nvSpPr>
        <p:spPr>
          <a:xfrm>
            <a:off x="8868322" y="7330284"/>
            <a:ext cx="2379599" cy="2698514"/>
          </a:xfrm>
          <a:custGeom>
            <a:avLst/>
            <a:gdLst/>
            <a:ahLst/>
            <a:cxnLst/>
            <a:rect l="l" t="t" r="r" b="b"/>
            <a:pathLst>
              <a:path w="2379599" h="2698514">
                <a:moveTo>
                  <a:pt x="0" y="0"/>
                </a:moveTo>
                <a:lnTo>
                  <a:pt x="2379599" y="0"/>
                </a:lnTo>
                <a:lnTo>
                  <a:pt x="2379599" y="2698514"/>
                </a:lnTo>
                <a:lnTo>
                  <a:pt x="0" y="269851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34" name="Freeform 34"/>
          <p:cNvSpPr/>
          <p:nvPr/>
        </p:nvSpPr>
        <p:spPr>
          <a:xfrm>
            <a:off x="2808655" y="7332947"/>
            <a:ext cx="2140579" cy="2567411"/>
          </a:xfrm>
          <a:custGeom>
            <a:avLst/>
            <a:gdLst/>
            <a:ahLst/>
            <a:cxnLst/>
            <a:rect l="l" t="t" r="r" b="b"/>
            <a:pathLst>
              <a:path w="2140579" h="2567411">
                <a:moveTo>
                  <a:pt x="0" y="0"/>
                </a:moveTo>
                <a:lnTo>
                  <a:pt x="2140579" y="0"/>
                </a:lnTo>
                <a:lnTo>
                  <a:pt x="2140579" y="2567411"/>
                </a:lnTo>
                <a:lnTo>
                  <a:pt x="0" y="2567411"/>
                </a:lnTo>
                <a:lnTo>
                  <a:pt x="0" y="0"/>
                </a:lnTo>
                <a:close/>
              </a:path>
            </a:pathLst>
          </a:custGeom>
          <a:blipFill>
            <a:blip r:embed="rId8"/>
            <a:stretch>
              <a:fillRect/>
            </a:stretch>
          </a:blipFill>
        </p:spPr>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9FCF3"/>
        </a:solidFill>
        <a:effectLst/>
      </p:bgPr>
    </p:bg>
    <p:spTree>
      <p:nvGrpSpPr>
        <p:cNvPr id="1" name=""/>
        <p:cNvGrpSpPr/>
        <p:nvPr/>
      </p:nvGrpSpPr>
      <p:grpSpPr>
        <a:xfrm>
          <a:off x="0" y="0"/>
          <a:ext cx="0" cy="0"/>
          <a:chOff x="0" y="0"/>
          <a:chExt cx="0" cy="0"/>
        </a:xfrm>
      </p:grpSpPr>
      <p:sp>
        <p:nvSpPr>
          <p:cNvPr id="2" name="Freeform 2"/>
          <p:cNvSpPr/>
          <p:nvPr/>
        </p:nvSpPr>
        <p:spPr>
          <a:xfrm rot="-2045379">
            <a:off x="9815239" y="1159278"/>
            <a:ext cx="10095500" cy="8972376"/>
          </a:xfrm>
          <a:custGeom>
            <a:avLst/>
            <a:gdLst/>
            <a:ahLst/>
            <a:cxnLst/>
            <a:rect l="l" t="t" r="r" b="b"/>
            <a:pathLst>
              <a:path w="10095500" h="8972376">
                <a:moveTo>
                  <a:pt x="0" y="0"/>
                </a:moveTo>
                <a:lnTo>
                  <a:pt x="10095500" y="0"/>
                </a:lnTo>
                <a:lnTo>
                  <a:pt x="10095500" y="8972376"/>
                </a:lnTo>
                <a:lnTo>
                  <a:pt x="0" y="8972376"/>
                </a:lnTo>
                <a:lnTo>
                  <a:pt x="0" y="0"/>
                </a:lnTo>
                <a:close/>
              </a:path>
            </a:pathLst>
          </a:custGeom>
          <a:blipFill>
            <a:blip r:embed="rId2"/>
            <a:stretch>
              <a:fillRect/>
            </a:stretch>
          </a:blipFill>
        </p:spPr>
      </p:sp>
      <p:sp>
        <p:nvSpPr>
          <p:cNvPr id="3" name="TextBox 3"/>
          <p:cNvSpPr txBox="1"/>
          <p:nvPr/>
        </p:nvSpPr>
        <p:spPr>
          <a:xfrm>
            <a:off x="5874179" y="442036"/>
            <a:ext cx="11208008" cy="933450"/>
          </a:xfrm>
          <a:prstGeom prst="rect">
            <a:avLst/>
          </a:prstGeom>
        </p:spPr>
        <p:txBody>
          <a:bodyPr lIns="0" tIns="0" rIns="0" bIns="0" rtlCol="0" anchor="t">
            <a:spAutoFit/>
          </a:bodyPr>
          <a:lstStyle/>
          <a:p>
            <a:pPr marL="0" lvl="0" indent="0" algn="ctr">
              <a:lnSpc>
                <a:spcPts val="7409"/>
              </a:lnSpc>
              <a:spcBef>
                <a:spcPct val="0"/>
              </a:spcBef>
            </a:pPr>
            <a:r>
              <a:rPr lang="en-US" sz="6174" spc="-197">
                <a:solidFill>
                  <a:srgbClr val="4097B6"/>
                </a:solidFill>
                <a:latin typeface="Cabin"/>
              </a:rPr>
              <a:t>MỘT SỐ TRANG WEB MIỄN PHÍ:</a:t>
            </a:r>
          </a:p>
        </p:txBody>
      </p:sp>
      <p:sp>
        <p:nvSpPr>
          <p:cNvPr id="4" name="TextBox 4"/>
          <p:cNvSpPr txBox="1"/>
          <p:nvPr/>
        </p:nvSpPr>
        <p:spPr>
          <a:xfrm>
            <a:off x="6150261" y="1892567"/>
            <a:ext cx="10519683" cy="455295"/>
          </a:xfrm>
          <a:prstGeom prst="rect">
            <a:avLst/>
          </a:prstGeom>
        </p:spPr>
        <p:txBody>
          <a:bodyPr lIns="0" tIns="0" rIns="0" bIns="0" rtlCol="0" anchor="t">
            <a:spAutoFit/>
          </a:bodyPr>
          <a:lstStyle/>
          <a:p>
            <a:pPr>
              <a:lnSpc>
                <a:spcPts val="3779"/>
              </a:lnSpc>
            </a:pPr>
            <a:r>
              <a:rPr lang="en-US" sz="2700">
                <a:solidFill>
                  <a:srgbClr val="000000"/>
                </a:solidFill>
                <a:latin typeface="Muli"/>
              </a:rPr>
              <a:t>1. Thư viện TH Quảng Bị: </a:t>
            </a:r>
            <a:r>
              <a:rPr lang="en-US" sz="2700">
                <a:solidFill>
                  <a:srgbClr val="FF0000"/>
                </a:solidFill>
                <a:latin typeface="Muli"/>
              </a:rPr>
              <a:t>http://tvthquangbichuongmy.lcp.vn:88</a:t>
            </a:r>
          </a:p>
        </p:txBody>
      </p:sp>
      <p:sp>
        <p:nvSpPr>
          <p:cNvPr id="5" name="TextBox 5"/>
          <p:cNvSpPr txBox="1"/>
          <p:nvPr/>
        </p:nvSpPr>
        <p:spPr>
          <a:xfrm>
            <a:off x="6071539" y="2616102"/>
            <a:ext cx="12173410" cy="931545"/>
          </a:xfrm>
          <a:prstGeom prst="rect">
            <a:avLst/>
          </a:prstGeom>
        </p:spPr>
        <p:txBody>
          <a:bodyPr lIns="0" tIns="0" rIns="0" bIns="0" rtlCol="0" anchor="t">
            <a:spAutoFit/>
          </a:bodyPr>
          <a:lstStyle/>
          <a:p>
            <a:pPr>
              <a:lnSpc>
                <a:spcPts val="3779"/>
              </a:lnSpc>
            </a:pPr>
            <a:r>
              <a:rPr lang="en-US" sz="2700">
                <a:solidFill>
                  <a:srgbClr val="000000"/>
                </a:solidFill>
                <a:latin typeface="Muli"/>
              </a:rPr>
              <a:t> 2. Hệ thống học tập viettelstud: </a:t>
            </a:r>
            <a:r>
              <a:rPr lang="en-US" sz="2700">
                <a:solidFill>
                  <a:srgbClr val="FF0000"/>
                </a:solidFill>
                <a:latin typeface="Muli"/>
              </a:rPr>
              <a:t>https://viettelstudy.vn/?page=landingPage</a:t>
            </a:r>
            <a:r>
              <a:rPr lang="en-US" sz="2700">
                <a:solidFill>
                  <a:srgbClr val="000000"/>
                </a:solidFill>
                <a:latin typeface="Muli"/>
              </a:rPr>
              <a:t> </a:t>
            </a:r>
          </a:p>
          <a:p>
            <a:pPr>
              <a:lnSpc>
                <a:spcPts val="3779"/>
              </a:lnSpc>
            </a:pPr>
            <a:endParaRPr lang="en-US" sz="2700">
              <a:solidFill>
                <a:srgbClr val="000000"/>
              </a:solidFill>
              <a:latin typeface="Muli"/>
            </a:endParaRPr>
          </a:p>
        </p:txBody>
      </p:sp>
      <p:sp>
        <p:nvSpPr>
          <p:cNvPr id="6" name="TextBox 6"/>
          <p:cNvSpPr txBox="1"/>
          <p:nvPr/>
        </p:nvSpPr>
        <p:spPr>
          <a:xfrm>
            <a:off x="6150261" y="3376314"/>
            <a:ext cx="8883887" cy="455295"/>
          </a:xfrm>
          <a:prstGeom prst="rect">
            <a:avLst/>
          </a:prstGeom>
        </p:spPr>
        <p:txBody>
          <a:bodyPr lIns="0" tIns="0" rIns="0" bIns="0" rtlCol="0" anchor="t">
            <a:spAutoFit/>
          </a:bodyPr>
          <a:lstStyle/>
          <a:p>
            <a:pPr>
              <a:lnSpc>
                <a:spcPts val="3779"/>
              </a:lnSpc>
            </a:pPr>
            <a:r>
              <a:rPr lang="en-US" sz="2700">
                <a:solidFill>
                  <a:srgbClr val="000000"/>
                </a:solidFill>
                <a:latin typeface="Muli"/>
              </a:rPr>
              <a:t>3. Đấu trường Toán học: </a:t>
            </a:r>
            <a:r>
              <a:rPr lang="en-US" sz="2700">
                <a:solidFill>
                  <a:srgbClr val="FF0000"/>
                </a:solidFill>
                <a:latin typeface="Muli"/>
              </a:rPr>
              <a:t>https://vio.edu.vn/</a:t>
            </a:r>
          </a:p>
        </p:txBody>
      </p:sp>
      <p:sp>
        <p:nvSpPr>
          <p:cNvPr id="7" name="TextBox 7"/>
          <p:cNvSpPr txBox="1"/>
          <p:nvPr/>
        </p:nvSpPr>
        <p:spPr>
          <a:xfrm>
            <a:off x="6071539" y="4099849"/>
            <a:ext cx="6723796" cy="455295"/>
          </a:xfrm>
          <a:prstGeom prst="rect">
            <a:avLst/>
          </a:prstGeom>
        </p:spPr>
        <p:txBody>
          <a:bodyPr lIns="0" tIns="0" rIns="0" bIns="0" rtlCol="0" anchor="t">
            <a:spAutoFit/>
          </a:bodyPr>
          <a:lstStyle/>
          <a:p>
            <a:pPr>
              <a:lnSpc>
                <a:spcPts val="3779"/>
              </a:lnSpc>
            </a:pPr>
            <a:r>
              <a:rPr lang="en-US" sz="2700">
                <a:solidFill>
                  <a:srgbClr val="000000"/>
                </a:solidFill>
                <a:latin typeface="Muli"/>
              </a:rPr>
              <a:t> 4. Thư viện trực tuyến: </a:t>
            </a:r>
            <a:r>
              <a:rPr lang="en-US" sz="2700">
                <a:solidFill>
                  <a:srgbClr val="FF0000"/>
                </a:solidFill>
                <a:latin typeface="Muli"/>
              </a:rPr>
              <a:t>https://violet.vn/</a:t>
            </a:r>
            <a:r>
              <a:rPr lang="en-US" sz="2700">
                <a:solidFill>
                  <a:srgbClr val="000000"/>
                </a:solidFill>
                <a:latin typeface="Muli"/>
              </a:rPr>
              <a:t> </a:t>
            </a:r>
          </a:p>
        </p:txBody>
      </p:sp>
      <p:sp>
        <p:nvSpPr>
          <p:cNvPr id="8" name="TextBox 8"/>
          <p:cNvSpPr txBox="1"/>
          <p:nvPr/>
        </p:nvSpPr>
        <p:spPr>
          <a:xfrm>
            <a:off x="6150261" y="5491776"/>
            <a:ext cx="10016361" cy="455295"/>
          </a:xfrm>
          <a:prstGeom prst="rect">
            <a:avLst/>
          </a:prstGeom>
        </p:spPr>
        <p:txBody>
          <a:bodyPr lIns="0" tIns="0" rIns="0" bIns="0" rtlCol="0" anchor="t">
            <a:spAutoFit/>
          </a:bodyPr>
          <a:lstStyle/>
          <a:p>
            <a:pPr>
              <a:lnSpc>
                <a:spcPts val="3779"/>
              </a:lnSpc>
            </a:pPr>
            <a:r>
              <a:rPr lang="en-US" sz="2700">
                <a:solidFill>
                  <a:srgbClr val="000000"/>
                </a:solidFill>
                <a:latin typeface="Muli"/>
              </a:rPr>
              <a:t>6. Hệ thống giáo dục học mãi: </a:t>
            </a:r>
            <a:r>
              <a:rPr lang="en-US" sz="2700">
                <a:solidFill>
                  <a:srgbClr val="FF0000"/>
                </a:solidFill>
                <a:latin typeface="Muli"/>
              </a:rPr>
              <a:t>https://hocmai.vn/ </a:t>
            </a:r>
          </a:p>
        </p:txBody>
      </p:sp>
      <p:sp>
        <p:nvSpPr>
          <p:cNvPr id="9" name="TextBox 9"/>
          <p:cNvSpPr txBox="1"/>
          <p:nvPr/>
        </p:nvSpPr>
        <p:spPr>
          <a:xfrm>
            <a:off x="6071539" y="4811691"/>
            <a:ext cx="10970731" cy="931545"/>
          </a:xfrm>
          <a:prstGeom prst="rect">
            <a:avLst/>
          </a:prstGeom>
        </p:spPr>
        <p:txBody>
          <a:bodyPr lIns="0" tIns="0" rIns="0" bIns="0" rtlCol="0" anchor="t">
            <a:spAutoFit/>
          </a:bodyPr>
          <a:lstStyle/>
          <a:p>
            <a:pPr>
              <a:lnSpc>
                <a:spcPts val="3779"/>
              </a:lnSpc>
            </a:pPr>
            <a:r>
              <a:rPr lang="en-US" sz="2700">
                <a:solidFill>
                  <a:srgbClr val="000000"/>
                </a:solidFill>
                <a:latin typeface="Muli"/>
              </a:rPr>
              <a:t> 5. Trường học kết nối: </a:t>
            </a:r>
            <a:r>
              <a:rPr lang="en-US" sz="2700">
                <a:solidFill>
                  <a:srgbClr val="FF0000"/>
                </a:solidFill>
                <a:latin typeface="Muli"/>
              </a:rPr>
              <a:t>https://truongtructuyen.edu.vn/login/index.php </a:t>
            </a:r>
          </a:p>
          <a:p>
            <a:pPr>
              <a:lnSpc>
                <a:spcPts val="3779"/>
              </a:lnSpc>
            </a:pPr>
            <a:endParaRPr lang="en-US" sz="2700">
              <a:solidFill>
                <a:srgbClr val="FF0000"/>
              </a:solidFill>
              <a:latin typeface="Muli"/>
            </a:endParaRPr>
          </a:p>
        </p:txBody>
      </p:sp>
      <p:sp>
        <p:nvSpPr>
          <p:cNvPr id="10" name="TextBox 10"/>
          <p:cNvSpPr txBox="1"/>
          <p:nvPr/>
        </p:nvSpPr>
        <p:spPr>
          <a:xfrm>
            <a:off x="6150261" y="6219578"/>
            <a:ext cx="10519683" cy="455295"/>
          </a:xfrm>
          <a:prstGeom prst="rect">
            <a:avLst/>
          </a:prstGeom>
        </p:spPr>
        <p:txBody>
          <a:bodyPr lIns="0" tIns="0" rIns="0" bIns="0" rtlCol="0" anchor="t">
            <a:spAutoFit/>
          </a:bodyPr>
          <a:lstStyle/>
          <a:p>
            <a:pPr>
              <a:lnSpc>
                <a:spcPts val="3779"/>
              </a:lnSpc>
            </a:pPr>
            <a:r>
              <a:rPr lang="en-US" sz="2700">
                <a:solidFill>
                  <a:srgbClr val="000000"/>
                </a:solidFill>
                <a:latin typeface="Muli"/>
              </a:rPr>
              <a:t>7. Link SGK và Sách tham khảo: </a:t>
            </a:r>
            <a:r>
              <a:rPr lang="en-US" sz="2700">
                <a:solidFill>
                  <a:srgbClr val="FF0000"/>
                </a:solidFill>
                <a:latin typeface="Muli"/>
              </a:rPr>
              <a:t>https://m.loigiaihay.com/ </a:t>
            </a:r>
          </a:p>
        </p:txBody>
      </p:sp>
      <p:sp>
        <p:nvSpPr>
          <p:cNvPr id="11" name="TextBox 11"/>
          <p:cNvSpPr txBox="1"/>
          <p:nvPr/>
        </p:nvSpPr>
        <p:spPr>
          <a:xfrm>
            <a:off x="6071539" y="6824852"/>
            <a:ext cx="10813288" cy="1884045"/>
          </a:xfrm>
          <a:prstGeom prst="rect">
            <a:avLst/>
          </a:prstGeom>
        </p:spPr>
        <p:txBody>
          <a:bodyPr lIns="0" tIns="0" rIns="0" bIns="0" rtlCol="0" anchor="t">
            <a:spAutoFit/>
          </a:bodyPr>
          <a:lstStyle/>
          <a:p>
            <a:pPr>
              <a:lnSpc>
                <a:spcPts val="3779"/>
              </a:lnSpc>
            </a:pPr>
            <a:r>
              <a:rPr lang="en-US" sz="2700">
                <a:solidFill>
                  <a:srgbClr val="000000"/>
                </a:solidFill>
                <a:latin typeface="Muli"/>
              </a:rPr>
              <a:t> 8. Cùng bạn đọc sách:  </a:t>
            </a:r>
            <a:r>
              <a:rPr lang="en-US" sz="2700">
                <a:solidFill>
                  <a:srgbClr val="FF0000"/>
                </a:solidFill>
                <a:latin typeface="Muli"/>
              </a:rPr>
              <a:t>https://www.youtube.com/channel/UCcjKGLa_8ugxcrA_TddjN7Q </a:t>
            </a:r>
          </a:p>
          <a:p>
            <a:pPr>
              <a:lnSpc>
                <a:spcPts val="3779"/>
              </a:lnSpc>
            </a:pPr>
            <a:endParaRPr lang="en-US" sz="2700">
              <a:solidFill>
                <a:srgbClr val="FF0000"/>
              </a:solidFill>
              <a:latin typeface="Muli"/>
            </a:endParaRPr>
          </a:p>
          <a:p>
            <a:pPr>
              <a:lnSpc>
                <a:spcPts val="3779"/>
              </a:lnSpc>
            </a:pPr>
            <a:endParaRPr lang="en-US" sz="2700">
              <a:solidFill>
                <a:srgbClr val="FF0000"/>
              </a:solidFill>
              <a:latin typeface="Muli"/>
            </a:endParaRPr>
          </a:p>
        </p:txBody>
      </p:sp>
      <p:sp>
        <p:nvSpPr>
          <p:cNvPr id="12" name="TextBox 12"/>
          <p:cNvSpPr txBox="1"/>
          <p:nvPr/>
        </p:nvSpPr>
        <p:spPr>
          <a:xfrm>
            <a:off x="6150261" y="7987616"/>
            <a:ext cx="11442440" cy="2360295"/>
          </a:xfrm>
          <a:prstGeom prst="rect">
            <a:avLst/>
          </a:prstGeom>
        </p:spPr>
        <p:txBody>
          <a:bodyPr lIns="0" tIns="0" rIns="0" bIns="0" rtlCol="0" anchor="t">
            <a:spAutoFit/>
          </a:bodyPr>
          <a:lstStyle/>
          <a:p>
            <a:pPr>
              <a:lnSpc>
                <a:spcPts val="3779"/>
              </a:lnSpc>
            </a:pPr>
            <a:r>
              <a:rPr lang="en-US" sz="2700">
                <a:solidFill>
                  <a:srgbClr val="000000"/>
                </a:solidFill>
                <a:latin typeface="Muli"/>
              </a:rPr>
              <a:t>9. Đọc sách trực tuyến: </a:t>
            </a:r>
            <a:r>
              <a:rPr lang="en-US" sz="2700">
                <a:solidFill>
                  <a:srgbClr val="FF0000"/>
                </a:solidFill>
                <a:latin typeface="Muli"/>
              </a:rPr>
              <a:t>https://docsachtructuyen- huvienquanbinhthanh.blogspot.com/?fbclid=IwAR2B9k2MaoV9cjG8cbaz-L_gH7uiVxPTnNVLVbb6jSLbiIPWtjCKv6cs2oc </a:t>
            </a:r>
          </a:p>
          <a:p>
            <a:pPr>
              <a:lnSpc>
                <a:spcPts val="3779"/>
              </a:lnSpc>
            </a:pPr>
            <a:endParaRPr lang="en-US" sz="2700">
              <a:solidFill>
                <a:srgbClr val="FF0000"/>
              </a:solidFill>
              <a:latin typeface="Muli"/>
            </a:endParaRPr>
          </a:p>
        </p:txBody>
      </p:sp>
      <p:sp>
        <p:nvSpPr>
          <p:cNvPr id="13" name="Freeform 13"/>
          <p:cNvSpPr/>
          <p:nvPr/>
        </p:nvSpPr>
        <p:spPr>
          <a:xfrm>
            <a:off x="607519" y="3414410"/>
            <a:ext cx="4859730" cy="6741966"/>
          </a:xfrm>
          <a:custGeom>
            <a:avLst/>
            <a:gdLst/>
            <a:ahLst/>
            <a:cxnLst/>
            <a:rect l="l" t="t" r="r" b="b"/>
            <a:pathLst>
              <a:path w="4859730" h="6741966">
                <a:moveTo>
                  <a:pt x="0" y="0"/>
                </a:moveTo>
                <a:lnTo>
                  <a:pt x="4859730" y="0"/>
                </a:lnTo>
                <a:lnTo>
                  <a:pt x="4859730" y="6741967"/>
                </a:lnTo>
                <a:lnTo>
                  <a:pt x="0" y="6741967"/>
                </a:lnTo>
                <a:lnTo>
                  <a:pt x="0" y="0"/>
                </a:lnTo>
                <a:close/>
              </a:path>
            </a:pathLst>
          </a:custGeom>
          <a:blipFill>
            <a:blip r:embed="rId3"/>
            <a:stretch>
              <a:fillRect t="-1212" b="-1212"/>
            </a:stretch>
          </a:blipFill>
        </p:spPr>
      </p:sp>
      <p:sp>
        <p:nvSpPr>
          <p:cNvPr id="14" name="Freeform 14"/>
          <p:cNvSpPr/>
          <p:nvPr/>
        </p:nvSpPr>
        <p:spPr>
          <a:xfrm>
            <a:off x="607519" y="887351"/>
            <a:ext cx="4859730" cy="2527059"/>
          </a:xfrm>
          <a:custGeom>
            <a:avLst/>
            <a:gdLst/>
            <a:ahLst/>
            <a:cxnLst/>
            <a:rect l="l" t="t" r="r" b="b"/>
            <a:pathLst>
              <a:path w="4859730" h="2527059">
                <a:moveTo>
                  <a:pt x="0" y="0"/>
                </a:moveTo>
                <a:lnTo>
                  <a:pt x="4859730" y="0"/>
                </a:lnTo>
                <a:lnTo>
                  <a:pt x="4859730" y="2527059"/>
                </a:lnTo>
                <a:lnTo>
                  <a:pt x="0" y="2527059"/>
                </a:lnTo>
                <a:lnTo>
                  <a:pt x="0" y="0"/>
                </a:lnTo>
                <a:close/>
              </a:path>
            </a:pathLst>
          </a:custGeom>
          <a:blipFill>
            <a:blip r:embed="rId4"/>
            <a:stretch>
              <a:fillRect/>
            </a:stretch>
          </a:blipFill>
        </p:spPr>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9FCF3"/>
        </a:solidFill>
        <a:effectLst/>
      </p:bgPr>
    </p:bg>
    <p:spTree>
      <p:nvGrpSpPr>
        <p:cNvPr id="1" name=""/>
        <p:cNvGrpSpPr/>
        <p:nvPr/>
      </p:nvGrpSpPr>
      <p:grpSpPr>
        <a:xfrm>
          <a:off x="0" y="0"/>
          <a:ext cx="0" cy="0"/>
          <a:chOff x="0" y="0"/>
          <a:chExt cx="0" cy="0"/>
        </a:xfrm>
      </p:grpSpPr>
      <p:sp>
        <p:nvSpPr>
          <p:cNvPr id="2" name="Freeform 2"/>
          <p:cNvSpPr/>
          <p:nvPr/>
        </p:nvSpPr>
        <p:spPr>
          <a:xfrm rot="-2395329">
            <a:off x="10992970" y="-2556926"/>
            <a:ext cx="12214504" cy="17418188"/>
          </a:xfrm>
          <a:custGeom>
            <a:avLst/>
            <a:gdLst/>
            <a:ahLst/>
            <a:cxnLst/>
            <a:rect l="l" t="t" r="r" b="b"/>
            <a:pathLst>
              <a:path w="12214504" h="17418188">
                <a:moveTo>
                  <a:pt x="0" y="0"/>
                </a:moveTo>
                <a:lnTo>
                  <a:pt x="12214504" y="0"/>
                </a:lnTo>
                <a:lnTo>
                  <a:pt x="12214504" y="17418188"/>
                </a:lnTo>
                <a:lnTo>
                  <a:pt x="0" y="17418188"/>
                </a:lnTo>
                <a:lnTo>
                  <a:pt x="0" y="0"/>
                </a:lnTo>
                <a:close/>
              </a:path>
            </a:pathLst>
          </a:custGeom>
          <a:blipFill>
            <a:blip r:embed="rId2"/>
            <a:stretch>
              <a:fillRect/>
            </a:stretch>
          </a:blipFill>
        </p:spPr>
      </p:sp>
      <p:sp>
        <p:nvSpPr>
          <p:cNvPr id="3" name="Freeform 3"/>
          <p:cNvSpPr/>
          <p:nvPr/>
        </p:nvSpPr>
        <p:spPr>
          <a:xfrm>
            <a:off x="-6544732" y="-2751224"/>
            <a:ext cx="13831261" cy="8229600"/>
          </a:xfrm>
          <a:custGeom>
            <a:avLst/>
            <a:gdLst/>
            <a:ahLst/>
            <a:cxnLst/>
            <a:rect l="l" t="t" r="r" b="b"/>
            <a:pathLst>
              <a:path w="13831261" h="8229600">
                <a:moveTo>
                  <a:pt x="0" y="0"/>
                </a:moveTo>
                <a:lnTo>
                  <a:pt x="13831261" y="0"/>
                </a:lnTo>
                <a:lnTo>
                  <a:pt x="13831261" y="8229600"/>
                </a:lnTo>
                <a:lnTo>
                  <a:pt x="0" y="8229600"/>
                </a:lnTo>
                <a:lnTo>
                  <a:pt x="0" y="0"/>
                </a:lnTo>
                <a:close/>
              </a:path>
            </a:pathLst>
          </a:custGeom>
          <a:blipFill>
            <a:blip r:embed="rId3"/>
            <a:stretch>
              <a:fillRect/>
            </a:stretch>
          </a:blipFill>
        </p:spPr>
      </p:sp>
      <p:sp>
        <p:nvSpPr>
          <p:cNvPr id="4" name="Freeform 4"/>
          <p:cNvSpPr/>
          <p:nvPr/>
        </p:nvSpPr>
        <p:spPr>
          <a:xfrm>
            <a:off x="14522472" y="4119465"/>
            <a:ext cx="4581951" cy="4616575"/>
          </a:xfrm>
          <a:custGeom>
            <a:avLst/>
            <a:gdLst/>
            <a:ahLst/>
            <a:cxnLst/>
            <a:rect l="l" t="t" r="r" b="b"/>
            <a:pathLst>
              <a:path w="4581951" h="4616575">
                <a:moveTo>
                  <a:pt x="0" y="0"/>
                </a:moveTo>
                <a:lnTo>
                  <a:pt x="4581950" y="0"/>
                </a:lnTo>
                <a:lnTo>
                  <a:pt x="4581950" y="4616574"/>
                </a:lnTo>
                <a:lnTo>
                  <a:pt x="0" y="4616574"/>
                </a:lnTo>
                <a:lnTo>
                  <a:pt x="0" y="0"/>
                </a:lnTo>
                <a:close/>
              </a:path>
            </a:pathLst>
          </a:custGeom>
          <a:blipFill>
            <a:blip r:embed="rId4"/>
            <a:stretch>
              <a:fillRect/>
            </a:stretch>
          </a:blipFill>
        </p:spPr>
      </p:sp>
      <p:sp>
        <p:nvSpPr>
          <p:cNvPr id="5" name="Freeform 5"/>
          <p:cNvSpPr/>
          <p:nvPr/>
        </p:nvSpPr>
        <p:spPr>
          <a:xfrm>
            <a:off x="12869994" y="5907001"/>
            <a:ext cx="3393988" cy="3134811"/>
          </a:xfrm>
          <a:custGeom>
            <a:avLst/>
            <a:gdLst/>
            <a:ahLst/>
            <a:cxnLst/>
            <a:rect l="l" t="t" r="r" b="b"/>
            <a:pathLst>
              <a:path w="3393988" h="3134811">
                <a:moveTo>
                  <a:pt x="0" y="0"/>
                </a:moveTo>
                <a:lnTo>
                  <a:pt x="3393988" y="0"/>
                </a:lnTo>
                <a:lnTo>
                  <a:pt x="3393988" y="3134811"/>
                </a:lnTo>
                <a:lnTo>
                  <a:pt x="0" y="313481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a:off x="12869994" y="0"/>
            <a:ext cx="4688220" cy="2287779"/>
          </a:xfrm>
          <a:custGeom>
            <a:avLst/>
            <a:gdLst/>
            <a:ahLst/>
            <a:cxnLst/>
            <a:rect l="l" t="t" r="r" b="b"/>
            <a:pathLst>
              <a:path w="4688220" h="2287779">
                <a:moveTo>
                  <a:pt x="0" y="0"/>
                </a:moveTo>
                <a:lnTo>
                  <a:pt x="4688220" y="0"/>
                </a:lnTo>
                <a:lnTo>
                  <a:pt x="4688220" y="2287779"/>
                </a:lnTo>
                <a:lnTo>
                  <a:pt x="0" y="2287779"/>
                </a:lnTo>
                <a:lnTo>
                  <a:pt x="0" y="0"/>
                </a:lnTo>
                <a:close/>
              </a:path>
            </a:pathLst>
          </a:custGeom>
          <a:blipFill>
            <a:blip r:embed="rId7"/>
            <a:stretch>
              <a:fillRect b="-18600"/>
            </a:stretch>
          </a:blipFill>
        </p:spPr>
      </p:sp>
      <p:sp>
        <p:nvSpPr>
          <p:cNvPr id="7" name="TextBox 7"/>
          <p:cNvSpPr txBox="1"/>
          <p:nvPr/>
        </p:nvSpPr>
        <p:spPr>
          <a:xfrm>
            <a:off x="1028700" y="1547715"/>
            <a:ext cx="15784747" cy="2571750"/>
          </a:xfrm>
          <a:prstGeom prst="rect">
            <a:avLst/>
          </a:prstGeom>
        </p:spPr>
        <p:txBody>
          <a:bodyPr lIns="0" tIns="0" rIns="0" bIns="0" rtlCol="0" anchor="t">
            <a:spAutoFit/>
          </a:bodyPr>
          <a:lstStyle/>
          <a:p>
            <a:pPr marL="0" lvl="0" indent="0" algn="ctr">
              <a:lnSpc>
                <a:spcPts val="6817"/>
              </a:lnSpc>
              <a:spcBef>
                <a:spcPct val="0"/>
              </a:spcBef>
            </a:pPr>
            <a:r>
              <a:rPr lang="en-US" sz="5681" spc="-181">
                <a:solidFill>
                  <a:srgbClr val="EA1880"/>
                </a:solidFill>
                <a:latin typeface="Cabin Bold"/>
              </a:rPr>
              <a:t>Tôi xin gửi tới các thầy, cô giáo lời kính chúc sức khỏe, hạnh phúc! Chúc các em học sinh chăm ngoan, học giỏi, đạt nhiều kết quả tốt trong học tập! </a:t>
            </a:r>
          </a:p>
        </p:txBody>
      </p:sp>
      <p:sp>
        <p:nvSpPr>
          <p:cNvPr id="8" name="TextBox 8"/>
          <p:cNvSpPr txBox="1"/>
          <p:nvPr/>
        </p:nvSpPr>
        <p:spPr>
          <a:xfrm>
            <a:off x="5647436" y="5478376"/>
            <a:ext cx="8004918" cy="857250"/>
          </a:xfrm>
          <a:prstGeom prst="rect">
            <a:avLst/>
          </a:prstGeom>
        </p:spPr>
        <p:txBody>
          <a:bodyPr lIns="0" tIns="0" rIns="0" bIns="0" rtlCol="0" anchor="t">
            <a:spAutoFit/>
          </a:bodyPr>
          <a:lstStyle/>
          <a:p>
            <a:pPr marL="0" lvl="0" indent="0" algn="ctr">
              <a:lnSpc>
                <a:spcPts val="6817"/>
              </a:lnSpc>
              <a:spcBef>
                <a:spcPct val="0"/>
              </a:spcBef>
            </a:pPr>
            <a:r>
              <a:rPr lang="en-US" sz="5681" spc="-181">
                <a:solidFill>
                  <a:srgbClr val="004AAD"/>
                </a:solidFill>
                <a:latin typeface="Cabin Italics"/>
              </a:rPr>
              <a:t>Tôi xin chân thành cảm ơn!</a:t>
            </a:r>
          </a:p>
        </p:txBody>
      </p:sp>
      <p:sp>
        <p:nvSpPr>
          <p:cNvPr id="9" name="Freeform 9"/>
          <p:cNvSpPr/>
          <p:nvPr/>
        </p:nvSpPr>
        <p:spPr>
          <a:xfrm>
            <a:off x="258314" y="4119465"/>
            <a:ext cx="4769978" cy="5799365"/>
          </a:xfrm>
          <a:custGeom>
            <a:avLst/>
            <a:gdLst/>
            <a:ahLst/>
            <a:cxnLst/>
            <a:rect l="l" t="t" r="r" b="b"/>
            <a:pathLst>
              <a:path w="4769978" h="5799365">
                <a:moveTo>
                  <a:pt x="0" y="0"/>
                </a:moveTo>
                <a:lnTo>
                  <a:pt x="4769978" y="0"/>
                </a:lnTo>
                <a:lnTo>
                  <a:pt x="4769978" y="5799364"/>
                </a:lnTo>
                <a:lnTo>
                  <a:pt x="0" y="579936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0" name="Freeform 10"/>
          <p:cNvSpPr/>
          <p:nvPr/>
        </p:nvSpPr>
        <p:spPr>
          <a:xfrm>
            <a:off x="3748838" y="6789812"/>
            <a:ext cx="3623072" cy="3129017"/>
          </a:xfrm>
          <a:custGeom>
            <a:avLst/>
            <a:gdLst/>
            <a:ahLst/>
            <a:cxnLst/>
            <a:rect l="l" t="t" r="r" b="b"/>
            <a:pathLst>
              <a:path w="3623072" h="3129017">
                <a:moveTo>
                  <a:pt x="0" y="0"/>
                </a:moveTo>
                <a:lnTo>
                  <a:pt x="3623073" y="0"/>
                </a:lnTo>
                <a:lnTo>
                  <a:pt x="3623073" y="3129017"/>
                </a:lnTo>
                <a:lnTo>
                  <a:pt x="0" y="312901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833</Words>
  <Application>Microsoft Office PowerPoint</Application>
  <PresentationFormat>Custom</PresentationFormat>
  <Paragraphs>29</Paragraphs>
  <Slides>6</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vt:i4>
      </vt:variant>
    </vt:vector>
  </HeadingPairs>
  <TitlesOfParts>
    <vt:vector size="16" baseType="lpstr">
      <vt:lpstr>Muli</vt:lpstr>
      <vt:lpstr>Cabin</vt:lpstr>
      <vt:lpstr>Muli Bold Italics</vt:lpstr>
      <vt:lpstr>Cabin Italics</vt:lpstr>
      <vt:lpstr>Cabin Bold Italics</vt:lpstr>
      <vt:lpstr>Calibri</vt:lpstr>
      <vt:lpstr>Arial</vt:lpstr>
      <vt:lpstr>Cabin Bold</vt:lpstr>
      <vt:lpstr>Muli Bold</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Tuần lễ hưởng ứng học tập suốt đời</dc:title>
  <cp:lastModifiedBy>Yentt</cp:lastModifiedBy>
  <cp:revision>4</cp:revision>
  <dcterms:created xsi:type="dcterms:W3CDTF">2006-08-16T00:00:00Z</dcterms:created>
  <dcterms:modified xsi:type="dcterms:W3CDTF">2023-10-03T09:03:34Z</dcterms:modified>
  <dc:identifier>DAFwL0Pmd90</dc:identifier>
</cp:coreProperties>
</file>