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00" r:id="rId3"/>
    <p:sldMasterId id="2147483728" r:id="rId4"/>
  </p:sldMasterIdLst>
  <p:notesMasterIdLst>
    <p:notesMasterId r:id="rId32"/>
  </p:notesMasterIdLst>
  <p:sldIdLst>
    <p:sldId id="258" r:id="rId5"/>
    <p:sldId id="374" r:id="rId6"/>
    <p:sldId id="375" r:id="rId7"/>
    <p:sldId id="378" r:id="rId8"/>
    <p:sldId id="379" r:id="rId9"/>
    <p:sldId id="397" r:id="rId10"/>
    <p:sldId id="2007577494" r:id="rId11"/>
    <p:sldId id="427" r:id="rId12"/>
    <p:sldId id="428" r:id="rId13"/>
    <p:sldId id="261" r:id="rId14"/>
    <p:sldId id="3954" r:id="rId15"/>
    <p:sldId id="260" r:id="rId16"/>
    <p:sldId id="430" r:id="rId17"/>
    <p:sldId id="353" r:id="rId18"/>
    <p:sldId id="350" r:id="rId19"/>
    <p:sldId id="3956" r:id="rId20"/>
    <p:sldId id="2007577495" r:id="rId21"/>
    <p:sldId id="3953" r:id="rId22"/>
    <p:sldId id="274" r:id="rId23"/>
    <p:sldId id="3365" r:id="rId24"/>
    <p:sldId id="2007577496" r:id="rId25"/>
    <p:sldId id="441" r:id="rId26"/>
    <p:sldId id="2007577497" r:id="rId27"/>
    <p:sldId id="320" r:id="rId28"/>
    <p:sldId id="300" r:id="rId29"/>
    <p:sldId id="2007577498"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37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167B6-890C-43CC-AAD1-09AC063E43DF}"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68052-019D-485B-925A-411B9019ED51}" type="slidenum">
              <a:rPr lang="en-US" smtClean="0"/>
              <a:t>‹#›</a:t>
            </a:fld>
            <a:endParaRPr lang="en-US"/>
          </a:p>
        </p:txBody>
      </p:sp>
    </p:spTree>
    <p:extLst>
      <p:ext uri="{BB962C8B-B14F-4D97-AF65-F5344CB8AC3E}">
        <p14:creationId xmlns:p14="http://schemas.microsoft.com/office/powerpoint/2010/main" val="251077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trái</a:t>
            </a:r>
            <a:r>
              <a:rPr lang="en-US" altLang="zh-CN" dirty="0"/>
              <a:t> </a:t>
            </a:r>
            <a:r>
              <a:rPr lang="en-US" altLang="zh-CN" dirty="0" err="1"/>
              <a:t>tim</a:t>
            </a:r>
            <a:r>
              <a:rPr lang="en-US" altLang="zh-CN" dirty="0"/>
              <a:t> </a:t>
            </a:r>
            <a:r>
              <a:rPr lang="en-US" altLang="zh-CN" dirty="0" err="1"/>
              <a:t>để</a:t>
            </a:r>
            <a:r>
              <a:rPr lang="en-US" altLang="zh-CN" dirty="0"/>
              <a:t> </a:t>
            </a:r>
            <a:r>
              <a:rPr lang="en-US" altLang="zh-CN" dirty="0" err="1"/>
              <a:t>đến</a:t>
            </a:r>
            <a:r>
              <a:rPr lang="en-US" altLang="zh-CN" dirty="0"/>
              <a:t> </a:t>
            </a:r>
            <a:r>
              <a:rPr lang="en-US" altLang="zh-CN" dirty="0" err="1"/>
              <a:t>bài</a:t>
            </a:r>
            <a:r>
              <a:rPr lang="en-US" altLang="zh-CN" dirty="0"/>
              <a:t> </a:t>
            </a:r>
            <a:r>
              <a:rPr lang="en-US" altLang="zh-CN" dirty="0" err="1"/>
              <a:t>mới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EAE80-1E1C-4128-8A7A-42B5BA7115A1}"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451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DengXian" panose="02010600030101010101" charset="-122"/>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DengXian" panose="02010600030101010101" charset="-122"/>
              <a:ea typeface="等线" panose="02010600030101010101" pitchFamily="2" charset="-122"/>
              <a:cs typeface="+mn-cs"/>
            </a:endParaRPr>
          </a:p>
        </p:txBody>
      </p:sp>
    </p:spTree>
    <p:extLst>
      <p:ext uri="{BB962C8B-B14F-4D97-AF65-F5344CB8AC3E}">
        <p14:creationId xmlns:p14="http://schemas.microsoft.com/office/powerpoint/2010/main" val="1574008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85E24-0492-4413-BBC8-A055B0947A3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409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0597569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03360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57385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08667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133018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300200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9689332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036087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198882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77005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44573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7802000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40097054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5354072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309691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415593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22053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803787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2024/3/20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239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2024/3/20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1692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2024/3/20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520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2024/3/20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5888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791574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2024/3/20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10" name="Rectangle 9"/>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7412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2024/3/20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Rectangle 5"/>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24300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2024/3/20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Rectangle 4"/>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609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2024/3/20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373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2024/3/20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8" name="Rectangle 7"/>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8135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2024/3/20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6018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dirty="0"/>
              <a:t>单击此处编辑母版标题样式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2024/3/20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7" name="Rectangle 6"/>
          <p:cNvSpPr/>
          <p:nvPr userDrawn="1"/>
        </p:nvSpPr>
        <p:spPr>
          <a:xfrm>
            <a:off x="838200" y="628073"/>
            <a:ext cx="3715327" cy="683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862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千图网海量PPT模板www.58pic.com ">
    <p:spTree>
      <p:nvGrpSpPr>
        <p:cNvPr id="1" name=""/>
        <p:cNvGrpSpPr/>
        <p:nvPr/>
      </p:nvGrpSpPr>
      <p:grpSpPr>
        <a:xfrm>
          <a:off x="0" y="0"/>
          <a:ext cx="0" cy="0"/>
          <a:chOff x="0" y="0"/>
          <a:chExt cx="0" cy="0"/>
        </a:xfrm>
      </p:grpSpPr>
      <p:sp>
        <p:nvSpPr>
          <p:cNvPr id="3" name="Rectangle 2"/>
          <p:cNvSpPr/>
          <p:nvPr userDrawn="1"/>
        </p:nvSpPr>
        <p:spPr>
          <a:xfrm>
            <a:off x="844062" y="641838"/>
            <a:ext cx="3552092" cy="606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572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885257"/>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862F3E-2731-48C3-951A-22E7E2836CCD}" type="datetimeFigureOut">
              <a:rPr lang="zh-CN" altLang="en-US" smtClean="0"/>
              <a:t>2024/3/20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2595655133"/>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5068616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631060"/>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3/20/2024</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537286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3/20/2024</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22848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3/20/2024</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8501177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3/20/2024</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879768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3/20/2024</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0302571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3/20/2024</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240705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3/20/2024</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0762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3/20/2024</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379569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3/20/2024</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54391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22621974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3/20/2024</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21309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3/20/2024</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943614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878806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11640616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5778938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0935185-37E2-43B1-A84B-A65D2DD646D7}" type="datetimeFigureOut">
              <a:rPr lang="en-GB" smtClean="0"/>
              <a:t>20/03/2024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F9C1C29-BEF3-419D-AB3C-69692FBA0F92}" type="slidenum">
              <a:rPr lang="en-GB" smtClean="0"/>
              <a:t>‹#›</a:t>
            </a:fld>
            <a:endParaRPr lang="en-GB"/>
          </a:p>
        </p:txBody>
      </p:sp>
    </p:spTree>
    <p:extLst>
      <p:ext uri="{BB962C8B-B14F-4D97-AF65-F5344CB8AC3E}">
        <p14:creationId xmlns:p14="http://schemas.microsoft.com/office/powerpoint/2010/main" val="36351250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3.jpe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16C56090-F0CF-420F-A6D0-066B42FA61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white circle with leaves and blue text&#10;&#10;Description automatically generated">
            <a:extLst>
              <a:ext uri="{FF2B5EF4-FFF2-40B4-BE49-F238E27FC236}">
                <a16:creationId xmlns:a16="http://schemas.microsoft.com/office/drawing/2014/main" id="{C7A5F9DF-1E92-880A-7940-1CD9F16B7464}"/>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514476" y="247650"/>
            <a:ext cx="1247775" cy="1247775"/>
          </a:xfrm>
          <a:prstGeom prst="rect">
            <a:avLst/>
          </a:prstGeom>
        </p:spPr>
      </p:pic>
    </p:spTree>
    <p:extLst>
      <p:ext uri="{BB962C8B-B14F-4D97-AF65-F5344CB8AC3E}">
        <p14:creationId xmlns:p14="http://schemas.microsoft.com/office/powerpoint/2010/main" val="1868565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9Slide.vn - 2019">
            <a:extLst>
              <a:ext uri="{FF2B5EF4-FFF2-40B4-BE49-F238E27FC236}">
                <a16:creationId xmlns:a16="http://schemas.microsoft.com/office/drawing/2014/main" id="{FBB4E968-DCD5-43A1-B4A2-748F22B092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4" name="图片 13"/>
          <p:cNvPicPr>
            <a:picLocks noChangeAspect="1"/>
          </p:cNvPicPr>
          <p:nvPr userDrawn="1"/>
        </p:nvPicPr>
        <p:blipFill rotWithShape="1">
          <a:blip r:embed="rId15">
            <a:extLst>
              <a:ext uri="{28A0092B-C50C-407E-A947-70E740481C1C}">
                <a14:useLocalDpi xmlns:a14="http://schemas.microsoft.com/office/drawing/2010/main" val="0"/>
              </a:ext>
            </a:extLst>
          </a:blip>
          <a:srcRect r="24562"/>
          <a:stretch>
            <a:fillRect/>
          </a:stretch>
        </p:blipFill>
        <p:spPr>
          <a:xfrm rot="5400000">
            <a:off x="2667000" y="-2666997"/>
            <a:ext cx="6857999" cy="1219200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C58E1B-5923-4CAF-B9CC-D14A574623CF}" type="datetimeFigureOut">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2024/3/20</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8EE746A1-6C2B-4A0A-9B52-5B2A1AF6763A}" type="slidenum">
              <a:rPr kumimoji="0" lang="zh-CN" altLang="en-US" sz="1200" b="0" i="0" u="none" strike="noStrike" kern="1200" cap="none" spc="0" normalizeH="0" baseline="0" noProof="0" smtClean="0">
                <a:ln>
                  <a:noFill/>
                </a:ln>
                <a:solidFill>
                  <a:prstClr val="black">
                    <a:tint val="75000"/>
                  </a:prstClr>
                </a:solidFill>
                <a:effectLst/>
                <a:uLnTx/>
                <a:uFillTx/>
                <a:latin typeface="DengXian" panose="02010600030101010101"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DengXian" panose="02010600030101010101" charset="-122"/>
              <a:cs typeface="+mn-cs"/>
            </a:endParaRPr>
          </a:p>
        </p:txBody>
      </p:sp>
      <p:sp>
        <p:nvSpPr>
          <p:cNvPr id="9" name="矩形 8"/>
          <p:cNvSpPr/>
          <p:nvPr userDrawn="1"/>
        </p:nvSpPr>
        <p:spPr>
          <a:xfrm>
            <a:off x="312975" y="284672"/>
            <a:ext cx="11619195" cy="6297283"/>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105" tIns="45053" rIns="90105" bIns="45053"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4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0" name="矩形 9"/>
          <p:cNvSpPr/>
          <p:nvPr userDrawn="1"/>
        </p:nvSpPr>
        <p:spPr>
          <a:xfrm>
            <a:off x="603849" y="538410"/>
            <a:ext cx="11076317" cy="5776126"/>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engXian" panose="02010600030101010101" charset="-122"/>
              <a:cs typeface="+mn-cs"/>
            </a:endParaRPr>
          </a:p>
        </p:txBody>
      </p:sp>
      <p:sp>
        <p:nvSpPr>
          <p:cNvPr id="11" name="菱形 10"/>
          <p:cNvSpPr/>
          <p:nvPr userDrawn="1"/>
        </p:nvSpPr>
        <p:spPr>
          <a:xfrm>
            <a:off x="939585" y="764171"/>
            <a:ext cx="314131" cy="314131"/>
          </a:xfrm>
          <a:prstGeom prst="diamond">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Noto Sans S Chinese Light" panose="020B0300000000000000" pitchFamily="34" charset="-122"/>
              <a:ea typeface="Noto Sans S Chinese Light" panose="020B0300000000000000" pitchFamily="34" charset="-122"/>
              <a:cs typeface="+mn-cs"/>
            </a:endParaRPr>
          </a:p>
        </p:txBody>
      </p:sp>
      <p:sp>
        <p:nvSpPr>
          <p:cNvPr id="12" name="矩形 11"/>
          <p:cNvSpPr/>
          <p:nvPr userDrawn="1"/>
        </p:nvSpPr>
        <p:spPr>
          <a:xfrm>
            <a:off x="2615786" y="804145"/>
            <a:ext cx="1576072" cy="246221"/>
          </a:xfrm>
          <a:prstGeom prst="rect">
            <a:avLst/>
          </a:prstGeom>
          <a:effectLst/>
        </p:spPr>
        <p:txBody>
          <a:bodyPr wrap="none">
            <a:spAutoFit/>
          </a:bodyPr>
          <a:lstStyle/>
          <a:p>
            <a:pPr marL="0" marR="0" lvl="0" indent="0" algn="l" defTabSz="914400" rtl="0" eaLnBrk="1" fontAlgn="auto" latinLnBrk="0" hangingPunct="1">
              <a:lnSpc>
                <a:spcPct val="100000"/>
              </a:lnSpc>
              <a:spcBef>
                <a:spcPct val="0"/>
              </a:spcBef>
              <a:spcAft>
                <a:spcPts val="0"/>
              </a:spcAft>
              <a:buClrTx/>
              <a:buSzTx/>
              <a:buFontTx/>
              <a:buNone/>
              <a:defRPr/>
            </a:pPr>
            <a:r>
              <a:rPr kumimoji="0" lang="en-US" altLang="zh-CN" sz="1000" b="0"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rPr>
              <a:t>please add the title here</a:t>
            </a:r>
          </a:p>
        </p:txBody>
      </p:sp>
      <p:sp>
        <p:nvSpPr>
          <p:cNvPr id="13" name="矩形 12"/>
          <p:cNvSpPr/>
          <p:nvPr userDrawn="1"/>
        </p:nvSpPr>
        <p:spPr>
          <a:xfrm>
            <a:off x="1241525" y="777604"/>
            <a:ext cx="144462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solidFill>
                  <a:prstClr val="black">
                    <a:lumMod val="95000"/>
                    <a:lumOff val="5000"/>
                  </a:prstClr>
                </a:solidFill>
                <a:effectLst/>
                <a:uLnTx/>
                <a:uFillTx/>
                <a:latin typeface="Noto Sans S Chinese Light" panose="020B0300000000000000" pitchFamily="34" charset="-122"/>
                <a:ea typeface="Noto Sans S Chinese Light" panose="020B0300000000000000" pitchFamily="34" charset="-122"/>
                <a:cs typeface="+mn-cs"/>
                <a:sym typeface="+mn-ea"/>
              </a:rPr>
              <a:t>添加标题内容</a:t>
            </a:r>
          </a:p>
        </p:txBody>
      </p:sp>
    </p:spTree>
    <p:extLst>
      <p:ext uri="{BB962C8B-B14F-4D97-AF65-F5344CB8AC3E}">
        <p14:creationId xmlns:p14="http://schemas.microsoft.com/office/powerpoint/2010/main" val="38416355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EAB0D937-8FEA-4082-BE8E-39EBED182F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62F3E-2731-48C3-951A-22E7E2836CCD}" type="datetimeFigureOut">
              <a:rPr lang="zh-CN" altLang="en-US" smtClean="0"/>
              <a:t>2024/3/20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1529489708"/>
      </p:ext>
    </p:extLst>
  </p:cSld>
  <p:clrMap bg1="lt1" tx1="dk1" bg2="lt2" tx2="dk2" accent1="accent1" accent2="accent2" accent3="accent3" accent4="accent4" accent5="accent5" accent6="accent6" hlink="hlink" folHlink="folHlink"/>
  <p:sldLayoutIdLst>
    <p:sldLayoutId id="2147483701" r:id="rId1"/>
    <p:sldLayoutId id="2147483702" r:id="rId2"/>
  </p:sldLayoutIdLst>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3/20/2024</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245563635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20.xml"/><Relationship Id="rId4" Type="http://schemas.openxmlformats.org/officeDocument/2006/relationships/image" Target="../media/image29.emf"/></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47.xml"/><Relationship Id="rId6" Type="http://schemas.microsoft.com/office/2007/relationships/hdphoto" Target="../media/hdphoto4.wdp"/><Relationship Id="rId11" Type="http://schemas.openxmlformats.org/officeDocument/2006/relationships/image" Target="../media/image35.png"/><Relationship Id="rId5" Type="http://schemas.openxmlformats.org/officeDocument/2006/relationships/image" Target="../media/image32.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jpeg"/><Relationship Id="rId1" Type="http://schemas.openxmlformats.org/officeDocument/2006/relationships/slideLayout" Target="../slideLayouts/slideLayout20.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0.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11.png"/><Relationship Id="rId5" Type="http://schemas.openxmlformats.org/officeDocument/2006/relationships/slide" Target="slide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44.emf"/><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0.xml"/><Relationship Id="rId6" Type="http://schemas.openxmlformats.org/officeDocument/2006/relationships/image" Target="../media/image46.png"/><Relationship Id="rId5" Type="http://schemas.openxmlformats.org/officeDocument/2006/relationships/image" Target="../media/image17.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jpg"/><Relationship Id="rId1" Type="http://schemas.openxmlformats.org/officeDocument/2006/relationships/slideLayout" Target="../slideLayouts/slideLayout47.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7.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7.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47.xml"/><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12.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slide" Target="slide5.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1.png"/><Relationship Id="rId5" Type="http://schemas.openxmlformats.org/officeDocument/2006/relationships/slide" Target="slide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20.xml"/><Relationship Id="rId6" Type="http://schemas.openxmlformats.org/officeDocument/2006/relationships/image" Target="../media/image16.png"/><Relationship Id="rId5" Type="http://schemas.microsoft.com/office/2007/relationships/hdphoto" Target="../media/hdphoto2.wdp"/><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3493" y="1157104"/>
            <a:ext cx="4270371" cy="5982475"/>
          </a:xfrm>
          <a:prstGeom prst="rect">
            <a:avLst/>
          </a:prstGeom>
        </p:spPr>
      </p:pic>
      <p:pic>
        <p:nvPicPr>
          <p:cNvPr id="7" name="Picture 6"/>
          <p:cNvPicPr>
            <a:picLocks noChangeAspect="1"/>
          </p:cNvPicPr>
          <p:nvPr/>
        </p:nvPicPr>
        <p:blipFill>
          <a:blip r:embed="rId7"/>
          <a:stretch>
            <a:fillRect/>
          </a:stretch>
        </p:blipFill>
        <p:spPr>
          <a:xfrm>
            <a:off x="3103452" y="1736843"/>
            <a:ext cx="9035055" cy="1981372"/>
          </a:xfrm>
          <a:prstGeom prst="rect">
            <a:avLst/>
          </a:prstGeom>
        </p:spPr>
      </p:pic>
    </p:spTree>
    <p:extLst>
      <p:ext uri="{BB962C8B-B14F-4D97-AF65-F5344CB8AC3E}">
        <p14:creationId xmlns:p14="http://schemas.microsoft.com/office/powerpoint/2010/main" val="10185221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14009" y="1011960"/>
            <a:ext cx="4270371" cy="5982475"/>
          </a:xfrm>
          <a:prstGeom prst="rect">
            <a:avLst/>
          </a:prstGeom>
        </p:spPr>
      </p:pic>
      <p:pic>
        <p:nvPicPr>
          <p:cNvPr id="7" name="Picture 6"/>
          <p:cNvPicPr>
            <a:picLocks noChangeAspect="1"/>
          </p:cNvPicPr>
          <p:nvPr/>
        </p:nvPicPr>
        <p:blipFill>
          <a:blip r:embed="rId9"/>
          <a:stretch>
            <a:fillRect/>
          </a:stretch>
        </p:blipFill>
        <p:spPr>
          <a:xfrm>
            <a:off x="2971223" y="1750491"/>
            <a:ext cx="9035055" cy="1749704"/>
          </a:xfrm>
          <a:prstGeom prst="rect">
            <a:avLst/>
          </a:prstGeom>
        </p:spPr>
      </p:pic>
    </p:spTree>
    <p:extLst>
      <p:ext uri="{BB962C8B-B14F-4D97-AF65-F5344CB8AC3E}">
        <p14:creationId xmlns:p14="http://schemas.microsoft.com/office/powerpoint/2010/main" val="90897737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C32F65A-484B-4D84-BF42-9E496708CA5F}"/>
              </a:ext>
            </a:extLst>
          </p:cNvPr>
          <p:cNvGrpSpPr/>
          <p:nvPr/>
        </p:nvGrpSpPr>
        <p:grpSpPr>
          <a:xfrm>
            <a:off x="-495709" y="-181734"/>
            <a:ext cx="13183417" cy="7221467"/>
            <a:chOff x="-621217" y="-108433"/>
            <a:chExt cx="13183417" cy="7221467"/>
          </a:xfrm>
        </p:grpSpPr>
        <p:pic>
          <p:nvPicPr>
            <p:cNvPr id="11" name="图片 3">
              <a:extLst>
                <a:ext uri="{FF2B5EF4-FFF2-40B4-BE49-F238E27FC236}">
                  <a16:creationId xmlns:a16="http://schemas.microsoft.com/office/drawing/2014/main" id="{A188D668-1D75-47B8-8B47-027B155372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12" name="图片 2">
              <a:extLst>
                <a:ext uri="{FF2B5EF4-FFF2-40B4-BE49-F238E27FC236}">
                  <a16:creationId xmlns:a16="http://schemas.microsoft.com/office/drawing/2014/main" id="{8E0BBEDB-3582-46B2-84FB-51D658F33B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2359758" y="-3089408"/>
              <a:ext cx="7221467" cy="13183417"/>
            </a:xfrm>
            <a:prstGeom prst="rect">
              <a:avLst/>
            </a:prstGeom>
          </p:spPr>
        </p:pic>
      </p:grpSp>
      <p:pic>
        <p:nvPicPr>
          <p:cNvPr id="14" name="Picture 13">
            <a:extLst>
              <a:ext uri="{FF2B5EF4-FFF2-40B4-BE49-F238E27FC236}">
                <a16:creationId xmlns:a16="http://schemas.microsoft.com/office/drawing/2014/main" id="{41835C1C-C7B0-4CC2-AE24-A8C598C349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745" y="5115293"/>
            <a:ext cx="2578260" cy="1171049"/>
          </a:xfrm>
          <a:prstGeom prst="rect">
            <a:avLst/>
          </a:prstGeom>
        </p:spPr>
      </p:pic>
      <p:sp>
        <p:nvSpPr>
          <p:cNvPr id="15" name="TextBox 14">
            <a:extLst>
              <a:ext uri="{FF2B5EF4-FFF2-40B4-BE49-F238E27FC236}">
                <a16:creationId xmlns:a16="http://schemas.microsoft.com/office/drawing/2014/main" id="{75E78880-5F5A-4225-ABD0-C2A7370EDA0E}"/>
              </a:ext>
            </a:extLst>
          </p:cNvPr>
          <p:cNvSpPr txBox="1"/>
          <p:nvPr/>
        </p:nvSpPr>
        <p:spPr>
          <a:xfrm>
            <a:off x="3618870" y="1481785"/>
            <a:ext cx="7277729" cy="3139321"/>
          </a:xfrm>
          <a:prstGeom prst="rect">
            <a:avLst/>
          </a:prstGeom>
          <a:noFill/>
        </p:spPr>
        <p:txBody>
          <a:bodyPr wrap="square" rtlCol="0">
            <a:spAutoFit/>
          </a:bodyPr>
          <a:lstStyle/>
          <a:p>
            <a:pPr lvl="0" algn="ctr">
              <a:defRPr/>
            </a:pPr>
            <a:r>
              <a:rPr lang="vi-VN" sz="6600" u="sng" dirty="0">
                <a:solidFill>
                  <a:srgbClr val="FF0000"/>
                </a:solidFill>
                <a:latin typeface="Calibri" panose="020F0502020204030204"/>
              </a:rPr>
              <a:t>Hoạt động 1:</a:t>
            </a:r>
            <a:endParaRPr lang="en-US" sz="6600" u="sng" dirty="0">
              <a:solidFill>
                <a:srgbClr val="FF0000"/>
              </a:solidFill>
              <a:latin typeface="Calibri" panose="020F0502020204030204"/>
            </a:endParaRPr>
          </a:p>
          <a:p>
            <a:pPr lvl="0" algn="ctr">
              <a:defRPr/>
            </a:pPr>
            <a:r>
              <a:rPr lang="vi-VN" sz="6600" dirty="0">
                <a:solidFill>
                  <a:srgbClr val="FF0000"/>
                </a:solidFill>
                <a:latin typeface="Calibri" panose="020F0502020204030204"/>
              </a:rPr>
              <a:t>Ăn phối hợp nhiều loại thức ăn</a:t>
            </a:r>
            <a:endParaRPr kumimoji="0" lang="vi-VN" sz="6600" b="0" i="0" u="none" strike="noStrike" kern="1200" cap="none" spc="0" normalizeH="0" baseline="0" noProof="0" dirty="0">
              <a:ln>
                <a:noFill/>
              </a:ln>
              <a:solidFill>
                <a:srgbClr val="FF0000"/>
              </a:solidFill>
              <a:effectLst/>
              <a:uLnTx/>
              <a:uFillTx/>
              <a:latin typeface="Calibri" panose="020F0502020204030204"/>
            </a:endParaRPr>
          </a:p>
        </p:txBody>
      </p:sp>
      <p:pic>
        <p:nvPicPr>
          <p:cNvPr id="7" name="Content Placeholder 6" descr="pixlr-bg-result (31)"/>
          <p:cNvPicPr>
            <a:picLocks noGrp="1" noChangeAspect="1"/>
          </p:cNvPicPr>
          <p:nvPr>
            <p:ph sz="half" idx="4294967295"/>
          </p:nvPr>
        </p:nvPicPr>
        <p:blipFill>
          <a:blip r:embed="rId6"/>
          <a:stretch>
            <a:fillRect/>
          </a:stretch>
        </p:blipFill>
        <p:spPr>
          <a:xfrm flipH="1">
            <a:off x="0" y="2817813"/>
            <a:ext cx="4337050" cy="4352925"/>
          </a:xfrm>
          <a:prstGeom prst="rect">
            <a:avLst/>
          </a:prstGeom>
          <a:noFill/>
          <a:extLst>
            <a:ext uri="{909E8E84-426E-40DD-AFC4-6F175D3DCCD1}">
              <a14:hiddenFill xmlns:a14="http://schemas.microsoft.com/office/drawing/2010/main">
                <a:solidFill>
                  <a:schemeClr val="bg1">
                    <a:lumMod val="95000"/>
                  </a:schemeClr>
                </a:solidFill>
              </a14:hiddenFill>
            </a:ext>
          </a:extLst>
        </p:spPr>
      </p:pic>
    </p:spTree>
    <p:extLst>
      <p:ext uri="{BB962C8B-B14F-4D97-AF65-F5344CB8AC3E}">
        <p14:creationId xmlns:p14="http://schemas.microsoft.com/office/powerpoint/2010/main" val="40084790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69336"/>
            <a:ext cx="11498664" cy="2142348"/>
            <a:chOff x="34679" y="364088"/>
            <a:chExt cx="13064409" cy="249983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364088"/>
              <a:ext cx="12795251" cy="2499833"/>
              <a:chOff x="466067" y="71020"/>
              <a:chExt cx="19665818" cy="12745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71020"/>
                <a:ext cx="19665818" cy="12745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02969" y="193586"/>
                <a:ext cx="18749503" cy="1080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Quan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sát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bảng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cho</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Ngày nào có nhiều loại thức ăn khác nhau? Bữa ăn nào có đủ bốn nhóm chất dinh dưỡng?</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Thực đơn của ngày nào tốt cho sức khỏe của trẻ em? Vì sao?</a:t>
                </a: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5E02CE24-C499-9B7A-1EBC-B2B0049E8FC5}"/>
              </a:ext>
            </a:extLst>
          </p:cNvPr>
          <p:cNvPicPr>
            <a:picLocks noChangeAspect="1"/>
          </p:cNvPicPr>
          <p:nvPr/>
        </p:nvPicPr>
        <p:blipFill>
          <a:blip r:embed="rId4"/>
          <a:stretch>
            <a:fillRect/>
          </a:stretch>
        </p:blipFill>
        <p:spPr>
          <a:xfrm>
            <a:off x="3029324" y="2498118"/>
            <a:ext cx="6301682" cy="3902681"/>
          </a:xfrm>
          <a:prstGeom prst="rect">
            <a:avLst/>
          </a:prstGeom>
        </p:spPr>
      </p:pic>
    </p:spTree>
    <p:extLst>
      <p:ext uri="{BB962C8B-B14F-4D97-AF65-F5344CB8AC3E}">
        <p14:creationId xmlns:p14="http://schemas.microsoft.com/office/powerpoint/2010/main" val="24075503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32555" y="-2667001"/>
            <a:ext cx="6858003" cy="12192000"/>
          </a:xfrm>
          <a:prstGeom prst="rect">
            <a:avLst/>
          </a:prstGeom>
        </p:spPr>
      </p:pic>
      <p:sp>
        <p:nvSpPr>
          <p:cNvPr id="2" name="Rectangle: Rounded Corners 1">
            <a:extLst>
              <a:ext uri="{FF2B5EF4-FFF2-40B4-BE49-F238E27FC236}">
                <a16:creationId xmlns:a16="http://schemas.microsoft.com/office/drawing/2014/main" id="{26AA1EC6-E986-4C58-B1C3-B5F58F8B3F36}"/>
              </a:ext>
            </a:extLst>
          </p:cNvPr>
          <p:cNvSpPr/>
          <p:nvPr/>
        </p:nvSpPr>
        <p:spPr>
          <a:xfrm>
            <a:off x="169621" y="228599"/>
            <a:ext cx="11814657"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D83E6902-DB9F-4677-935D-289F86A8DBFD}"/>
              </a:ext>
            </a:extLst>
          </p:cNvPr>
          <p:cNvSpPr/>
          <p:nvPr/>
        </p:nvSpPr>
        <p:spPr>
          <a:xfrm>
            <a:off x="3795220" y="472044"/>
            <a:ext cx="914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2A24D646-7085-43F1-ABE4-CDC503489D18}"/>
              </a:ext>
            </a:extLst>
          </p:cNvPr>
          <p:cNvSpPr/>
          <p:nvPr/>
        </p:nvSpPr>
        <p:spPr>
          <a:xfrm>
            <a:off x="7529000" y="1542052"/>
            <a:ext cx="1386400" cy="64570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D7706645-9963-47C5-953E-C32061C18BF6}"/>
              </a:ext>
            </a:extLst>
          </p:cNvPr>
          <p:cNvSpPr/>
          <p:nvPr/>
        </p:nvSpPr>
        <p:spPr>
          <a:xfrm>
            <a:off x="7439274" y="3200397"/>
            <a:ext cx="1828798" cy="6457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D1D1B2D-258D-4D6A-0CC6-AFF14B738970}"/>
              </a:ext>
            </a:extLst>
          </p:cNvPr>
          <p:cNvPicPr>
            <a:picLocks noChangeAspect="1"/>
          </p:cNvPicPr>
          <p:nvPr/>
        </p:nvPicPr>
        <p:blipFill>
          <a:blip r:embed="rId3"/>
          <a:stretch>
            <a:fillRect/>
          </a:stretch>
        </p:blipFill>
        <p:spPr>
          <a:xfrm>
            <a:off x="203931" y="1285767"/>
            <a:ext cx="6567121" cy="4067069"/>
          </a:xfrm>
          <a:prstGeom prst="rect">
            <a:avLst/>
          </a:prstGeom>
        </p:spPr>
      </p:pic>
      <p:sp>
        <p:nvSpPr>
          <p:cNvPr id="7" name="Rectangle 6">
            <a:extLst>
              <a:ext uri="{FF2B5EF4-FFF2-40B4-BE49-F238E27FC236}">
                <a16:creationId xmlns:a16="http://schemas.microsoft.com/office/drawing/2014/main" id="{865EE461-74DC-69AE-0E55-F14923AD6751}"/>
              </a:ext>
            </a:extLst>
          </p:cNvPr>
          <p:cNvSpPr/>
          <p:nvPr/>
        </p:nvSpPr>
        <p:spPr>
          <a:xfrm>
            <a:off x="3226086" y="1304818"/>
            <a:ext cx="1705510" cy="40480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C14EC37-AC68-8E05-1DDC-35A6B8D2A8E7}"/>
              </a:ext>
            </a:extLst>
          </p:cNvPr>
          <p:cNvGrpSpPr/>
          <p:nvPr/>
        </p:nvGrpSpPr>
        <p:grpSpPr>
          <a:xfrm>
            <a:off x="6822040" y="1383957"/>
            <a:ext cx="5013789" cy="3506541"/>
            <a:chOff x="505477" y="2030867"/>
            <a:chExt cx="3930767" cy="4096101"/>
          </a:xfrm>
          <a:effectLst>
            <a:outerShdw blurRad="50800" dist="38100" dir="2700000" algn="tl" rotWithShape="0">
              <a:prstClr val="black">
                <a:alpha val="40000"/>
              </a:prstClr>
            </a:outerShdw>
          </a:effectLst>
        </p:grpSpPr>
        <p:sp>
          <p:nvSpPr>
            <p:cNvPr id="9" name="Rectangle: Rounded Corners 8">
              <a:extLst>
                <a:ext uri="{FF2B5EF4-FFF2-40B4-BE49-F238E27FC236}">
                  <a16:creationId xmlns:a16="http://schemas.microsoft.com/office/drawing/2014/main" id="{A0325175-EB02-7B57-9889-1341391F7F3B}"/>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8E61CE9-FFF3-5498-B22B-DD5C3D3417A0}"/>
                </a:ext>
              </a:extLst>
            </p:cNvPr>
            <p:cNvSpPr txBox="1"/>
            <p:nvPr/>
          </p:nvSpPr>
          <p:spPr>
            <a:xfrm>
              <a:off x="521696" y="2141273"/>
              <a:ext cx="3834726" cy="39856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Ngày thứ năm có nhiều thức ăn được chế biến từ nhiều loại thực phẩm khác nhau và có đủ 4 nhóm chất dinh dưỡng.</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AA50FD10-45D0-A105-1A43-2B587AD02C21}"/>
              </a:ext>
            </a:extLst>
          </p:cNvPr>
          <p:cNvGrpSpPr/>
          <p:nvPr/>
        </p:nvGrpSpPr>
        <p:grpSpPr>
          <a:xfrm>
            <a:off x="6863136" y="3921673"/>
            <a:ext cx="5096910" cy="2053281"/>
            <a:chOff x="505477" y="2030867"/>
            <a:chExt cx="3995933" cy="2398502"/>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2C35CFAF-25C0-0DED-0E52-85B814788F65}"/>
                </a:ext>
              </a:extLst>
            </p:cNvPr>
            <p:cNvSpPr/>
            <p:nvPr/>
          </p:nvSpPr>
          <p:spPr>
            <a:xfrm>
              <a:off x="505477" y="2030867"/>
              <a:ext cx="3930767" cy="2398502"/>
            </a:xfrm>
            <a:prstGeom prst="roundRect">
              <a:avLst/>
            </a:prstGeom>
            <a:solidFill>
              <a:schemeClr val="accent4">
                <a:lumMod val="20000"/>
                <a:lumOff val="80000"/>
              </a:schemeClr>
            </a:solid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C3C7D85-0924-8D68-C331-68D0BF6826EF}"/>
                </a:ext>
              </a:extLst>
            </p:cNvPr>
            <p:cNvSpPr txBox="1"/>
            <p:nvPr/>
          </p:nvSpPr>
          <p:spPr>
            <a:xfrm>
              <a:off x="666684" y="2357301"/>
              <a:ext cx="3834726" cy="16178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Thực đơn của ngày thứ năm tốt cho sức khỏe của trẻ em (Vì có đủ 4 nhóm chất dinh dưỡng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280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Speech Bubble: Rectangle with Corners Rounded 18">
            <a:extLst>
              <a:ext uri="{FF2B5EF4-FFF2-40B4-BE49-F238E27FC236}">
                <a16:creationId xmlns:a16="http://schemas.microsoft.com/office/drawing/2014/main" id="{C6BC1E3C-8A4D-1BF9-4304-51740FD0A247}"/>
              </a:ext>
            </a:extLst>
          </p:cNvPr>
          <p:cNvSpPr/>
          <p:nvPr/>
        </p:nvSpPr>
        <p:spPr>
          <a:xfrm>
            <a:off x="657546" y="5537771"/>
            <a:ext cx="232195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Thiếu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chất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béo</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Speech Bubble: Rectangle with Corners Rounded 19">
            <a:extLst>
              <a:ext uri="{FF2B5EF4-FFF2-40B4-BE49-F238E27FC236}">
                <a16:creationId xmlns:a16="http://schemas.microsoft.com/office/drawing/2014/main" id="{B0F61F52-A1BD-251B-E249-F979EDD319C3}"/>
              </a:ext>
            </a:extLst>
          </p:cNvPr>
          <p:cNvSpPr/>
          <p:nvPr/>
        </p:nvSpPr>
        <p:spPr>
          <a:xfrm>
            <a:off x="4068566" y="5527497"/>
            <a:ext cx="2517169" cy="914400"/>
          </a:xfrm>
          <a:prstGeom prst="wedgeRoundRectCallout">
            <a:avLst>
              <a:gd name="adj1" fmla="val 17220"/>
              <a:gd name="adj2" fmla="val -7589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Thiếu</a:t>
            </a:r>
            <a:r>
              <a:rPr lang="en-US" sz="2400" b="1" dirty="0">
                <a:solidFill>
                  <a:srgbClr val="FF0000"/>
                </a:solidFill>
                <a:latin typeface="Cambria" panose="02040503050406030204" pitchFamily="18" charset="0"/>
                <a:ea typeface="Cambria" panose="02040503050406030204" pitchFamily="18" charset="0"/>
              </a:rPr>
              <a:t> vi-ta-min </a:t>
            </a:r>
            <a:r>
              <a:rPr lang="en-US" sz="2400" b="1" dirty="0" err="1">
                <a:solidFill>
                  <a:srgbClr val="FF0000"/>
                </a:solidFill>
                <a:latin typeface="Cambria" panose="02040503050406030204" pitchFamily="18" charset="0"/>
                <a:ea typeface="Cambria" panose="02040503050406030204" pitchFamily="18" charset="0"/>
              </a:rPr>
              <a:t>và</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chất</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khoáng</a:t>
            </a:r>
            <a:endParaRPr lang="en-US" sz="2400" b="1" dirty="0">
              <a:solidFill>
                <a:srgbClr val="FF0000"/>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D5A338AA-7E58-10C5-53C1-4B41196B4D40}"/>
              </a:ext>
            </a:extLst>
          </p:cNvPr>
          <p:cNvPicPr>
            <a:picLocks noChangeAspect="1"/>
          </p:cNvPicPr>
          <p:nvPr/>
        </p:nvPicPr>
        <p:blipFill>
          <a:blip r:embed="rId4"/>
          <a:stretch>
            <a:fillRect/>
          </a:stretch>
        </p:blipFill>
        <p:spPr>
          <a:xfrm>
            <a:off x="3367160" y="361320"/>
            <a:ext cx="4945599" cy="665751"/>
          </a:xfrm>
          <a:prstGeom prst="rect">
            <a:avLst/>
          </a:prstGeom>
        </p:spPr>
      </p:pic>
    </p:spTree>
    <p:extLst>
      <p:ext uri="{BB962C8B-B14F-4D97-AF65-F5344CB8AC3E}">
        <p14:creationId xmlns:p14="http://schemas.microsoft.com/office/powerpoint/2010/main" val="11862363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4" descr="Premium Vector | Two school children talking vector. characters family  brother and sister. boy and girl kids. illustration funny clipart set.  isolated image cli… | Kids talking, Family cartoon, Children illustration">
            <a:extLst>
              <a:ext uri="{FF2B5EF4-FFF2-40B4-BE49-F238E27FC236}">
                <a16:creationId xmlns:a16="http://schemas.microsoft.com/office/drawing/2014/main" id="{EDAD2184-B493-4FD6-95EB-C3C136961B6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410" b="92322" l="9744" r="89776">
                        <a14:foregroundMark x1="23163" y1="15539" x2="27476" y2="59049"/>
                        <a14:foregroundMark x1="27476" y1="59049" x2="25080" y2="80622"/>
                        <a14:foregroundMark x1="35144" y1="24680" x2="33546" y2="35832"/>
                        <a14:foregroundMark x1="33706" y1="25411" x2="30511" y2="37477"/>
                        <a14:foregroundMark x1="20767" y1="49726" x2="20767" y2="49726"/>
                        <a14:foregroundMark x1="30831" y1="48263" x2="30831" y2="48263"/>
                        <a14:foregroundMark x1="32109" y1="45887" x2="32109" y2="45887"/>
                        <a14:foregroundMark x1="64856" y1="25046" x2="69808" y2="40951"/>
                        <a14:foregroundMark x1="72684" y1="23766" x2="71406" y2="31079"/>
                        <a14:foregroundMark x1="67891" y1="8592" x2="67891" y2="8592"/>
                        <a14:foregroundMark x1="30831" y1="92322" x2="30831" y2="92322"/>
                        <a14:foregroundMark x1="36262" y1="92139" x2="36262" y2="92139"/>
                        <a14:foregroundMark x1="68211" y1="86654" x2="68211" y2="86654"/>
                        <a14:foregroundMark x1="80192" y1="84826" x2="80192" y2="84826"/>
                        <a14:foregroundMark x1="70288" y1="85375" x2="70288" y2="85375"/>
                        <a14:foregroundMark x1="46965" y1="45155" x2="46965"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196934" y="2906105"/>
            <a:ext cx="4633010" cy="404833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Premium Vector | Two boys talking to each other isolated on white | Student  cartoon, Cartoon boy, Cute couple cartoon">
            <a:extLst>
              <a:ext uri="{FF2B5EF4-FFF2-40B4-BE49-F238E27FC236}">
                <a16:creationId xmlns:a16="http://schemas.microsoft.com/office/drawing/2014/main" id="{0677D5FC-124B-43C4-AE0F-4E0503F5597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04" b="91374" l="9904" r="89936">
                        <a14:foregroundMark x1="23962" y1="28914" x2="28435" y2="51597"/>
                        <a14:foregroundMark x1="28435" y1="51597" x2="28435" y2="51597"/>
                        <a14:foregroundMark x1="31470" y1="21885" x2="31470" y2="21885"/>
                        <a14:foregroundMark x1="27316" y1="20447" x2="23962" y2="27955"/>
                        <a14:foregroundMark x1="81470" y1="54633" x2="81470" y2="54633"/>
                        <a14:foregroundMark x1="63419" y1="86741" x2="63419" y2="86741"/>
                        <a14:foregroundMark x1="64058" y1="81789" x2="64696" y2="88019"/>
                        <a14:foregroundMark x1="75240" y1="81150" x2="81150" y2="88498"/>
                        <a14:foregroundMark x1="24281" y1="74121" x2="23163" y2="85304"/>
                        <a14:foregroundMark x1="34185" y1="74281" x2="34824" y2="85942"/>
                        <a14:foregroundMark x1="23642" y1="86581" x2="34665" y2="88658"/>
                        <a14:foregroundMark x1="77955" y1="54313" x2="79073" y2="56709"/>
                        <a14:foregroundMark x1="63738" y1="53355" x2="61342" y2="56709"/>
                        <a14:foregroundMark x1="57188" y1="88019" x2="57188" y2="88019"/>
                        <a14:foregroundMark x1="84185" y1="88019" x2="84185" y2="88019"/>
                        <a14:foregroundMark x1="27157" y1="66613" x2="26677" y2="76358"/>
                        <a14:backgroundMark x1="54313" y1="90895" x2="59904" y2="94249"/>
                        <a14:backgroundMark x1="57668" y1="90575" x2="60543" y2="91374"/>
                      </a14:backgroundRemoval>
                    </a14:imgEffect>
                  </a14:imgLayer>
                </a14:imgProps>
              </a:ext>
              <a:ext uri="{28A0092B-C50C-407E-A947-70E740481C1C}">
                <a14:useLocalDpi xmlns:a14="http://schemas.microsoft.com/office/drawing/2010/main" val="0"/>
              </a:ext>
            </a:extLst>
          </a:blip>
          <a:srcRect/>
          <a:stretch>
            <a:fillRect/>
          </a:stretch>
        </p:blipFill>
        <p:spPr bwMode="auto">
          <a:xfrm>
            <a:off x="8670324" y="3429000"/>
            <a:ext cx="3521676" cy="35216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Premium Vector | Two schoolchildren speak vector. children laugh and play.  the black woman is beautiful. two girls stand cartoons. illustration funny  clipart set cute set">
            <a:extLst>
              <a:ext uri="{FF2B5EF4-FFF2-40B4-BE49-F238E27FC236}">
                <a16:creationId xmlns:a16="http://schemas.microsoft.com/office/drawing/2014/main" id="{78DFE65C-8BE3-49B4-A999-0BDD85700BB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854" b="94891" l="9904" r="89936">
                        <a14:foregroundMark x1="19808" y1="15876" x2="19808" y2="15876"/>
                        <a14:foregroundMark x1="32588" y1="31934" x2="32588" y2="31934"/>
                        <a14:foregroundMark x1="32109" y1="31569" x2="32109" y2="35949"/>
                        <a14:foregroundMark x1="29233" y1="22628" x2="28754" y2="28102"/>
                        <a14:foregroundMark x1="27316" y1="24635" x2="26518" y2="29015"/>
                        <a14:foregroundMark x1="34665" y1="24270" x2="36741" y2="28102"/>
                        <a14:foregroundMark x1="67732" y1="17701" x2="61758" y2="68796"/>
                        <a14:foregroundMark x1="64211" y1="89417" x2="65016" y2="94891"/>
                        <a14:foregroundMark x1="67732" y1="45985" x2="75240" y2="80474"/>
                        <a14:foregroundMark x1="73642" y1="43978" x2="78275" y2="57847"/>
                        <a14:foregroundMark x1="78275" y1="57847" x2="78275" y2="57847"/>
                        <a14:foregroundMark x1="74920" y1="82117" x2="74920" y2="86914"/>
                        <a14:foregroundMark x1="77476" y1="89051" x2="78594" y2="93431"/>
                        <a14:foregroundMark x1="25719" y1="74088" x2="26677" y2="82299"/>
                        <a14:foregroundMark x1="32748" y1="72445" x2="33067" y2="76095"/>
                        <a14:foregroundMark x1="19169" y1="11496" x2="19169" y2="11496"/>
                        <a14:foregroundMark x1="33866" y1="26460" x2="33866" y2="26460"/>
                        <a14:foregroundMark x1="69169" y1="22445" x2="67572" y2="31387"/>
                        <a14:foregroundMark x1="60224" y1="25365" x2="59265" y2="30292"/>
                        <a14:foregroundMark x1="64537" y1="82847" x2="65016" y2="86679"/>
                        <a14:backgroundMark x1="63953" y1="86851" x2="64217" y2="89416"/>
                        <a14:backgroundMark x1="62300" y1="70803" x2="63557" y2="83006"/>
                        <a14:backgroundMark x1="61342" y1="70803" x2="61342" y2="70803"/>
                        <a14:backgroundMark x1="61661" y1="70255" x2="61661" y2="70255"/>
                        <a14:backgroundMark x1="61661" y1="70255" x2="61661" y2="70255"/>
                        <a14:backgroundMark x1="61661" y1="70255" x2="61661" y2="70255"/>
                        <a14:backgroundMark x1="61981" y1="72080" x2="61981" y2="72080"/>
                        <a14:backgroundMark x1="61502" y1="70255" x2="61502" y2="71533"/>
                        <a14:backgroundMark x1="61661" y1="68796" x2="61661" y2="71168"/>
                        <a14:backgroundMark x1="74121" y1="87226" x2="74920" y2="89781"/>
                      </a14:backgroundRemoval>
                    </a14:imgEffect>
                  </a14:imgLayer>
                </a14:imgProps>
              </a:ext>
              <a:ext uri="{28A0092B-C50C-407E-A947-70E740481C1C}">
                <a14:useLocalDpi xmlns:a14="http://schemas.microsoft.com/office/drawing/2010/main" val="0"/>
              </a:ext>
            </a:extLst>
          </a:blip>
          <a:srcRect/>
          <a:stretch>
            <a:fillRect/>
          </a:stretch>
        </p:blipFill>
        <p:spPr bwMode="auto">
          <a:xfrm>
            <a:off x="4564158" y="3465383"/>
            <a:ext cx="3875507" cy="339261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D2E4F7C1-0CEC-4C80-9CC9-820B3DB69465}"/>
              </a:ext>
            </a:extLst>
          </p:cNvPr>
          <p:cNvGrpSpPr/>
          <p:nvPr/>
        </p:nvGrpSpPr>
        <p:grpSpPr>
          <a:xfrm>
            <a:off x="125476" y="0"/>
            <a:ext cx="7570724" cy="2657475"/>
            <a:chOff x="188905" y="493614"/>
            <a:chExt cx="6988849"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61937" y="583120"/>
              <a:ext cx="6460821" cy="192341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Điều gì s</a:t>
              </a:r>
              <a:r>
                <a:rPr lang="en-US" sz="2800" b="1" dirty="0">
                  <a:solidFill>
                    <a:prstClr val="black"/>
                  </a:solidFill>
                  <a:latin typeface="Calibri" panose="020F0502020204030204" pitchFamily="34" charset="0"/>
                  <a:ea typeface="Calibri" panose="020F0502020204030204" pitchFamily="34" charset="0"/>
                  <a:cs typeface="Calibri" panose="020F0502020204030204" pitchFamily="34" charset="0"/>
                </a:rPr>
                <a:t>ẽ</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xảy ra với cơ thể nếu:</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Các bữa ăn chỉ ăn thịt, cá mà không ăn rau xanh, quả chín.</a:t>
              </a:r>
            </a:p>
            <a:p>
              <a:pPr marR="0" lvl="0" algn="just" defTabSz="914400" rtl="0" eaLnBrk="1" fontAlgn="auto" latinLnBrk="0" hangingPunct="1">
                <a:lnSpc>
                  <a:spcPct val="100000"/>
                </a:lnSpc>
                <a:spcBef>
                  <a:spcPts val="0"/>
                </a:spcBef>
                <a:spcAft>
                  <a:spcPts val="0"/>
                </a:spcAft>
                <a:buClrTx/>
                <a:buSzTx/>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Chỉ ăn canh trong bữa cơm mà trong ngày không uống nước.</a:t>
              </a: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72943" y="1826164"/>
            <a:ext cx="1773257" cy="1787027"/>
          </a:xfrm>
          <a:prstGeom prst="rect">
            <a:avLst/>
          </a:prstGeom>
        </p:spPr>
      </p:pic>
      <p:pic>
        <p:nvPicPr>
          <p:cNvPr id="2" name="Picture 1">
            <a:extLst>
              <a:ext uri="{FF2B5EF4-FFF2-40B4-BE49-F238E27FC236}">
                <a16:creationId xmlns:a16="http://schemas.microsoft.com/office/drawing/2014/main" id="{512DC84D-68C6-0667-D417-692B3B423819}"/>
              </a:ext>
            </a:extLst>
          </p:cNvPr>
          <p:cNvPicPr>
            <a:picLocks noChangeAspect="1"/>
          </p:cNvPicPr>
          <p:nvPr/>
        </p:nvPicPr>
        <p:blipFill>
          <a:blip r:embed="rId11"/>
          <a:stretch>
            <a:fillRect/>
          </a:stretch>
        </p:blipFill>
        <p:spPr>
          <a:xfrm>
            <a:off x="7332904" y="-191806"/>
            <a:ext cx="4669941" cy="3755461"/>
          </a:xfrm>
          <a:prstGeom prst="rect">
            <a:avLst/>
          </a:prstGeom>
        </p:spPr>
      </p:pic>
    </p:spTree>
    <p:extLst>
      <p:ext uri="{BB962C8B-B14F-4D97-AF65-F5344CB8AC3E}">
        <p14:creationId xmlns:p14="http://schemas.microsoft.com/office/powerpoint/2010/main" val="11450750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424222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56212" y="1596514"/>
            <a:ext cx="3864491" cy="5413867"/>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3120895" y="1125781"/>
            <a:ext cx="8632741" cy="2062103"/>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Các bữa chỉ ăn thịt, cá mà không ăn rau xanh, quả chín: </a:t>
            </a:r>
            <a:r>
              <a:rPr lang="vi-VN" sz="3200" dirty="0">
                <a:solidFill>
                  <a:prstClr val="black"/>
                </a:solidFill>
                <a:latin typeface="Calibri" panose="020F0502020204030204"/>
              </a:rPr>
              <a:t>Cơ thể sẽ thiếu vi-ta-min, chất khoáng làm cơ thể yếu ớt, mệt mỏi, tiêu hóa kém và thừa chất chất béo không tốt cho cơ thể.</a:t>
            </a:r>
            <a:endParaRPr kumimoji="0" lang="vi-VN" sz="3200" b="0" i="0" u="none" strike="noStrike" kern="1200" cap="none" spc="0" normalizeH="0" baseline="0" noProof="0" dirty="0">
              <a:ln>
                <a:noFill/>
              </a:ln>
              <a:solidFill>
                <a:srgbClr val="FF0000"/>
              </a:solidFill>
              <a:effectLst/>
              <a:uLnTx/>
              <a:uFillTx/>
              <a:latin typeface="Calibri" panose="020F0502020204030204"/>
            </a:endParaRPr>
          </a:p>
        </p:txBody>
      </p:sp>
      <p:sp>
        <p:nvSpPr>
          <p:cNvPr id="2" name="TextBox 1">
            <a:extLst>
              <a:ext uri="{FF2B5EF4-FFF2-40B4-BE49-F238E27FC236}">
                <a16:creationId xmlns:a16="http://schemas.microsoft.com/office/drawing/2014/main" id="{18E36F20-69F0-E433-86B6-5AA6E60A17BC}"/>
              </a:ext>
            </a:extLst>
          </p:cNvPr>
          <p:cNvSpPr txBox="1"/>
          <p:nvPr/>
        </p:nvSpPr>
        <p:spPr>
          <a:xfrm>
            <a:off x="2997605" y="3478563"/>
            <a:ext cx="8632741"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a:rPr>
              <a:t>Chỉ ăn canh trong bữa cơm mà trong ngày không uống nước: </a:t>
            </a:r>
            <a:r>
              <a:rPr lang="vi-VN" sz="3200" dirty="0">
                <a:solidFill>
                  <a:prstClr val="black"/>
                </a:solidFill>
                <a:latin typeface="Calibri" panose="020F0502020204030204"/>
              </a:rPr>
              <a:t>cơ thể không có đủ nước để duy trì các hoạt động của cơ thể.</a:t>
            </a:r>
            <a:endParaRPr kumimoji="0" lang="vi-VN" sz="320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831932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6" name="Group 15">
            <a:extLst>
              <a:ext uri="{FF2B5EF4-FFF2-40B4-BE49-F238E27FC236}">
                <a16:creationId xmlns:a16="http://schemas.microsoft.com/office/drawing/2014/main" id="{6D9784B7-67F5-48C3-BC3D-D4A6713F91B7}"/>
              </a:ext>
            </a:extLst>
          </p:cNvPr>
          <p:cNvGrpSpPr/>
          <p:nvPr/>
        </p:nvGrpSpPr>
        <p:grpSpPr>
          <a:xfrm>
            <a:off x="131682" y="102741"/>
            <a:ext cx="11498664" cy="1777431"/>
            <a:chOff x="34679" y="286381"/>
            <a:chExt cx="13064409" cy="2074023"/>
          </a:xfrm>
        </p:grpSpPr>
        <p:grpSp>
          <p:nvGrpSpPr>
            <p:cNvPr id="18" name="Group 17">
              <a:extLst>
                <a:ext uri="{FF2B5EF4-FFF2-40B4-BE49-F238E27FC236}">
                  <a16:creationId xmlns:a16="http://schemas.microsoft.com/office/drawing/2014/main" id="{6B2B4A00-90C0-42E7-9BF0-927C4443E07F}"/>
                </a:ext>
              </a:extLst>
            </p:cNvPr>
            <p:cNvGrpSpPr/>
            <p:nvPr/>
          </p:nvGrpSpPr>
          <p:grpSpPr>
            <a:xfrm>
              <a:off x="303837" y="286381"/>
              <a:ext cx="12795251" cy="2074023"/>
              <a:chOff x="466067" y="31401"/>
              <a:chExt cx="19665818" cy="1057444"/>
            </a:xfrm>
          </p:grpSpPr>
          <p:sp>
            <p:nvSpPr>
              <p:cNvPr id="20" name="Google Shape;128;p2">
                <a:extLst>
                  <a:ext uri="{FF2B5EF4-FFF2-40B4-BE49-F238E27FC236}">
                    <a16:creationId xmlns:a16="http://schemas.microsoft.com/office/drawing/2014/main" id="{8B2428FF-41BE-4F24-86CE-7B428504E91D}"/>
                  </a:ext>
                </a:extLst>
              </p:cNvPr>
              <p:cNvSpPr/>
              <p:nvPr/>
            </p:nvSpPr>
            <p:spPr>
              <a:xfrm>
                <a:off x="466067" y="31401"/>
                <a:ext cx="19665818" cy="1057444"/>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1" name="TextBox 20">
                <a:extLst>
                  <a:ext uri="{FF2B5EF4-FFF2-40B4-BE49-F238E27FC236}">
                    <a16:creationId xmlns:a16="http://schemas.microsoft.com/office/drawing/2014/main" id="{14E6E48D-BD7D-48A5-932B-A4603DBDF448}"/>
                  </a:ext>
                </a:extLst>
              </p:cNvPr>
              <p:cNvSpPr txBox="1"/>
              <p:nvPr/>
            </p:nvSpPr>
            <p:spPr>
              <a:xfrm>
                <a:off x="1220910" y="95787"/>
                <a:ext cx="18749503" cy="9704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1,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thông</a:t>
                </a:r>
                <a:r>
                  <a:rPr lang="en-US" sz="2800" b="1" dirty="0">
                    <a:solidFill>
                      <a:srgbClr val="002060"/>
                    </a:solidFill>
                    <a:latin typeface="Cambria" panose="02040503050406030204" pitchFamily="18" charset="0"/>
                    <a:ea typeface="Cambria" panose="02040503050406030204" pitchFamily="18" charset="0"/>
                  </a:rPr>
                  <a:t> tin SGK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89.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Thức ăn nào có nguồn gốc từ động vật, thức ăn nào có nguồn gốc từ thực vật?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những thức ăn chứa chất đạm, chất béo từ thịt, cá,... có ích lợi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Ăn thức ăn chứa chất đạm từ đậu, đỗ, lạc,... có ích lợi gì?</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9" name="Picture 2">
              <a:extLst>
                <a:ext uri="{FF2B5EF4-FFF2-40B4-BE49-F238E27FC236}">
                  <a16:creationId xmlns:a16="http://schemas.microsoft.com/office/drawing/2014/main" id="{F4DE0A1A-2D22-49EE-9909-353B2FC91C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9" y="490664"/>
              <a:ext cx="729353" cy="72935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91ECF20F-FA74-0435-6455-71B1512349E4}"/>
              </a:ext>
            </a:extLst>
          </p:cNvPr>
          <p:cNvPicPr>
            <a:picLocks noChangeAspect="1"/>
          </p:cNvPicPr>
          <p:nvPr/>
        </p:nvPicPr>
        <p:blipFill>
          <a:blip r:embed="rId4"/>
          <a:stretch>
            <a:fillRect/>
          </a:stretch>
        </p:blipFill>
        <p:spPr>
          <a:xfrm>
            <a:off x="3226085" y="2010144"/>
            <a:ext cx="5820112" cy="4524219"/>
          </a:xfrm>
          <a:prstGeom prst="rect">
            <a:avLst/>
          </a:prstGeom>
        </p:spPr>
      </p:pic>
    </p:spTree>
    <p:extLst>
      <p:ext uri="{BB962C8B-B14F-4D97-AF65-F5344CB8AC3E}">
        <p14:creationId xmlns:p14="http://schemas.microsoft.com/office/powerpoint/2010/main" val="5948646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sp>
        <p:nvSpPr>
          <p:cNvPr id="15" name="Rectangle: Rounded Corners 14">
            <a:extLst>
              <a:ext uri="{FF2B5EF4-FFF2-40B4-BE49-F238E27FC236}">
                <a16:creationId xmlns:a16="http://schemas.microsoft.com/office/drawing/2014/main" id="{88D93ED6-6E10-4F7E-A76B-3E6E33695177}"/>
              </a:ext>
            </a:extLst>
          </p:cNvPr>
          <p:cNvSpPr/>
          <p:nvPr/>
        </p:nvSpPr>
        <p:spPr>
          <a:xfrm>
            <a:off x="307759" y="228600"/>
            <a:ext cx="11576482" cy="6400800"/>
          </a:xfrm>
          <a:prstGeom prst="roundRect">
            <a:avLst>
              <a:gd name="adj" fmla="val 6681"/>
            </a:avLst>
          </a:prstGeom>
          <a:solidFill>
            <a:schemeClr val="bg1">
              <a:alpha val="86000"/>
            </a:schemeClr>
          </a:solid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srgbClr val="00B0F0"/>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DF25378F-214D-8766-EAE0-3CDB8F5067B5}"/>
              </a:ext>
            </a:extLst>
          </p:cNvPr>
          <p:cNvGrpSpPr/>
          <p:nvPr/>
        </p:nvGrpSpPr>
        <p:grpSpPr>
          <a:xfrm>
            <a:off x="749598" y="770562"/>
            <a:ext cx="7638805" cy="3760341"/>
            <a:chOff x="4080010" y="1484380"/>
            <a:chExt cx="7638805" cy="4840220"/>
          </a:xfrm>
        </p:grpSpPr>
        <p:grpSp>
          <p:nvGrpSpPr>
            <p:cNvPr id="14" name="Group 13">
              <a:extLst>
                <a:ext uri="{FF2B5EF4-FFF2-40B4-BE49-F238E27FC236}">
                  <a16:creationId xmlns:a16="http://schemas.microsoft.com/office/drawing/2014/main" id="{21876D75-AEE9-04E3-ABC7-3669041E7B35}"/>
                </a:ext>
              </a:extLst>
            </p:cNvPr>
            <p:cNvGrpSpPr/>
            <p:nvPr/>
          </p:nvGrpSpPr>
          <p:grpSpPr>
            <a:xfrm>
              <a:off x="4144021" y="1484380"/>
              <a:ext cx="7574794" cy="4840220"/>
              <a:chOff x="4436414" y="1551563"/>
              <a:chExt cx="7327378" cy="4327762"/>
            </a:xfrm>
          </p:grpSpPr>
          <p:sp>
            <p:nvSpPr>
              <p:cNvPr id="22" name="Rectangle: Diagonal Corners Rounded 4">
                <a:extLst>
                  <a:ext uri="{FF2B5EF4-FFF2-40B4-BE49-F238E27FC236}">
                    <a16:creationId xmlns:a16="http://schemas.microsoft.com/office/drawing/2014/main" id="{6081A2C5-F7AD-3D80-F957-18D4109E2E18}"/>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Diagonal Corners Rounded 30">
                <a:extLst>
                  <a:ext uri="{FF2B5EF4-FFF2-40B4-BE49-F238E27FC236}">
                    <a16:creationId xmlns:a16="http://schemas.microsoft.com/office/drawing/2014/main" id="{92170788-1BAD-DF6E-45BC-CA5372B51BD8}"/>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TextBox 16">
              <a:extLst>
                <a:ext uri="{FF2B5EF4-FFF2-40B4-BE49-F238E27FC236}">
                  <a16:creationId xmlns:a16="http://schemas.microsoft.com/office/drawing/2014/main" id="{513EAFB9-D191-EA0D-9B94-85B82BB3D763}"/>
                </a:ext>
              </a:extLst>
            </p:cNvPr>
            <p:cNvSpPr txBox="1"/>
            <p:nvPr/>
          </p:nvSpPr>
          <p:spPr>
            <a:xfrm>
              <a:off x="4080010" y="1843219"/>
              <a:ext cx="6815563" cy="138879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động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Thịt luộc, canh cá, thịt kho tàu, bơ tươi.</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25" name="TextBox 24">
              <a:extLst>
                <a:ext uri="{FF2B5EF4-FFF2-40B4-BE49-F238E27FC236}">
                  <a16:creationId xmlns:a16="http://schemas.microsoft.com/office/drawing/2014/main" id="{9C6C76A8-8001-0F7F-9460-507D3A19F93A}"/>
                </a:ext>
              </a:extLst>
            </p:cNvPr>
            <p:cNvSpPr txBox="1"/>
            <p:nvPr/>
          </p:nvSpPr>
          <p:spPr>
            <a:xfrm>
              <a:off x="4182752" y="3407315"/>
              <a:ext cx="6815563" cy="2054351"/>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2800" b="1"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Thức ăn có nguồn gốc từ thực vật: </a:t>
              </a:r>
              <a:r>
                <a:rPr kumimoji="0" lang="vi-VN" sz="28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Đậu rán, lạc rang (đậu phộng rang), dầu đậu nành.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4" name="Picture 2" descr="Feliz Menino Bonitinho Garoto Com Idéia De Luz | Art drawings for kids,  School art activities, Back to school art activity">
            <a:extLst>
              <a:ext uri="{FF2B5EF4-FFF2-40B4-BE49-F238E27FC236}">
                <a16:creationId xmlns:a16="http://schemas.microsoft.com/office/drawing/2014/main" id="{E3470C49-79CA-359E-86BF-5347C8EB818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197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752005" cy="6858003"/>
            <a:chOff x="2" y="0"/>
            <a:chExt cx="12752005"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795624" y="-2804979"/>
              <a:ext cx="6069601" cy="11843164"/>
            </a:xfrm>
            <a:prstGeom prst="rect">
              <a:avLst/>
            </a:prstGeom>
          </p:spPr>
        </p:pic>
      </p:grpSp>
      <p:pic>
        <p:nvPicPr>
          <p:cNvPr id="13"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8602134" y="-7331"/>
            <a:ext cx="3589866" cy="2101763"/>
          </a:xfrm>
          <a:prstGeom prst="rect">
            <a:avLst/>
          </a:prstGeom>
        </p:spPr>
      </p:pic>
      <p:pic>
        <p:nvPicPr>
          <p:cNvPr id="11" name="Picture 1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504840" y="2377874"/>
            <a:ext cx="3299412" cy="4622233"/>
          </a:xfrm>
          <a:prstGeom prst="rect">
            <a:avLst/>
          </a:prstGeom>
        </p:spPr>
      </p:pic>
      <p:sp>
        <p:nvSpPr>
          <p:cNvPr id="15" name="TextBox 14">
            <a:extLst>
              <a:ext uri="{FF2B5EF4-FFF2-40B4-BE49-F238E27FC236}">
                <a16:creationId xmlns:a16="http://schemas.microsoft.com/office/drawing/2014/main" id="{515758A3-6BCA-47A4-A0A9-68CF81CAF526}"/>
              </a:ext>
            </a:extLst>
          </p:cNvPr>
          <p:cNvSpPr txBox="1"/>
          <p:nvPr/>
        </p:nvSpPr>
        <p:spPr>
          <a:xfrm>
            <a:off x="2537717" y="1027906"/>
            <a:ext cx="8915103" cy="2554545"/>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động vật </a:t>
            </a:r>
            <a:r>
              <a:rPr lang="vi-VN" sz="3200" dirty="0">
                <a:solidFill>
                  <a:prstClr val="black"/>
                </a:solidFill>
                <a:latin typeface="Calibri" panose="020F0502020204030204"/>
              </a:rPr>
              <a:t>(như thịt lợn, gà, bò, mỡ lợn, bơ,...) có chứa một số thành phần cần thiết cho sự phát triển cơ thể. </a:t>
            </a:r>
            <a:r>
              <a:rPr lang="vi-VN" sz="3200" b="1" dirty="0">
                <a:solidFill>
                  <a:prstClr val="black"/>
                </a:solidFill>
                <a:latin typeface="Calibri" panose="020F0502020204030204"/>
              </a:rPr>
              <a:t>Chất đạm, chất béo từ cá </a:t>
            </a:r>
            <a:r>
              <a:rPr lang="vi-VN" sz="3200" dirty="0">
                <a:solidFill>
                  <a:prstClr val="black"/>
                </a:solidFill>
                <a:latin typeface="Calibri" panose="020F0502020204030204"/>
              </a:rPr>
              <a:t>lại dễ tiêu hoá và tốt cho tim mạch.</a:t>
            </a:r>
          </a:p>
        </p:txBody>
      </p:sp>
      <p:sp>
        <p:nvSpPr>
          <p:cNvPr id="2" name="TextBox 1">
            <a:extLst>
              <a:ext uri="{FF2B5EF4-FFF2-40B4-BE49-F238E27FC236}">
                <a16:creationId xmlns:a16="http://schemas.microsoft.com/office/drawing/2014/main" id="{E23D099E-FF81-271A-1EE8-4DC98E950C35}"/>
              </a:ext>
            </a:extLst>
          </p:cNvPr>
          <p:cNvSpPr txBox="1"/>
          <p:nvPr/>
        </p:nvSpPr>
        <p:spPr>
          <a:xfrm>
            <a:off x="2702104" y="3627268"/>
            <a:ext cx="8915103" cy="1569660"/>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3200" b="1" dirty="0">
                <a:solidFill>
                  <a:prstClr val="black"/>
                </a:solidFill>
                <a:latin typeface="Calibri" panose="020F0502020204030204"/>
              </a:rPr>
              <a:t>Chất đạm, chất béo có nguồn gốc từ thực vật </a:t>
            </a:r>
            <a:r>
              <a:rPr lang="vi-VN" sz="3200" dirty="0">
                <a:solidFill>
                  <a:prstClr val="black"/>
                </a:solidFill>
                <a:latin typeface="Calibri" panose="020F0502020204030204"/>
              </a:rPr>
              <a:t>(đậu, đỗ, lạc, dầu ăn) cơ thể dễ hấp thụ, tốt cho tim mạch.</a:t>
            </a:r>
          </a:p>
        </p:txBody>
      </p:sp>
    </p:spTree>
    <p:extLst>
      <p:ext uri="{BB962C8B-B14F-4D97-AF65-F5344CB8AC3E}">
        <p14:creationId xmlns:p14="http://schemas.microsoft.com/office/powerpoint/2010/main" val="2785756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716405" y="994143"/>
            <a:ext cx="9475469" cy="1485900"/>
          </a:xfrm>
          <a:prstGeom prst="rect">
            <a:avLst/>
          </a:prstGeom>
        </p:spPr>
      </p:pic>
      <p:sp>
        <p:nvSpPr>
          <p:cNvPr id="100" name="Text Box 99"/>
          <p:cNvSpPr txBox="1"/>
          <p:nvPr/>
        </p:nvSpPr>
        <p:spPr>
          <a:xfrm>
            <a:off x="1869757" y="1229261"/>
            <a:ext cx="9347835" cy="1015663"/>
          </a:xfrm>
          <a:prstGeom prst="rect">
            <a:avLst/>
          </a:prstGeom>
          <a:noFill/>
          <a:ln w="9525">
            <a:noFill/>
          </a:ln>
        </p:spPr>
        <p:txBody>
          <a:bodyPr wrap="square">
            <a:spAutoFit/>
            <a:scene3d>
              <a:camera prst="orthographicFron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Trò</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chơi</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Lật</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mảnh</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r>
              <a:rPr kumimoji="0" lang="en-US" sz="6000" b="0" i="0" u="none" strike="noStrike" kern="1200" cap="none" spc="0" normalizeH="0" baseline="0" noProof="0" dirty="0" err="1">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ghép</a:t>
            </a:r>
            <a:r>
              <a:rPr kumimoji="0" lang="en-US" sz="6000" b="0" i="0" u="none" strike="noStrike" kern="1200" cap="none" spc="0" normalizeH="0" baseline="0" noProof="0" dirty="0">
                <a:ln w="12700">
                  <a:solidFill>
                    <a:srgbClr val="3A9659"/>
                  </a:solidFill>
                  <a:prstDash val="solid"/>
                </a:ln>
                <a:solidFill>
                  <a:srgbClr val="FF0000"/>
                </a:solidFill>
                <a:effectLst>
                  <a:innerShdw blurRad="63500" dist="50800" dir="16200000">
                    <a:srgbClr val="D45242">
                      <a:alpha val="50000"/>
                    </a:srgbClr>
                  </a:innerShdw>
                </a:effectLst>
                <a:uLnTx/>
                <a:uFillTx/>
                <a:latin typeface="Calibri" panose="020F0502020204030204" pitchFamily="34" charset="0"/>
                <a:cs typeface="Calibri" panose="020F0502020204030204" pitchFamily="34" charset="0"/>
              </a:rPr>
              <a:t>” </a:t>
            </a:r>
          </a:p>
        </p:txBody>
      </p:sp>
      <p:sp>
        <p:nvSpPr>
          <p:cNvPr id="9" name="Text Box 8"/>
          <p:cNvSpPr txBox="1"/>
          <p:nvPr/>
        </p:nvSpPr>
        <p:spPr>
          <a:xfrm>
            <a:off x="2143125" y="2502198"/>
            <a:ext cx="8622030" cy="2554545"/>
          </a:xfrm>
          <a:prstGeom prst="rect">
            <a:avLst/>
          </a:prstGeom>
          <a:solidFill>
            <a:schemeClr val="bg1"/>
          </a:solidFill>
          <a:effectLst>
            <a:glow rad="63500">
              <a:schemeClr val="accent2">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Luật chơi: </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Trả lời đúng một câu hỏi sẽ mở được một mảnh ghép. Khi trả lời được tất cả các câu hỏi chúng ta sẽ hoàn thành được hình ảnh.</a:t>
            </a:r>
          </a:p>
        </p:txBody>
      </p:sp>
      <p:pic>
        <p:nvPicPr>
          <p:cNvPr id="10" name="Content Placeholder 9" descr="Picture1T"/>
          <p:cNvPicPr>
            <a:picLocks noGrp="1" noChangeAspect="1"/>
          </p:cNvPicPr>
          <p:nvPr>
            <p:ph idx="1"/>
          </p:nvPr>
        </p:nvPicPr>
        <p:blipFill>
          <a:blip r:embed="rId4"/>
          <a:stretch>
            <a:fillRect/>
          </a:stretch>
        </p:blipFill>
        <p:spPr>
          <a:xfrm flipH="1">
            <a:off x="343535" y="3623310"/>
            <a:ext cx="1799590" cy="3234690"/>
          </a:xfrm>
          <a:prstGeom prst="rect">
            <a:avLst/>
          </a:prstGeom>
        </p:spPr>
      </p:pic>
      <p:pic>
        <p:nvPicPr>
          <p:cNvPr id="7" name="Content Placeholder 8" descr="pixlr-bg-result (29)">
            <a:hlinkClick r:id="rId5" action="ppaction://hlinksldjump"/>
            <a:extLst>
              <a:ext uri="{FF2B5EF4-FFF2-40B4-BE49-F238E27FC236}">
                <a16:creationId xmlns:a16="http://schemas.microsoft.com/office/drawing/2014/main" id="{99E38695-F9A4-4BD0-AC3F-C0F07B6A1978}"/>
              </a:ext>
            </a:extLst>
          </p:cNvPr>
          <p:cNvPicPr>
            <a:picLocks noChangeAspect="1"/>
          </p:cNvPicPr>
          <p:nvPr/>
        </p:nvPicPr>
        <p:blipFill>
          <a:blip r:embed="rId6"/>
          <a:stretch>
            <a:fillRect/>
          </a:stretch>
        </p:blipFill>
        <p:spPr>
          <a:xfrm>
            <a:off x="9281446" y="3779470"/>
            <a:ext cx="3872291" cy="3369264"/>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63AC7F-7CD0-46E3-8C1E-FAF095162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8A48E18-3F60-4BC5-A208-9E58793A2702}"/>
              </a:ext>
            </a:extLst>
          </p:cNvPr>
          <p:cNvSpPr/>
          <p:nvPr/>
        </p:nvSpPr>
        <p:spPr>
          <a:xfrm>
            <a:off x="1900719" y="544530"/>
            <a:ext cx="8887145" cy="4543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ECA332E1-372F-D5DE-D4BC-886469638A9F}"/>
              </a:ext>
            </a:extLst>
          </p:cNvPr>
          <p:cNvSpPr txBox="1"/>
          <p:nvPr/>
        </p:nvSpPr>
        <p:spPr>
          <a:xfrm>
            <a:off x="2110115" y="871436"/>
            <a:ext cx="8657128" cy="1754326"/>
          </a:xfrm>
          <a:prstGeom prst="rect">
            <a:avLst/>
          </a:prstGeom>
          <a:noFill/>
        </p:spPr>
        <p:txBody>
          <a:bodyPr wrap="square">
            <a:spAutoFit/>
          </a:bodyPr>
          <a:lstStyle/>
          <a:p>
            <a:pPr marL="21590" marR="0" lvl="0" indent="0" algn="ctr" defTabSz="914400" rtl="0" eaLnBrk="1" fontAlgn="auto" latinLnBrk="0" hangingPunct="1">
              <a:spcBef>
                <a:spcPts val="0"/>
              </a:spcBef>
              <a:spcAft>
                <a:spcPts val="100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Nêu</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thêm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một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số</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ăn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khác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chứa</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đạm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chất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béo</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nguồn</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gốc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từ</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thực</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động</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vật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mà</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em</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biết</a:t>
            </a:r>
            <a:r>
              <a:rPr kumimoji="0" lang="en-US" sz="3600" b="1" i="0" u="none" strike="noStrike" kern="1200" cap="none" spc="0" normalizeH="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D6ACF86-204D-B81C-CC1F-E230B4B6A280}"/>
              </a:ext>
            </a:extLst>
          </p:cNvPr>
          <p:cNvPicPr>
            <a:picLocks noChangeAspect="1"/>
          </p:cNvPicPr>
          <p:nvPr/>
        </p:nvPicPr>
        <p:blipFill>
          <a:blip r:embed="rId4"/>
          <a:stretch>
            <a:fillRect/>
          </a:stretch>
        </p:blipFill>
        <p:spPr>
          <a:xfrm>
            <a:off x="3081905" y="3065112"/>
            <a:ext cx="2119822" cy="2708392"/>
          </a:xfrm>
          <a:prstGeom prst="rect">
            <a:avLst/>
          </a:prstGeom>
        </p:spPr>
      </p:pic>
      <p:pic>
        <p:nvPicPr>
          <p:cNvPr id="5" name="Picture 4">
            <a:extLst>
              <a:ext uri="{FF2B5EF4-FFF2-40B4-BE49-F238E27FC236}">
                <a16:creationId xmlns:a16="http://schemas.microsoft.com/office/drawing/2014/main" id="{0185B74A-5D4A-E433-D40B-4C6AA1F53D4A}"/>
              </a:ext>
            </a:extLst>
          </p:cNvPr>
          <p:cNvPicPr>
            <a:picLocks noChangeAspect="1"/>
          </p:cNvPicPr>
          <p:nvPr/>
        </p:nvPicPr>
        <p:blipFill>
          <a:blip r:embed="rId5"/>
          <a:stretch>
            <a:fillRect/>
          </a:stretch>
        </p:blipFill>
        <p:spPr>
          <a:xfrm>
            <a:off x="6823853" y="3065112"/>
            <a:ext cx="1874856" cy="2708392"/>
          </a:xfrm>
          <a:prstGeom prst="rect">
            <a:avLst/>
          </a:prstGeom>
        </p:spPr>
      </p:pic>
    </p:spTree>
    <p:extLst>
      <p:ext uri="{BB962C8B-B14F-4D97-AF65-F5344CB8AC3E}">
        <p14:creationId xmlns:p14="http://schemas.microsoft.com/office/powerpoint/2010/main" val="54840388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0" objId="8"/>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loại rau củ giàu đạm dành cho người ăn chay_720p">
            <a:hlinkClick r:id="" action="ppaction://media"/>
            <a:extLst>
              <a:ext uri="{FF2B5EF4-FFF2-40B4-BE49-F238E27FC236}">
                <a16:creationId xmlns:a16="http://schemas.microsoft.com/office/drawing/2014/main" id="{9705B450-6D28-81FC-810B-8FC08B37AE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23202738"/>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9A5676-560C-4BE5-8520-5B4744D65C42}"/>
              </a:ext>
            </a:extLst>
          </p:cNvPr>
          <p:cNvGrpSpPr/>
          <p:nvPr/>
        </p:nvGrpSpPr>
        <p:grpSpPr>
          <a:xfrm>
            <a:off x="0" y="0"/>
            <a:ext cx="12192000" cy="6858003"/>
            <a:chOff x="2" y="0"/>
            <a:chExt cx="12192000" cy="6858003"/>
          </a:xfrm>
        </p:grpSpPr>
        <p:pic>
          <p:nvPicPr>
            <p:cNvPr id="7" name="图片 3">
              <a:extLst>
                <a:ext uri="{FF2B5EF4-FFF2-40B4-BE49-F238E27FC236}">
                  <a16:creationId xmlns:a16="http://schemas.microsoft.com/office/drawing/2014/main" id="{8413C11D-90E5-46DA-8ADA-F78BB13B76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2">
              <a:extLst>
                <a:ext uri="{FF2B5EF4-FFF2-40B4-BE49-F238E27FC236}">
                  <a16:creationId xmlns:a16="http://schemas.microsoft.com/office/drawing/2014/main" id="{DC633D79-E0B5-4F4D-AE4A-E77F6D190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3253701" y="-1535916"/>
              <a:ext cx="5684600" cy="10490689"/>
            </a:xfrm>
            <a:prstGeom prst="rect">
              <a:avLst/>
            </a:prstGeom>
          </p:spPr>
        </p:pic>
      </p:grpSp>
      <p:pic>
        <p:nvPicPr>
          <p:cNvPr id="3" name="Picture 4">
            <a:extLst>
              <a:ext uri="{FF2B5EF4-FFF2-40B4-BE49-F238E27FC236}">
                <a16:creationId xmlns:a16="http://schemas.microsoft.com/office/drawing/2014/main" id="{34839272-94CE-40C8-8666-2EDE9C3F9DD8}"/>
              </a:ext>
            </a:extLst>
          </p:cNvPr>
          <p:cNvPicPr>
            <a:picLocks noChangeAspect="1"/>
          </p:cNvPicPr>
          <p:nvPr/>
        </p:nvPicPr>
        <p:blipFill>
          <a:blip r:embed="rId4"/>
          <a:srcRect/>
          <a:stretch>
            <a:fillRect/>
          </a:stretch>
        </p:blipFill>
        <p:spPr>
          <a:xfrm>
            <a:off x="9423228" y="2645250"/>
            <a:ext cx="1615439" cy="4102524"/>
          </a:xfrm>
          <a:prstGeom prst="rect">
            <a:avLst/>
          </a:prstGeom>
        </p:spPr>
      </p:pic>
      <p:pic>
        <p:nvPicPr>
          <p:cNvPr id="4" name="Picture 9">
            <a:extLst>
              <a:ext uri="{FF2B5EF4-FFF2-40B4-BE49-F238E27FC236}">
                <a16:creationId xmlns:a16="http://schemas.microsoft.com/office/drawing/2014/main" id="{095075BD-EED9-411C-A78B-B0997BD7ED0B}"/>
              </a:ext>
            </a:extLst>
          </p:cNvPr>
          <p:cNvPicPr>
            <a:picLocks noChangeAspect="1"/>
          </p:cNvPicPr>
          <p:nvPr/>
        </p:nvPicPr>
        <p:blipFill>
          <a:blip r:embed="rId5"/>
          <a:srcRect/>
          <a:stretch>
            <a:fillRect/>
          </a:stretch>
        </p:blipFill>
        <p:spPr>
          <a:xfrm>
            <a:off x="745231" y="2661920"/>
            <a:ext cx="1910079" cy="4069184"/>
          </a:xfrm>
          <a:prstGeom prst="rect">
            <a:avLst/>
          </a:prstGeom>
        </p:spPr>
      </p:pic>
      <p:pic>
        <p:nvPicPr>
          <p:cNvPr id="2" name="Picture 1">
            <a:extLst>
              <a:ext uri="{FF2B5EF4-FFF2-40B4-BE49-F238E27FC236}">
                <a16:creationId xmlns:a16="http://schemas.microsoft.com/office/drawing/2014/main" id="{F5B77BFE-CE49-E0A0-F223-D59CA9C3EC0E}"/>
              </a:ext>
            </a:extLst>
          </p:cNvPr>
          <p:cNvPicPr>
            <a:picLocks noChangeAspect="1"/>
          </p:cNvPicPr>
          <p:nvPr/>
        </p:nvPicPr>
        <p:blipFill>
          <a:blip r:embed="rId6"/>
          <a:stretch>
            <a:fillRect/>
          </a:stretch>
        </p:blipFill>
        <p:spPr>
          <a:xfrm>
            <a:off x="4351942" y="2468927"/>
            <a:ext cx="3590855" cy="2865368"/>
          </a:xfrm>
          <a:prstGeom prst="rect">
            <a:avLst/>
          </a:prstGeom>
        </p:spPr>
      </p:pic>
    </p:spTree>
    <p:extLst>
      <p:ext uri="{BB962C8B-B14F-4D97-AF65-F5344CB8AC3E}">
        <p14:creationId xmlns:p14="http://schemas.microsoft.com/office/powerpoint/2010/main" val="1373872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0" y="0"/>
            <a:ext cx="7177754" cy="3171825"/>
            <a:chOff x="0" y="493614"/>
            <a:chExt cx="7177754" cy="2275007"/>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0" y="584884"/>
              <a:ext cx="6946844" cy="993394"/>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đạm</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vi-VN" sz="2800" b="1" i="0" u="none" strike="noStrike" kern="1200" cap="none" spc="0" normalizeH="0" baseline="0" noProof="0" dirty="0">
                <a:ln>
                  <a:noFill/>
                </a:ln>
                <a:solidFill>
                  <a:prstClr val="black"/>
                </a:solidFill>
                <a:effectLst/>
                <a:uLnTx/>
                <a:uFillTx/>
                <a:ea typeface="Calibri" panose="020F0502020204030204" pitchFamily="34" charset="0"/>
                <a:cs typeface="Calibri" panose="020F0502020204030204" pitchFamily="34" charset="0"/>
              </a:endParaRPr>
            </a:p>
          </p:txBody>
        </p:sp>
        <p:sp>
          <p:nvSpPr>
            <p:cNvPr id="4" name="Hộp Văn bản 6">
              <a:extLst>
                <a:ext uri="{FF2B5EF4-FFF2-40B4-BE49-F238E27FC236}">
                  <a16:creationId xmlns:a16="http://schemas.microsoft.com/office/drawing/2014/main" id="{475FA928-6363-EEE5-1FB5-C8732B340C2A}"/>
                </a:ext>
              </a:extLst>
            </p:cNvPr>
            <p:cNvSpPr txBox="1"/>
            <p:nvPr/>
          </p:nvSpPr>
          <p:spPr>
            <a:xfrm>
              <a:off x="91382" y="1652034"/>
              <a:ext cx="6746819" cy="99339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i="0" dirty="0" err="1">
                  <a:solidFill>
                    <a:srgbClr val="000000"/>
                  </a:solidFill>
                  <a:effectLst/>
                </a:rPr>
                <a:t>Vì</a:t>
              </a:r>
              <a:r>
                <a:rPr lang="en-US" sz="2800" b="1" i="0" dirty="0">
                  <a:solidFill>
                    <a:srgbClr val="000000"/>
                  </a:solidFill>
                  <a:effectLst/>
                </a:rPr>
                <a:t> </a:t>
              </a:r>
              <a:r>
                <a:rPr lang="en-US" sz="2800" b="1" i="0" dirty="0" err="1">
                  <a:solidFill>
                    <a:srgbClr val="000000"/>
                  </a:solidFill>
                  <a:effectLst/>
                </a:rPr>
                <a:t>sao</a:t>
              </a:r>
              <a:r>
                <a:rPr lang="en-US" sz="2800" b="1" i="0" dirty="0">
                  <a:solidFill>
                    <a:srgbClr val="000000"/>
                  </a:solidFill>
                  <a:effectLst/>
                </a:rPr>
                <a:t> </a:t>
              </a:r>
              <a:r>
                <a:rPr lang="en-US" sz="2800" b="1" i="0" dirty="0" err="1">
                  <a:solidFill>
                    <a:srgbClr val="000000"/>
                  </a:solidFill>
                  <a:effectLst/>
                </a:rPr>
                <a:t>chúng</a:t>
              </a:r>
              <a:r>
                <a:rPr lang="en-US" sz="2800" b="1" i="0" dirty="0">
                  <a:solidFill>
                    <a:srgbClr val="000000"/>
                  </a:solidFill>
                  <a:effectLst/>
                </a:rPr>
                <a:t> ta </a:t>
              </a:r>
              <a:r>
                <a:rPr lang="en-US" sz="2800" b="1" i="0" dirty="0" err="1">
                  <a:solidFill>
                    <a:srgbClr val="000000"/>
                  </a:solidFill>
                  <a:effectLst/>
                </a:rPr>
                <a:t>cần</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phối</a:t>
              </a:r>
              <a:r>
                <a:rPr lang="en-US" sz="2800" b="1" i="0" dirty="0">
                  <a:solidFill>
                    <a:srgbClr val="000000"/>
                  </a:solidFill>
                  <a:effectLst/>
                </a:rPr>
                <a:t> </a:t>
              </a:r>
              <a:r>
                <a:rPr lang="en-US" sz="2800" b="1" i="0" dirty="0" err="1">
                  <a:solidFill>
                    <a:srgbClr val="000000"/>
                  </a:solidFill>
                  <a:effectLst/>
                </a:rPr>
                <a:t>hợp</a:t>
              </a:r>
              <a:r>
                <a:rPr lang="en-US" sz="2800" b="1" i="0" dirty="0">
                  <a:solidFill>
                    <a:srgbClr val="000000"/>
                  </a:solidFill>
                  <a:effectLst/>
                </a:rPr>
                <a:t> </a:t>
              </a:r>
              <a:r>
                <a:rPr lang="en-US" sz="2800" b="1" i="0" dirty="0" err="1">
                  <a:solidFill>
                    <a:srgbClr val="000000"/>
                  </a:solidFill>
                  <a:effectLst/>
                </a:rPr>
                <a:t>thức</a:t>
              </a:r>
              <a:r>
                <a:rPr lang="en-US" sz="2800" b="1" i="0" dirty="0">
                  <a:solidFill>
                    <a:srgbClr val="000000"/>
                  </a:solidFill>
                  <a:effectLst/>
                </a:rPr>
                <a:t> </a:t>
              </a:r>
              <a:r>
                <a:rPr lang="en-US" sz="2800" b="1" i="0" dirty="0" err="1">
                  <a:solidFill>
                    <a:srgbClr val="000000"/>
                  </a:solidFill>
                  <a:effectLst/>
                </a:rPr>
                <a:t>ăn</a:t>
              </a:r>
              <a:r>
                <a:rPr lang="en-US" sz="2800" b="1" i="0" dirty="0">
                  <a:solidFill>
                    <a:srgbClr val="000000"/>
                  </a:solidFill>
                  <a:effectLst/>
                </a:rPr>
                <a:t> </a:t>
              </a:r>
              <a:r>
                <a:rPr lang="en-US" sz="2800" b="1" i="0" dirty="0" err="1">
                  <a:solidFill>
                    <a:srgbClr val="000000"/>
                  </a:solidFill>
                  <a:effectLst/>
                </a:rPr>
                <a:t>chứa</a:t>
              </a:r>
              <a:r>
                <a:rPr lang="en-US" sz="2800" b="1" i="0" dirty="0">
                  <a:solidFill>
                    <a:srgbClr val="000000"/>
                  </a:solidFill>
                  <a:effectLst/>
                </a:rPr>
                <a:t> </a:t>
              </a:r>
              <a:r>
                <a:rPr lang="en-US" sz="2800" b="1" i="0" dirty="0" err="1">
                  <a:solidFill>
                    <a:srgbClr val="000000"/>
                  </a:solidFill>
                  <a:effectLst/>
                </a:rPr>
                <a:t>chất</a:t>
              </a:r>
              <a:r>
                <a:rPr lang="en-US" sz="2800" b="1" i="0" dirty="0">
                  <a:solidFill>
                    <a:srgbClr val="000000"/>
                  </a:solidFill>
                  <a:effectLst/>
                </a:rPr>
                <a:t> </a:t>
              </a:r>
              <a:r>
                <a:rPr lang="en-US" sz="2800" b="1" i="0" dirty="0" err="1">
                  <a:solidFill>
                    <a:srgbClr val="000000"/>
                  </a:solidFill>
                  <a:effectLst/>
                </a:rPr>
                <a:t>béo</a:t>
              </a:r>
              <a:r>
                <a:rPr lang="en-US" sz="2800" b="1" i="0" dirty="0">
                  <a:solidFill>
                    <a:srgbClr val="000000"/>
                  </a:solidFill>
                  <a:effectLst/>
                </a:rPr>
                <a:t> </a:t>
              </a:r>
              <a:r>
                <a:rPr lang="en-US" sz="2800" b="1" i="0" dirty="0" err="1">
                  <a:solidFill>
                    <a:srgbClr val="000000"/>
                  </a:solidFill>
                  <a:effectLst/>
                </a:rPr>
                <a:t>có</a:t>
              </a:r>
              <a:r>
                <a:rPr lang="en-US" sz="2800" b="1" i="0" dirty="0">
                  <a:solidFill>
                    <a:srgbClr val="000000"/>
                  </a:solidFill>
                  <a:effectLst/>
                </a:rPr>
                <a:t> </a:t>
              </a:r>
              <a:r>
                <a:rPr lang="en-US" sz="2800" b="1" i="0" dirty="0" err="1">
                  <a:solidFill>
                    <a:srgbClr val="000000"/>
                  </a:solidFill>
                  <a:effectLst/>
                </a:rPr>
                <a:t>nguồn</a:t>
              </a:r>
              <a:r>
                <a:rPr lang="en-US" sz="2800" b="1" i="0" dirty="0">
                  <a:solidFill>
                    <a:srgbClr val="000000"/>
                  </a:solidFill>
                  <a:effectLst/>
                </a:rPr>
                <a:t> </a:t>
              </a:r>
              <a:r>
                <a:rPr lang="en-US" sz="2800" b="1" i="0" dirty="0" err="1">
                  <a:solidFill>
                    <a:srgbClr val="000000"/>
                  </a:solidFill>
                  <a:effectLst/>
                </a:rPr>
                <a:t>gốc</a:t>
              </a:r>
              <a:r>
                <a:rPr lang="en-US" sz="2800" b="1" i="0" dirty="0">
                  <a:solidFill>
                    <a:srgbClr val="000000"/>
                  </a:solidFill>
                  <a:effectLst/>
                </a:rPr>
                <a:t> </a:t>
              </a:r>
              <a:r>
                <a:rPr lang="en-US" sz="2800" b="1" i="0" dirty="0" err="1">
                  <a:solidFill>
                    <a:srgbClr val="000000"/>
                  </a:solidFill>
                  <a:effectLst/>
                </a:rPr>
                <a:t>từ</a:t>
              </a:r>
              <a:r>
                <a:rPr lang="en-US" sz="2800" b="1" i="0" dirty="0">
                  <a:solidFill>
                    <a:srgbClr val="000000"/>
                  </a:solidFill>
                  <a:effectLst/>
                </a:rPr>
                <a:t> </a:t>
              </a:r>
              <a:r>
                <a:rPr lang="en-US" sz="2800" b="1" i="0" dirty="0" err="1">
                  <a:solidFill>
                    <a:srgbClr val="000000"/>
                  </a:solidFill>
                  <a:effectLst/>
                </a:rPr>
                <a:t>thực</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 </a:t>
              </a:r>
              <a:r>
                <a:rPr lang="en-US" sz="2800" b="1" i="0" dirty="0" err="1">
                  <a:solidFill>
                    <a:srgbClr val="000000"/>
                  </a:solidFill>
                  <a:effectLst/>
                </a:rPr>
                <a:t>và</a:t>
              </a:r>
              <a:r>
                <a:rPr lang="en-US" sz="2800" b="1" i="0" dirty="0">
                  <a:solidFill>
                    <a:srgbClr val="000000"/>
                  </a:solidFill>
                  <a:effectLst/>
                </a:rPr>
                <a:t> </a:t>
              </a:r>
              <a:r>
                <a:rPr lang="en-US" sz="2800" b="1" i="0" dirty="0" err="1">
                  <a:solidFill>
                    <a:srgbClr val="000000"/>
                  </a:solidFill>
                  <a:effectLst/>
                </a:rPr>
                <a:t>động</a:t>
              </a:r>
              <a:r>
                <a:rPr lang="en-US" sz="2800" b="1" i="0" dirty="0">
                  <a:solidFill>
                    <a:srgbClr val="000000"/>
                  </a:solidFill>
                  <a:effectLst/>
                </a:rPr>
                <a:t> </a:t>
              </a:r>
              <a:r>
                <a:rPr lang="en-US" sz="2800" b="1" i="0" dirty="0" err="1">
                  <a:solidFill>
                    <a:srgbClr val="000000"/>
                  </a:solidFill>
                  <a:effectLst/>
                </a:rPr>
                <a:t>vật</a:t>
              </a:r>
              <a:r>
                <a:rPr lang="en-US" sz="2800" b="1" i="0" dirty="0">
                  <a:solidFill>
                    <a:srgbClr val="000000"/>
                  </a:solidFill>
                  <a:effectLst/>
                </a:rPr>
                <a:t>?</a:t>
              </a:r>
              <a:endParaRPr kumimoji="0" lang="en-US" sz="2800" b="1" i="0" u="none" strike="noStrike" kern="1200" cap="none" spc="0" normalizeH="0" baseline="0" noProof="0" dirty="0">
                <a:ln>
                  <a:noFill/>
                </a:ln>
                <a:solidFill>
                  <a:prstClr val="black"/>
                </a:solidFill>
                <a:effectLst/>
                <a:uLnTx/>
                <a:uFillTx/>
                <a:ea typeface="Calibri" panose="020F0502020204030204" pitchFamily="34" charset="0"/>
                <a:cs typeface="+mn-cs"/>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153893" y="1788064"/>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24" y="3415214"/>
            <a:ext cx="6449961" cy="327133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656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Thức ăn chứa chất đạm có nguồn gốc động vật có một số thành phần cần thiết cho sự phát triển cơ thể nhưng lại </a:t>
              </a:r>
              <a:r>
                <a:rPr lang="vi-VN" sz="2800" b="1" i="0" dirty="0">
                  <a:solidFill>
                    <a:srgbClr val="FF0000"/>
                  </a:solidFill>
                  <a:effectLst/>
                  <a:latin typeface="Cambria" panose="02040503050406030204" pitchFamily="18" charset="0"/>
                  <a:ea typeface="Cambria" panose="02040503050406030204" pitchFamily="18" charset="0"/>
                </a:rPr>
                <a:t>khó hấp thụ.</a:t>
              </a:r>
              <a:endParaRPr lang="en-US" sz="2800" b="1" i="0" dirty="0">
                <a:solidFill>
                  <a:srgbClr val="FF0000"/>
                </a:solidFill>
                <a:effectLst/>
                <a:latin typeface="Cambria" panose="02040503050406030204" pitchFamily="18" charset="0"/>
                <a:ea typeface="Cambria" panose="020405030504060302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2800" b="0" i="0" dirty="0">
                  <a:solidFill>
                    <a:srgbClr val="000000"/>
                  </a:solidFill>
                  <a:effectLst/>
                  <a:latin typeface="Cambria" panose="02040503050406030204" pitchFamily="18" charset="0"/>
                  <a:ea typeface="Cambria" panose="02040503050406030204" pitchFamily="18" charset="0"/>
                </a:rPr>
                <a:t>Chất đạm có nguồn gốc thực vật cơ thể </a:t>
              </a:r>
              <a:r>
                <a:rPr lang="vi-VN" sz="2800" b="1" i="0" dirty="0">
                  <a:solidFill>
                    <a:srgbClr val="FF0000"/>
                  </a:solidFill>
                  <a:effectLst/>
                  <a:latin typeface="Cambria" panose="02040503050406030204" pitchFamily="18" charset="0"/>
                  <a:ea typeface="Cambria" panose="02040503050406030204" pitchFamily="18" charset="0"/>
                </a:rPr>
                <a:t>dễ hấp thụ </a:t>
              </a:r>
              <a:r>
                <a:rPr lang="vi-VN" sz="2800" b="0" i="0" dirty="0">
                  <a:solidFill>
                    <a:srgbClr val="000000"/>
                  </a:solidFill>
                  <a:effectLst/>
                  <a:latin typeface="Cambria" panose="02040503050406030204" pitchFamily="18" charset="0"/>
                  <a:ea typeface="Cambria" panose="02040503050406030204" pitchFamily="18" charset="0"/>
                </a:rPr>
                <a:t>nhưng thiếu một số thành phần cần thiết đối với sự phát triển cơ thể.</a:t>
              </a:r>
              <a:endParaRPr lang="en-US" sz="2800" b="0" i="0" dirty="0">
                <a:solidFill>
                  <a:srgbClr val="000000"/>
                </a:solidFill>
                <a:effectLst/>
                <a:latin typeface="Cambria" panose="02040503050406030204" pitchFamily="18" charset="0"/>
                <a:ea typeface="Cambria" panose="020405030504060302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lang="vi-VN" sz="2800" b="1" i="0" dirty="0">
                  <a:solidFill>
                    <a:srgbClr val="000000"/>
                  </a:solidFill>
                  <a:effectLst/>
                  <a:latin typeface="Cambria" panose="02040503050406030204" pitchFamily="18" charset="0"/>
                  <a:ea typeface="Cambria" panose="02040503050406030204" pitchFamily="18" charset="0"/>
                </a:rPr>
                <a:t>Chính vì vậy cần ăn phối hợp thức ăn chứa chất đạm có nguồn gốc từ thực vật và động vật.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46051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children in a field&#10;&#10;Description automatically generated with low confidence">
            <a:extLst>
              <a:ext uri="{FF2B5EF4-FFF2-40B4-BE49-F238E27FC236}">
                <a16:creationId xmlns:a16="http://schemas.microsoft.com/office/drawing/2014/main" id="{9979095C-E6FA-4C17-A1B5-2BCBE18E8E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F8382210-9063-480A-ABA3-0D488A83C2D2}"/>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8" b="96078" l="9994" r="89942">
                        <a14:foregroundMark x1="38648" y1="75131" x2="37484" y2="88476"/>
                        <a14:foregroundMark x1="56759" y1="73635" x2="56371" y2="89446"/>
                        <a14:foregroundMark x1="56371" y1="89446" x2="44761" y2="87626"/>
                        <a14:foregroundMark x1="44761" y1="87626" x2="39780" y2="79701"/>
                        <a14:foregroundMark x1="39780" y1="79701" x2="46960" y2="78326"/>
                        <a14:foregroundMark x1="37807" y1="72786" x2="32633" y2="89082"/>
                        <a14:foregroundMark x1="32633" y1="89082" x2="32406" y2="91427"/>
                        <a14:foregroundMark x1="50841" y1="70036" x2="55239" y2="79135"/>
                        <a14:foregroundMark x1="38810" y1="93773" x2="46151" y2="93813"/>
                        <a14:foregroundMark x1="46151" y1="93813" x2="55886" y2="92924"/>
                        <a14:foregroundMark x1="55886" y1="92924" x2="60155" y2="92924"/>
                        <a14:foregroundMark x1="36287" y1="96078" x2="59832" y2="93530"/>
                        <a14:backgroundMark x1="23254" y1="36191" x2="19858" y2="48888"/>
                        <a14:backgroundMark x1="72025" y1="21795" x2="78105" y2="41286"/>
                        <a14:backgroundMark x1="78105" y1="41286" x2="78105" y2="41286"/>
                        <a14:backgroundMark x1="75906" y1="58835" x2="75906" y2="58835"/>
                        <a14:backgroundMark x1="74709" y1="56935" x2="77393" y2="63890"/>
                        <a14:backgroundMark x1="77393" y1="63890" x2="77943" y2="70886"/>
                        <a14:backgroundMark x1="66074" y1="59685" x2="62516" y2="69430"/>
                        <a14:backgroundMark x1="62516" y1="69430" x2="62354" y2="69632"/>
                        <a14:backgroundMark x1="61514" y1="61383" x2="58473" y2="66033"/>
                      </a14:backgroundRemoval>
                    </a14:imgEffect>
                  </a14:imgLayer>
                </a14:imgProps>
              </a:ext>
              <a:ext uri="{28A0092B-C50C-407E-A947-70E740481C1C}">
                <a14:useLocalDpi xmlns:a14="http://schemas.microsoft.com/office/drawing/2010/main" val="0"/>
              </a:ext>
            </a:extLst>
          </a:blip>
          <a:stretch>
            <a:fillRect/>
          </a:stretch>
        </p:blipFill>
        <p:spPr>
          <a:xfrm>
            <a:off x="8488700" y="3678145"/>
            <a:ext cx="4191533" cy="3353066"/>
          </a:xfrm>
          <a:prstGeom prst="rect">
            <a:avLst/>
          </a:prstGeom>
        </p:spPr>
      </p:pic>
      <p:grpSp>
        <p:nvGrpSpPr>
          <p:cNvPr id="3" name="Group 2">
            <a:extLst>
              <a:ext uri="{FF2B5EF4-FFF2-40B4-BE49-F238E27FC236}">
                <a16:creationId xmlns:a16="http://schemas.microsoft.com/office/drawing/2014/main" id="{5EEB8C48-BEFA-D29C-2BD7-2AE43E0217FF}"/>
              </a:ext>
            </a:extLst>
          </p:cNvPr>
          <p:cNvGrpSpPr/>
          <p:nvPr/>
        </p:nvGrpSpPr>
        <p:grpSpPr>
          <a:xfrm>
            <a:off x="251198" y="986318"/>
            <a:ext cx="9293494" cy="4859677"/>
            <a:chOff x="188905" y="493614"/>
            <a:chExt cx="6988849" cy="2275007"/>
          </a:xfrm>
        </p:grpSpPr>
        <p:grpSp>
          <p:nvGrpSpPr>
            <p:cNvPr id="4" name="Group 3">
              <a:extLst>
                <a:ext uri="{FF2B5EF4-FFF2-40B4-BE49-F238E27FC236}">
                  <a16:creationId xmlns:a16="http://schemas.microsoft.com/office/drawing/2014/main" id="{CA011443-902C-D295-F3F3-9A1E978CC174}"/>
                </a:ext>
              </a:extLst>
            </p:cNvPr>
            <p:cNvGrpSpPr/>
            <p:nvPr/>
          </p:nvGrpSpPr>
          <p:grpSpPr>
            <a:xfrm>
              <a:off x="188905" y="493614"/>
              <a:ext cx="6988849" cy="2275007"/>
              <a:chOff x="188905" y="493614"/>
              <a:chExt cx="6988849" cy="2275007"/>
            </a:xfrm>
          </p:grpSpPr>
          <p:sp>
            <p:nvSpPr>
              <p:cNvPr id="7" name="Rectangle: Rounded Corners 6">
                <a:extLst>
                  <a:ext uri="{FF2B5EF4-FFF2-40B4-BE49-F238E27FC236}">
                    <a16:creationId xmlns:a16="http://schemas.microsoft.com/office/drawing/2014/main" id="{6ADF9CEF-E502-965A-5D04-2B3933D4BDF3}"/>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E33497AC-C432-4D88-8863-428E1C833B1F}"/>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Hộp Văn bản 6">
              <a:extLst>
                <a:ext uri="{FF2B5EF4-FFF2-40B4-BE49-F238E27FC236}">
                  <a16:creationId xmlns:a16="http://schemas.microsoft.com/office/drawing/2014/main" id="{E48803A9-0E21-DA5B-5614-E447279257AD}"/>
                </a:ext>
              </a:extLst>
            </p:cNvPr>
            <p:cNvSpPr txBox="1"/>
            <p:nvPr/>
          </p:nvSpPr>
          <p:spPr>
            <a:xfrm>
              <a:off x="292266" y="718945"/>
              <a:ext cx="6746819" cy="185866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động vật chứa một số thành phần cần thiết cho cơ thể nhưng nếu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ăn nhiều không tốt cho tim mạch</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Chất béo từ thực vật dễ hấp thụ, tốt cho tim mạch nhưng lại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thiếu một số thành phần cần thiết cho hoạt động sống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cơ thể.</a:t>
              </a:r>
              <a:endPar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000000"/>
                  </a:solidFill>
                  <a:latin typeface="Cambria" panose="02040503050406030204" pitchFamily="18" charset="0"/>
                  <a:ea typeface="Cambria" panose="02040503050406030204" pitchFamily="18" charset="0"/>
                </a:rPr>
                <a:t>=&gt;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Chính vì vậy cần ăn phối hợp thức ăn chứa chất béo có nguồn gốc từ thực vật và động vật để cơ thể có đủ thành phần cần thiết lại tốt cho tim mạch.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01138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grpSp>
        <p:nvGrpSpPr>
          <p:cNvPr id="4" name="Group 3"/>
          <p:cNvGrpSpPr/>
          <p:nvPr/>
        </p:nvGrpSpPr>
        <p:grpSpPr>
          <a:xfrm>
            <a:off x="-53493" y="-3"/>
            <a:ext cx="12192517" cy="6858003"/>
            <a:chOff x="2" y="0"/>
            <a:chExt cx="12192517" cy="6858003"/>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6" name="图片 2"/>
            <p:cNvPicPr>
              <a:picLocks noChangeAspect="1"/>
            </p:cNvPicPr>
            <p:nvPr/>
          </p:nvPicPr>
          <p:blipFill rotWithShape="1">
            <a:blip r:embed="rId3" cstate="print">
              <a:extLst>
                <a:ext uri="{28A0092B-C50C-407E-A947-70E740481C1C}">
                  <a14:useLocalDpi xmlns:a14="http://schemas.microsoft.com/office/drawing/2010/main" val="0"/>
                </a:ext>
              </a:extLst>
            </a:blip>
            <a:srcRect t="2358" b="13608"/>
            <a:stretch/>
          </p:blipFill>
          <p:spPr>
            <a:xfrm rot="5195870">
              <a:off x="5159581" y="-2504811"/>
              <a:ext cx="3890368" cy="10175509"/>
            </a:xfrm>
            <a:prstGeom prst="rect">
              <a:avLst/>
            </a:prstGeom>
          </p:spPr>
        </p:pic>
      </p:grpSp>
      <p:pic>
        <p:nvPicPr>
          <p:cNvPr id="10" name="图片 13"/>
          <p:cNvPicPr>
            <a:picLocks noChangeAspect="1"/>
          </p:cNvPicPr>
          <p:nvPr/>
        </p:nvPicPr>
        <p:blipFill rotWithShape="1">
          <a:blip r:embed="rId4"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pic>
        <p:nvPicPr>
          <p:cNvPr id="21" name="Picture 20"/>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372" b="99181" l="1432" r="42039">
                        <a14:foregroundMark x1="8694" y1="47322" x2="13229" y2="91808"/>
                        <a14:foregroundMark x1="14524" y1="44739" x2="14354" y2="95400"/>
                        <a14:foregroundMark x1="9444" y1="44739" x2="6751" y2="48834"/>
                        <a14:foregroundMark x1="28230" y1="13233" x2="27412" y2="96408"/>
                        <a14:foregroundMark x1="30924" y1="34783" x2="31674" y2="94203"/>
                        <a14:foregroundMark x1="21855" y1="21802" x2="30651" y2="14430"/>
                        <a14:foregroundMark x1="22025" y1="23188" x2="22025" y2="26780"/>
                      </a14:backgroundRemoval>
                    </a14:imgEffect>
                  </a14:imgLayer>
                </a14:imgProps>
              </a:ext>
              <a:ext uri="{28A0092B-C50C-407E-A947-70E740481C1C}">
                <a14:useLocalDpi xmlns:a14="http://schemas.microsoft.com/office/drawing/2010/main" val="0"/>
              </a:ext>
            </a:extLst>
          </a:blip>
          <a:srcRect r="61389"/>
          <a:stretch/>
        </p:blipFill>
        <p:spPr>
          <a:xfrm>
            <a:off x="-106986" y="1027906"/>
            <a:ext cx="4270371" cy="5982475"/>
          </a:xfrm>
          <a:prstGeom prst="rect">
            <a:avLst/>
          </a:prstGeom>
        </p:spPr>
      </p:pic>
      <p:sp>
        <p:nvSpPr>
          <p:cNvPr id="15" name="TextBox 14">
            <a:extLst>
              <a:ext uri="{FF2B5EF4-FFF2-40B4-BE49-F238E27FC236}">
                <a16:creationId xmlns:a16="http://schemas.microsoft.com/office/drawing/2014/main" id="{8D33E6F3-D731-4C19-9FE7-C1522D6EF872}"/>
              </a:ext>
            </a:extLst>
          </p:cNvPr>
          <p:cNvSpPr txBox="1"/>
          <p:nvPr/>
        </p:nvSpPr>
        <p:spPr>
          <a:xfrm>
            <a:off x="4643919" y="1763258"/>
            <a:ext cx="64370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cs typeface="Pattaya" panose="00000500000000000000" pitchFamily="2" charset="-34"/>
              </a:rPr>
              <a:t>CHÀO TẠM BIỆT VÀ HẸN GẶP LẠI</a:t>
            </a:r>
          </a:p>
        </p:txBody>
      </p:sp>
    </p:spTree>
    <p:extLst>
      <p:ext uri="{BB962C8B-B14F-4D97-AF65-F5344CB8AC3E}">
        <p14:creationId xmlns:p14="http://schemas.microsoft.com/office/powerpoint/2010/main" val="40428141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661E5C-350D-4827-B592-9BAC54ABB1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0583" y="586409"/>
            <a:ext cx="5913782" cy="5784574"/>
          </a:xfrm>
          <a:prstGeom prst="rect">
            <a:avLst/>
          </a:prstGeom>
        </p:spPr>
      </p:pic>
      <p:sp>
        <p:nvSpPr>
          <p:cNvPr id="7" name="Freeform 6"/>
          <p:cNvSpPr/>
          <p:nvPr/>
        </p:nvSpPr>
        <p:spPr>
          <a:xfrm rot="10800000">
            <a:off x="6109854" y="2924492"/>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Freeform 7"/>
          <p:cNvSpPr/>
          <p:nvPr/>
        </p:nvSpPr>
        <p:spPr>
          <a:xfrm rot="16200000">
            <a:off x="3339709" y="3161067"/>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4" name="Text Box 13">
            <a:hlinkClick r:id="rId4" action="ppaction://hlinksldjump"/>
          </p:cNvPr>
          <p:cNvSpPr txBox="1"/>
          <p:nvPr/>
        </p:nvSpPr>
        <p:spPr>
          <a:xfrm>
            <a:off x="3354292" y="4166787"/>
            <a:ext cx="2354375" cy="1477328"/>
          </a:xfrm>
          <a:prstGeom prst="rect">
            <a:avLst/>
          </a:prstGeom>
          <a:noFill/>
          <a:extLst>
            <a:ext uri="{909E8E84-426E-40DD-AFC4-6F175D3DCCD1}">
              <a14:hiddenFill xmlns:a14="http://schemas.microsoft.com/office/drawing/2010/main">
                <a:grp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4</a:t>
            </a:r>
          </a:p>
        </p:txBody>
      </p:sp>
      <p:sp>
        <p:nvSpPr>
          <p:cNvPr id="12" name="Text Box 11">
            <a:hlinkClick r:id="rId5" action="ppaction://hlinksldjump"/>
          </p:cNvPr>
          <p:cNvSpPr txBox="1"/>
          <p:nvPr/>
        </p:nvSpPr>
        <p:spPr>
          <a:xfrm>
            <a:off x="6586710" y="4123171"/>
            <a:ext cx="217796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3</a:t>
            </a:r>
          </a:p>
        </p:txBody>
      </p:sp>
      <p:sp>
        <p:nvSpPr>
          <p:cNvPr id="6" name="Freeform 5"/>
          <p:cNvSpPr/>
          <p:nvPr/>
        </p:nvSpPr>
        <p:spPr>
          <a:xfrm rot="5400000">
            <a:off x="5892166" y="173924"/>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Freeform 1"/>
          <p:cNvSpPr/>
          <p:nvPr/>
        </p:nvSpPr>
        <p:spPr>
          <a:xfrm>
            <a:off x="3099847" y="388440"/>
            <a:ext cx="3034566" cy="3475587"/>
          </a:xfrm>
          <a:custGeom>
            <a:avLst/>
            <a:gdLst/>
            <a:ahLst/>
            <a:cxnLst>
              <a:cxn ang="3">
                <a:pos x="hc" y="t"/>
              </a:cxn>
              <a:cxn ang="cd2">
                <a:pos x="l" y="vc"/>
              </a:cxn>
              <a:cxn ang="cd4">
                <a:pos x="hc" y="b"/>
              </a:cxn>
              <a:cxn ang="0">
                <a:pos x="r" y="vc"/>
              </a:cxn>
            </a:cxnLst>
            <a:rect l="l" t="t" r="r" b="b"/>
            <a:pathLst>
              <a:path w="3578" h="4098">
                <a:moveTo>
                  <a:pt x="0" y="0"/>
                </a:moveTo>
                <a:lnTo>
                  <a:pt x="3578" y="0"/>
                </a:lnTo>
                <a:lnTo>
                  <a:pt x="3578" y="1263"/>
                </a:lnTo>
                <a:lnTo>
                  <a:pt x="3552" y="1264"/>
                </a:lnTo>
                <a:cubicBezTo>
                  <a:pt x="3277" y="1278"/>
                  <a:pt x="3059" y="1508"/>
                  <a:pt x="3059" y="1790"/>
                </a:cubicBezTo>
                <a:cubicBezTo>
                  <a:pt x="3059" y="2072"/>
                  <a:pt x="3277" y="2302"/>
                  <a:pt x="3552" y="2316"/>
                </a:cubicBezTo>
                <a:lnTo>
                  <a:pt x="3578" y="2317"/>
                </a:lnTo>
                <a:lnTo>
                  <a:pt x="3578" y="3594"/>
                </a:lnTo>
                <a:lnTo>
                  <a:pt x="2331" y="3594"/>
                </a:lnTo>
                <a:lnTo>
                  <a:pt x="2330" y="3605"/>
                </a:lnTo>
                <a:cubicBezTo>
                  <a:pt x="2316" y="3880"/>
                  <a:pt x="2086" y="4098"/>
                  <a:pt x="1804" y="4098"/>
                </a:cubicBezTo>
                <a:cubicBezTo>
                  <a:pt x="1522" y="4098"/>
                  <a:pt x="1292" y="3880"/>
                  <a:pt x="1278" y="3605"/>
                </a:cubicBezTo>
                <a:lnTo>
                  <a:pt x="1277" y="3594"/>
                </a:lnTo>
                <a:lnTo>
                  <a:pt x="0" y="3594"/>
                </a:lnTo>
                <a:lnTo>
                  <a:pt x="0" y="0"/>
                </a:lnTo>
                <a:close/>
              </a:path>
            </a:pathLst>
          </a:custGeom>
          <a:solidFill>
            <a:srgbClr val="FFF685"/>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Text Box 8">
            <a:hlinkClick r:id="rId6" action="ppaction://hlinksldjump"/>
          </p:cNvPr>
          <p:cNvSpPr txBox="1"/>
          <p:nvPr/>
        </p:nvSpPr>
        <p:spPr>
          <a:xfrm>
            <a:off x="6380304" y="1048007"/>
            <a:ext cx="1893847" cy="1477328"/>
          </a:xfrm>
          <a:prstGeom prst="rect">
            <a:avLst/>
          </a:prstGeom>
          <a:noFill/>
          <a:extLst>
            <a:ext uri="{909E8E84-426E-40DD-AFC4-6F175D3DCCD1}">
              <a14:hiddenFill xmlns:a14="http://schemas.microsoft.com/office/drawing/2010/main">
                <a:solidFill>
                  <a:srgbClr val="ACE0EE"/>
                </a:solidFill>
              </a14:hiddenFill>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2</a:t>
            </a:r>
          </a:p>
        </p:txBody>
      </p:sp>
      <p:sp>
        <p:nvSpPr>
          <p:cNvPr id="15" name="Text Box 14">
            <a:hlinkClick r:id="rId7" action="ppaction://hlinksldjump"/>
          </p:cNvPr>
          <p:cNvSpPr txBox="1"/>
          <p:nvPr/>
        </p:nvSpPr>
        <p:spPr>
          <a:xfrm>
            <a:off x="3162948" y="1097248"/>
            <a:ext cx="2480745" cy="1477328"/>
          </a:xfrm>
          <a:prstGeom prst="rect">
            <a:avLst/>
          </a:prstGeom>
          <a:solidFill>
            <a:srgbClr val="000000">
              <a:alpha val="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a:noFill/>
                </a:ln>
                <a:solidFill>
                  <a:sysClr val="windowText" lastClr="000000"/>
                </a:solidFill>
                <a:effectLst/>
                <a:uLnTx/>
                <a:uFillTx/>
                <a:latin typeface="Book Antiqua" panose="02040602050305030304" charset="0"/>
                <a:ea typeface="+mn-ea"/>
                <a:cs typeface="Book Antiqua" panose="02040602050305030304" charset="0"/>
              </a:rPr>
              <a:t> 1</a:t>
            </a:r>
          </a:p>
        </p:txBody>
      </p:sp>
      <p:pic>
        <p:nvPicPr>
          <p:cNvPr id="21" name="Content Placeholder 8" descr="pixlr-bg-result (29)">
            <a:hlinkClick r:id="rId8" action="ppaction://hlinksldjump"/>
            <a:extLst>
              <a:ext uri="{FF2B5EF4-FFF2-40B4-BE49-F238E27FC236}">
                <a16:creationId xmlns:a16="http://schemas.microsoft.com/office/drawing/2014/main" id="{4D23868A-2148-4896-AC08-81E12DEC9478}"/>
              </a:ext>
            </a:extLst>
          </p:cNvPr>
          <p:cNvPicPr>
            <a:picLocks noChangeAspect="1"/>
          </p:cNvPicPr>
          <p:nvPr/>
        </p:nvPicPr>
        <p:blipFill>
          <a:blip r:embed="rId9"/>
          <a:stretch>
            <a:fillRect/>
          </a:stretch>
        </p:blipFill>
        <p:spPr>
          <a:xfrm>
            <a:off x="-327650" y="3886137"/>
            <a:ext cx="3872291" cy="3369264"/>
          </a:xfrm>
          <a:prstGeom prst="rect">
            <a:avLst/>
          </a:prstGeo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 presetClass="exit" presetSubtype="10" fill="hold" grpId="0" nodeType="withEffect">
                                  <p:stCondLst>
                                    <p:cond delay="0"/>
                                  </p:stCondLst>
                                  <p:childTnLst>
                                    <p:animEffect transition="out" filter="checkerboard(across)">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withEffect">
                                  <p:stCondLst>
                                    <p:cond delay="0"/>
                                  </p:stCondLst>
                                  <p:childTnLst>
                                    <p:animEffect transition="out" filter="dissolv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5" presetClass="exit" presetSubtype="10" fill="hold" grpId="0" nodeType="withEffect">
                                  <p:stCondLst>
                                    <p:cond delay="0"/>
                                  </p:stCondLst>
                                  <p:childTnLst>
                                    <p:animEffect transition="out" filter="checkerboard(across)">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5" presetClass="exit" presetSubtype="10" fill="hold" grpId="0" nodeType="withEffect">
                                  <p:stCondLst>
                                    <p:cond delay="0"/>
                                  </p:stCondLst>
                                  <p:childTnLst>
                                    <p:animEffect transition="out" filter="checkerboard(across)">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5" presetClass="exit" presetSubtype="10" fill="hold" grpId="0" nodeType="withEffect">
                                  <p:stCondLst>
                                    <p:cond delay="0"/>
                                  </p:stCondLst>
                                  <p:childTnLst>
                                    <p:animEffect transition="out" filter="checkerboard(across)">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5" presetClass="exit" presetSubtype="10" fill="hold" grpId="0" nodeType="withEffect">
                                  <p:stCondLst>
                                    <p:cond delay="0"/>
                                  </p:stCondLst>
                                  <p:childTnLst>
                                    <p:animEffect transition="out" filter="checkerboard(across)">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grpId="0" nodeType="withEffect">
                                  <p:stCondLst>
                                    <p:cond delay="0"/>
                                  </p:stCondLst>
                                  <p:childTnLst>
                                    <p:animEffect transition="out" filter="dissolv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24" presetClass="exit" presetSubtype="0" fill="hold" grpId="0" nodeType="withEffect">
                                  <p:stCondLst>
                                    <p:cond delay="0"/>
                                  </p:stCondLst>
                                  <p:childTnLst>
                                    <p:anim to="" calcmode="lin" valueType="num">
                                      <p:cBhvr>
                                        <p:cTn id="48" dur="1"/>
                                        <p:tgtEl>
                                          <p:spTgt spid="7"/>
                                        </p:tgtEl>
                                      </p:cBhvr>
                                    </p:anim>
                                    <p:set>
                                      <p:cBhvr>
                                        <p:cTn id="4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animBg="1"/>
      <p:bldP spid="7" grpId="1" animBg="1"/>
      <p:bldP spid="8" grpId="0" animBg="1"/>
      <p:bldP spid="8" grpId="1" animBg="1"/>
      <p:bldP spid="14" grpId="0"/>
      <p:bldP spid="14" grpId="1"/>
      <p:bldP spid="12" grpId="0"/>
      <p:bldP spid="12" grpId="1"/>
      <p:bldP spid="6" grpId="0" animBg="1"/>
      <p:bldP spid="6" grpId="1" animBg="1"/>
      <p:bldP spid="2" grpId="0" animBg="1"/>
      <p:bldP spid="2" grpId="1" animBg="1"/>
      <p:bldP spid="9" grpId="0"/>
      <p:bldP spid="9" grpId="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Cung cấp năng lượng cho các hoạt động sống.</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5" name="Picture 24"/>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27" name="Snip Diagonal Corner Rectangle 8"/>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dirty="0" err="1">
                <a:solidFill>
                  <a:prstClr val="black"/>
                </a:solidFill>
                <a:latin typeface="Arial" panose="020B0604020202020204" pitchFamily="34" charset="0"/>
              </a:rPr>
              <a:t>Nêu</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vai</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trò</a:t>
            </a:r>
            <a:r>
              <a:rPr lang="en-US" sz="3200" kern="0" dirty="0">
                <a:solidFill>
                  <a:prstClr val="black"/>
                </a:solidFill>
                <a:latin typeface="Arial" panose="020B0604020202020204" pitchFamily="34" charset="0"/>
              </a:rPr>
              <a:t> </a:t>
            </a:r>
            <a:r>
              <a:rPr lang="en-US" sz="3200" kern="0" dirty="0" err="1">
                <a:solidFill>
                  <a:prstClr val="black"/>
                </a:solidFill>
                <a:latin typeface="Arial" panose="020B0604020202020204" pitchFamily="34" charset="0"/>
              </a:rPr>
              <a:t>của</a:t>
            </a:r>
            <a:r>
              <a:rPr lang="en-US" sz="3200" kern="0" dirty="0">
                <a:solidFill>
                  <a:prstClr val="black"/>
                </a:solidFill>
                <a:latin typeface="Arial" panose="020B0604020202020204" pitchFamily="34" charset="0"/>
              </a:rPr>
              <a:t> c</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hất bột đường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Content Placeholder 8" descr="pixlr-bg-result (29)">
            <a:hlinkClick r:id="rId5" action="ppaction://hlinksldjump"/>
          </p:cNvPr>
          <p:cNvPicPr>
            <a:picLocks noChangeAspect="1"/>
          </p:cNvPicPr>
          <p:nvPr/>
        </p:nvPicPr>
        <p:blipFill>
          <a:blip r:embed="rId6"/>
          <a:stretch>
            <a:fillRect/>
          </a:stretch>
        </p:blipFill>
        <p:spPr>
          <a:xfrm>
            <a:off x="-732790" y="3272038"/>
            <a:ext cx="4580255" cy="3985260"/>
          </a:xfrm>
          <a:prstGeom prst="rect">
            <a:avLst/>
          </a:prstGeom>
        </p:spPr>
      </p:pic>
      <p:pic>
        <p:nvPicPr>
          <p:cNvPr id="10" name="Picture 4">
            <a:extLst>
              <a:ext uri="{FF2B5EF4-FFF2-40B4-BE49-F238E27FC236}">
                <a16:creationId xmlns:a16="http://schemas.microsoft.com/office/drawing/2014/main" id="{179B90C7-EA03-4A58-A80A-A630C3C85643}"/>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1" name="Action Button: Home 3">
            <a:hlinkClick r:id="rId5" action="ppaction://hlinksldjump"/>
            <a:extLst>
              <a:ext uri="{FF2B5EF4-FFF2-40B4-BE49-F238E27FC236}">
                <a16:creationId xmlns:a16="http://schemas.microsoft.com/office/drawing/2014/main" id="{007F7D4E-9212-429C-9D2D-5D6C7894021D}"/>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C93ACD-C5E4-EB22-6A2F-A26DDD72DC3F}"/>
              </a:ext>
            </a:extLst>
          </p:cNvPr>
          <p:cNvSpPr/>
          <p:nvPr/>
        </p:nvSpPr>
        <p:spPr>
          <a:xfrm>
            <a:off x="2124075" y="2482215"/>
            <a:ext cx="6877050" cy="1223010"/>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Giúp cơ thể phát triển và lớn lên.</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1AF5D691-CCE7-5391-CD30-A26642653B09}"/>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3EEFA70A-FDF3-8E85-FB2A-8455C321E847}"/>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c</a:t>
            </a:r>
            <a:r>
              <a:rPr kumimoji="0" lang="vi-VN" sz="3600" b="0" i="0" u="none" strike="noStrike" kern="0" cap="none" spc="0" normalizeH="0" baseline="0" noProof="0" dirty="0">
                <a:ln>
                  <a:noFill/>
                </a:ln>
                <a:solidFill>
                  <a:prstClr val="black"/>
                </a:solidFill>
                <a:effectLst/>
                <a:uLnTx/>
                <a:uFillTx/>
                <a:latin typeface="Arial" panose="020B0604020202020204" pitchFamily="34" charset="0"/>
              </a:rPr>
              <a:t>hất </a:t>
            </a:r>
            <a:r>
              <a:rPr lang="en-US" sz="3600" kern="0" dirty="0" err="1">
                <a:solidFill>
                  <a:prstClr val="black"/>
                </a:solidFill>
                <a:latin typeface="Arial" panose="020B0604020202020204" pitchFamily="34" charset="0"/>
              </a:rPr>
              <a:t>đạm</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76CD7118-CC98-60B9-D02F-7F92C42C0E51}"/>
              </a:ext>
            </a:extLst>
          </p:cNvPr>
          <p:cNvPicPr>
            <a:picLocks noChangeAspect="1"/>
          </p:cNvPicPr>
          <p:nvPr/>
        </p:nvPicPr>
        <p:blipFill>
          <a:blip r:embed="rId6"/>
          <a:stretch>
            <a:fillRect/>
          </a:stretch>
        </p:blipFill>
        <p:spPr>
          <a:xfrm>
            <a:off x="-732790" y="3272038"/>
            <a:ext cx="4580255" cy="3985260"/>
          </a:xfrm>
          <a:prstGeom prst="rect">
            <a:avLst/>
          </a:prstGeom>
        </p:spPr>
      </p:pic>
      <p:pic>
        <p:nvPicPr>
          <p:cNvPr id="11" name="Picture 4">
            <a:extLst>
              <a:ext uri="{FF2B5EF4-FFF2-40B4-BE49-F238E27FC236}">
                <a16:creationId xmlns:a16="http://schemas.microsoft.com/office/drawing/2014/main" id="{F76C04E4-DD22-354B-8565-59717CB7838B}"/>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2" name="Action Button: Home 3">
            <a:hlinkClick r:id="rId5" action="ppaction://hlinksldjump"/>
            <a:extLst>
              <a:ext uri="{FF2B5EF4-FFF2-40B4-BE49-F238E27FC236}">
                <a16:creationId xmlns:a16="http://schemas.microsoft.com/office/drawing/2014/main" id="{6ED0CA72-B4ED-F881-4A29-0DCCD7E6F068}"/>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Tăng cường sức đề kháng, giúp cơ thể chống lại bệnh tật và giúp tiêu hóa tốt.</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 panose="020B0604020202020204" pitchFamily="34" charset="0"/>
              </a:rPr>
              <a:t>Nêu</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vai</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trò</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của</a:t>
            </a:r>
            <a:r>
              <a:rPr lang="en-US" sz="3600" kern="0" dirty="0">
                <a:solidFill>
                  <a:prstClr val="black"/>
                </a:solidFill>
                <a:latin typeface="Arial" panose="020B0604020202020204" pitchFamily="34" charset="0"/>
              </a:rPr>
              <a:t> Vi-ta-min, </a:t>
            </a:r>
            <a:r>
              <a:rPr lang="en-US" sz="3600" kern="0" dirty="0" err="1">
                <a:solidFill>
                  <a:prstClr val="black"/>
                </a:solidFill>
                <a:latin typeface="Arial" panose="020B0604020202020204" pitchFamily="34" charset="0"/>
              </a:rPr>
              <a:t>chất</a:t>
            </a:r>
            <a:r>
              <a:rPr lang="en-US" sz="3600" kern="0" dirty="0">
                <a:solidFill>
                  <a:prstClr val="black"/>
                </a:solidFill>
                <a:latin typeface="Arial" panose="020B0604020202020204" pitchFamily="34" charset="0"/>
              </a:rPr>
              <a:t> </a:t>
            </a:r>
            <a:r>
              <a:rPr lang="en-US" sz="3600" kern="0" dirty="0" err="1">
                <a:solidFill>
                  <a:prstClr val="black"/>
                </a:solidFill>
                <a:latin typeface="Arial" panose="020B0604020202020204" pitchFamily="34" charset="0"/>
              </a:rPr>
              <a:t>khoáng</a:t>
            </a:r>
            <a:r>
              <a:rPr lang="en-US" sz="3600" kern="0" dirty="0">
                <a:solidFill>
                  <a:prstClr val="black"/>
                </a:solidFill>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6317D-5B5C-4B51-9644-6FAB6762F80F}"/>
              </a:ext>
            </a:extLst>
          </p:cNvPr>
          <p:cNvSpPr/>
          <p:nvPr/>
        </p:nvSpPr>
        <p:spPr>
          <a:xfrm>
            <a:off x="2124075" y="2390776"/>
            <a:ext cx="6877050" cy="1685924"/>
          </a:xfrm>
          <a:prstGeom prst="rect">
            <a:avLst/>
          </a:prstGeom>
          <a:solidFill>
            <a:srgbClr val="FBE5D6"/>
          </a:solidFill>
          <a:ln w="28575" cap="flat" cmpd="sng" algn="ctr">
            <a:solidFill>
              <a:srgbClr val="FBE5D6"/>
            </a:solidFill>
            <a:prstDash val="solid"/>
            <a:miter lim="800000"/>
          </a:ln>
          <a:effectLst/>
        </p:spPr>
        <p:txBody>
          <a:bodyPr rtlCol="0" anchor="ctr"/>
          <a:lstStyle/>
          <a:p>
            <a:pPr lvl="0">
              <a:defRPr/>
            </a:pPr>
            <a:r>
              <a:rPr lang="vi-VN" sz="3200" kern="0" dirty="0">
                <a:solidFill>
                  <a:prstClr val="black"/>
                </a:solidFill>
              </a:rPr>
              <a:t>Dự trữ năng lượng, giúp cơ thể hấp thụ các vi-ta-min A, D, E, K.</a:t>
            </a:r>
            <a:endPar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A5D9C11-048F-195C-57DA-D50CC9807765}"/>
              </a:ext>
            </a:extLst>
          </p:cNvPr>
          <p:cNvPicPr>
            <a:picLocks noChangeAspect="1"/>
          </p:cNvPicPr>
          <p:nvPr/>
        </p:nvPicPr>
        <p:blipFill rotWithShape="1">
          <a:blip r:embed="rId4" cstate="print">
            <a:duotone>
              <a:prstClr val="black"/>
              <a:srgbClr val="70AD47">
                <a:tint val="45000"/>
                <a:satMod val="400000"/>
              </a:srgbClr>
            </a:duotone>
            <a:extLst>
              <a:ext uri="{28A0092B-C50C-407E-A947-70E740481C1C}">
                <a14:useLocalDpi xmlns:a14="http://schemas.microsoft.com/office/drawing/2010/main" val="0"/>
              </a:ext>
            </a:extLst>
          </a:blip>
          <a:srcRect r="-5485"/>
          <a:stretch>
            <a:fillRect/>
          </a:stretch>
        </p:blipFill>
        <p:spPr>
          <a:xfrm>
            <a:off x="8554339" y="2925929"/>
            <a:ext cx="885137" cy="708059"/>
          </a:xfrm>
          <a:prstGeom prst="rect">
            <a:avLst/>
          </a:prstGeom>
        </p:spPr>
      </p:pic>
      <p:sp>
        <p:nvSpPr>
          <p:cNvPr id="9" name="Snip Diagonal Corner Rectangle 8">
            <a:extLst>
              <a:ext uri="{FF2B5EF4-FFF2-40B4-BE49-F238E27FC236}">
                <a16:creationId xmlns:a16="http://schemas.microsoft.com/office/drawing/2014/main" id="{E2BD50C0-EE82-F0D4-F354-5F71FE0F3334}"/>
              </a:ext>
            </a:extLst>
          </p:cNvPr>
          <p:cNvSpPr/>
          <p:nvPr/>
        </p:nvSpPr>
        <p:spPr>
          <a:xfrm>
            <a:off x="2556516" y="755449"/>
            <a:ext cx="7078967" cy="1300191"/>
          </a:xfrm>
          <a:prstGeom prst="snip2DiagRect">
            <a:avLst>
              <a:gd name="adj1" fmla="val 32459"/>
              <a:gd name="adj2" fmla="val 16667"/>
            </a:avLst>
          </a:prstGeom>
          <a:solidFill>
            <a:sysClr val="window" lastClr="FFFFFF"/>
          </a:solidFill>
          <a:ln w="3810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Nêu</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vai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trò</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của</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chất</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béo</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đối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với</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cơ</a:t>
            </a:r>
            <a:r>
              <a:rPr kumimoji="0" lang="en-US"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0" i="0" u="none" strike="noStrike" kern="0" cap="none" spc="0" normalizeH="0" baseline="0" noProof="0" dirty="0" err="1">
                <a:ln>
                  <a:noFill/>
                </a:ln>
                <a:solidFill>
                  <a:prstClr val="black"/>
                </a:solidFill>
                <a:effectLst/>
                <a:uLnTx/>
                <a:uFillTx/>
                <a:latin typeface="Arial" panose="020B0604020202020204" pitchFamily="34" charset="0"/>
                <a:ea typeface="+mn-ea"/>
                <a:cs typeface="+mn-cs"/>
              </a:rPr>
              <a:t>thể</a:t>
            </a:r>
            <a:endParaRPr kumimoji="0" lang="vi-VN" sz="36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Content Placeholder 8" descr="pixlr-bg-result (29)">
            <a:hlinkClick r:id="rId5" action="ppaction://hlinksldjump"/>
            <a:extLst>
              <a:ext uri="{FF2B5EF4-FFF2-40B4-BE49-F238E27FC236}">
                <a16:creationId xmlns:a16="http://schemas.microsoft.com/office/drawing/2014/main" id="{4150DF30-ABBF-51C8-0AD7-CF041E452FA1}"/>
              </a:ext>
            </a:extLst>
          </p:cNvPr>
          <p:cNvPicPr>
            <a:picLocks noChangeAspect="1"/>
          </p:cNvPicPr>
          <p:nvPr/>
        </p:nvPicPr>
        <p:blipFill>
          <a:blip r:embed="rId6"/>
          <a:stretch>
            <a:fillRect/>
          </a:stretch>
        </p:blipFill>
        <p:spPr>
          <a:xfrm>
            <a:off x="-789940" y="3491113"/>
            <a:ext cx="4580255" cy="3985260"/>
          </a:xfrm>
          <a:prstGeom prst="rect">
            <a:avLst/>
          </a:prstGeom>
        </p:spPr>
      </p:pic>
      <p:pic>
        <p:nvPicPr>
          <p:cNvPr id="11" name="Picture 4">
            <a:extLst>
              <a:ext uri="{FF2B5EF4-FFF2-40B4-BE49-F238E27FC236}">
                <a16:creationId xmlns:a16="http://schemas.microsoft.com/office/drawing/2014/main" id="{0D597EF1-FE14-FBAE-7190-E4692A75D851}"/>
              </a:ext>
            </a:extLst>
          </p:cNvPr>
          <p:cNvPicPr>
            <a:picLocks noChangeAspect="1"/>
          </p:cNvPicPr>
          <p:nvPr/>
        </p:nvPicPr>
        <p:blipFill>
          <a:blip r:embed="rId7"/>
          <a:srcRect/>
          <a:stretch>
            <a:fillRect/>
          </a:stretch>
        </p:blipFill>
        <p:spPr>
          <a:xfrm>
            <a:off x="10166306" y="3429000"/>
            <a:ext cx="1176615" cy="2988098"/>
          </a:xfrm>
          <a:prstGeom prst="rect">
            <a:avLst/>
          </a:prstGeom>
        </p:spPr>
      </p:pic>
      <p:sp>
        <p:nvSpPr>
          <p:cNvPr id="13" name="Action Button: Home 3">
            <a:hlinkClick r:id="rId5" action="ppaction://hlinksldjump"/>
            <a:extLst>
              <a:ext uri="{FF2B5EF4-FFF2-40B4-BE49-F238E27FC236}">
                <a16:creationId xmlns:a16="http://schemas.microsoft.com/office/drawing/2014/main" id="{3E2F7757-5751-E091-6BCD-550D236EAF87}"/>
              </a:ext>
            </a:extLst>
          </p:cNvPr>
          <p:cNvSpPr/>
          <p:nvPr/>
        </p:nvSpPr>
        <p:spPr>
          <a:xfrm>
            <a:off x="9039853" y="5264668"/>
            <a:ext cx="1191260" cy="974725"/>
          </a:xfrm>
          <a:prstGeom prst="actionButtonHom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3405503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13505" y="-2667001"/>
            <a:ext cx="6858003" cy="12192000"/>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13289" y="0"/>
            <a:ext cx="4825218" cy="2825026"/>
          </a:xfrm>
          <a:prstGeom prst="rect">
            <a:avLst/>
          </a:prstGeom>
        </p:spPr>
      </p:pic>
      <p:pic>
        <p:nvPicPr>
          <p:cNvPr id="19" name="Picture 1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602" b="94185" l="52424" r="96225">
                        <a14:foregroundMark x1="25397" y1="15930" x2="25397" y2="10600"/>
                        <a14:foregroundMark x1="33591" y1="21018" x2="36079" y2="18292"/>
                        <a14:foregroundMark x1="14586" y1="17323" x2="16302" y2="20230"/>
                        <a14:foregroundMark x1="9352" y1="32586" x2="14028" y2="32586"/>
                        <a14:foregroundMark x1="13900" y1="47547" x2="17546" y2="44640"/>
                        <a14:foregroundMark x1="25139" y1="49001" x2="25397" y2="53180"/>
                        <a14:foregroundMark x1="33248" y1="33555" x2="33248" y2="85645"/>
                        <a14:foregroundMark x1="36551" y1="75045" x2="38825" y2="78074"/>
                        <a14:foregroundMark x1="41999" y1="30224" x2="44959" y2="30527"/>
                        <a14:foregroundMark x1="41098" y1="34888" x2="43801" y2="35675"/>
                        <a14:foregroundMark x1="41999" y1="39976" x2="44616" y2="39976"/>
                        <a14:foregroundMark x1="41098" y1="44155" x2="43115" y2="45124"/>
                        <a14:foregroundMark x1="42128" y1="48819" x2="45860" y2="48819"/>
                        <a14:foregroundMark x1="40412" y1="53180" x2="43715" y2="53483"/>
                        <a14:foregroundMark x1="40498" y1="58449" x2="45431" y2="58631"/>
                        <a14:foregroundMark x1="41098" y1="62144" x2="44144" y2="62023"/>
                        <a14:foregroundMark x1="41527" y1="68141" x2="45174" y2="68443"/>
                        <a14:foregroundMark x1="77992" y1="64385" x2="79236" y2="84252"/>
                        <a14:foregroundMark x1="86272" y1="31859" x2="93522" y2="30406"/>
                        <a14:foregroundMark x1="88503" y1="29740" x2="90776" y2="30103"/>
                        <a14:foregroundMark x1="85757" y1="30769" x2="89532" y2="30103"/>
                        <a14:foregroundMark x1="86529" y1="35736" x2="89790" y2="35373"/>
                        <a14:foregroundMark x1="86744" y1="40339" x2="89790" y2="39976"/>
                        <a14:foregroundMark x1="85500" y1="45306" x2="89275" y2="43852"/>
                        <a14:foregroundMark x1="86272" y1="48153" x2="89018" y2="47789"/>
                        <a14:foregroundMark x1="86529" y1="53422" x2="89532" y2="53786"/>
                        <a14:foregroundMark x1="87001" y1="58389" x2="91291" y2="57662"/>
                        <a14:foregroundMark x1="86529" y1="63719" x2="88288" y2="63356"/>
                        <a14:foregroundMark x1="86272" y1="67959" x2="89790" y2="67232"/>
                      </a14:backgroundRemoval>
                    </a14:imgEffect>
                  </a14:imgLayer>
                </a14:imgProps>
              </a:ext>
              <a:ext uri="{28A0092B-C50C-407E-A947-70E740481C1C}">
                <a14:useLocalDpi xmlns:a14="http://schemas.microsoft.com/office/drawing/2010/main" val="0"/>
              </a:ext>
            </a:extLst>
          </a:blip>
          <a:srcRect r="51858"/>
          <a:stretch/>
        </p:blipFill>
        <p:spPr>
          <a:xfrm>
            <a:off x="6136311" y="4293958"/>
            <a:ext cx="1803227" cy="2652825"/>
          </a:xfrm>
          <a:prstGeom prst="rect">
            <a:avLst/>
          </a:prstGeom>
        </p:spPr>
      </p:pic>
      <p:grpSp>
        <p:nvGrpSpPr>
          <p:cNvPr id="12" name="Group 11">
            <a:extLst>
              <a:ext uri="{FF2B5EF4-FFF2-40B4-BE49-F238E27FC236}">
                <a16:creationId xmlns:a16="http://schemas.microsoft.com/office/drawing/2014/main" id="{5A6815DC-496D-4DCD-A0BA-797B3135299A}"/>
              </a:ext>
            </a:extLst>
          </p:cNvPr>
          <p:cNvGrpSpPr/>
          <p:nvPr/>
        </p:nvGrpSpPr>
        <p:grpSpPr>
          <a:xfrm>
            <a:off x="1200150" y="136767"/>
            <a:ext cx="9886950" cy="6452527"/>
            <a:chOff x="1200150" y="136767"/>
            <a:chExt cx="9886950" cy="6452527"/>
          </a:xfrm>
        </p:grpSpPr>
        <p:pic>
          <p:nvPicPr>
            <p:cNvPr id="13" name="Picture 15">
              <a:extLst>
                <a:ext uri="{FF2B5EF4-FFF2-40B4-BE49-F238E27FC236}">
                  <a16:creationId xmlns:a16="http://schemas.microsoft.com/office/drawing/2014/main" id="{E0866BDB-C875-4DBE-9060-4DDBEB5DA261}"/>
                </a:ext>
              </a:extLst>
            </p:cNvPr>
            <p:cNvPicPr>
              <a:picLocks noChangeAspect="1"/>
            </p:cNvPicPr>
            <p:nvPr/>
          </p:nvPicPr>
          <p:blipFill>
            <a:blip r:embed="rId6"/>
            <a:srcRect/>
            <a:stretch>
              <a:fillRect/>
            </a:stretch>
          </p:blipFill>
          <p:spPr>
            <a:xfrm>
              <a:off x="2629230" y="136767"/>
              <a:ext cx="6648710" cy="4715044"/>
            </a:xfrm>
            <a:prstGeom prst="rect">
              <a:avLst/>
            </a:prstGeom>
          </p:spPr>
        </p:pic>
        <p:sp>
          <p:nvSpPr>
            <p:cNvPr id="14" name="Hình chữ nhật: Góc Tròn 3">
              <a:extLst>
                <a:ext uri="{FF2B5EF4-FFF2-40B4-BE49-F238E27FC236}">
                  <a16:creationId xmlns:a16="http://schemas.microsoft.com/office/drawing/2014/main" id="{93627B94-99A5-4AD6-90C0-1D1E812A29FA}"/>
                </a:ext>
              </a:extLst>
            </p:cNvPr>
            <p:cNvSpPr/>
            <p:nvPr/>
          </p:nvSpPr>
          <p:spPr>
            <a:xfrm>
              <a:off x="1200150" y="2667000"/>
              <a:ext cx="9886950" cy="3922294"/>
            </a:xfrm>
            <a:prstGeom prst="roundRect">
              <a:avLst/>
            </a:prstGeom>
            <a:ln w="38100">
              <a:solidFill>
                <a:srgbClr val="FFC000"/>
              </a:solidFill>
            </a:ln>
            <a:scene3d>
              <a:camera prst="orthographicFront"/>
              <a:lightRig rig="threePt" dir="t"/>
            </a:scene3d>
            <a:sp3d>
              <a:bevelT w="139700" prst="cross"/>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Hộp Văn bản 1">
            <a:extLst>
              <a:ext uri="{FF2B5EF4-FFF2-40B4-BE49-F238E27FC236}">
                <a16:creationId xmlns:a16="http://schemas.microsoft.com/office/drawing/2014/main" id="{A2665E52-FEC8-4132-A08B-FBD7596F1A19}"/>
              </a:ext>
            </a:extLst>
          </p:cNvPr>
          <p:cNvSpPr txBox="1"/>
          <p:nvPr/>
        </p:nvSpPr>
        <p:spPr>
          <a:xfrm>
            <a:off x="2875034" y="2887807"/>
            <a:ext cx="64499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002060"/>
                </a:solidFill>
                <a:effectLst/>
                <a:uLnTx/>
                <a:uFillTx/>
                <a:cs typeface="Arial"/>
                <a:sym typeface="Arial"/>
              </a:rPr>
              <a:t>Thứ</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ngày</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tháng</a:t>
            </a:r>
            <a:r>
              <a:rPr kumimoji="0" lang="en-US" sz="4000" b="0" i="0" u="none" strike="noStrike" kern="0" cap="none" spc="0" normalizeH="0" baseline="0" noProof="0" dirty="0">
                <a:ln>
                  <a:noFill/>
                </a:ln>
                <a:solidFill>
                  <a:srgbClr val="002060"/>
                </a:solidFill>
                <a:effectLst/>
                <a:uLnTx/>
                <a:uFillTx/>
                <a:cs typeface="Arial"/>
                <a:sym typeface="Arial"/>
              </a:rPr>
              <a:t> … </a:t>
            </a:r>
            <a:r>
              <a:rPr kumimoji="0" lang="en-US" sz="4000" b="0" i="0" u="none" strike="noStrike" kern="0" cap="none" spc="0" normalizeH="0" baseline="0" noProof="0" dirty="0" err="1">
                <a:ln>
                  <a:noFill/>
                </a:ln>
                <a:solidFill>
                  <a:srgbClr val="002060"/>
                </a:solidFill>
                <a:effectLst/>
                <a:uLnTx/>
                <a:uFillTx/>
                <a:cs typeface="Arial"/>
                <a:sym typeface="Arial"/>
              </a:rPr>
              <a:t>năm</a:t>
            </a:r>
            <a:r>
              <a:rPr kumimoji="0" lang="en-US" sz="4000" b="0" i="0" u="none" strike="noStrike" kern="0" cap="none" spc="0" normalizeH="0" baseline="0" noProof="0" dirty="0">
                <a:ln>
                  <a:noFill/>
                </a:ln>
                <a:solidFill>
                  <a:srgbClr val="002060"/>
                </a:solidFill>
                <a:effectLst/>
                <a:uLnTx/>
                <a:uFillTx/>
                <a:cs typeface="Arial"/>
                <a:sym typeface="Arial"/>
              </a:rPr>
              <a:t> …</a:t>
            </a:r>
          </a:p>
        </p:txBody>
      </p:sp>
      <p:pic>
        <p:nvPicPr>
          <p:cNvPr id="26" name="Picture 4">
            <a:extLst>
              <a:ext uri="{FF2B5EF4-FFF2-40B4-BE49-F238E27FC236}">
                <a16:creationId xmlns:a16="http://schemas.microsoft.com/office/drawing/2014/main" id="{CB067EFE-6D27-424B-A544-469D4A224729}"/>
              </a:ext>
            </a:extLst>
          </p:cNvPr>
          <p:cNvPicPr>
            <a:picLocks noChangeAspect="1"/>
          </p:cNvPicPr>
          <p:nvPr/>
        </p:nvPicPr>
        <p:blipFill>
          <a:blip r:embed="rId7"/>
          <a:srcRect/>
          <a:stretch>
            <a:fillRect/>
          </a:stretch>
        </p:blipFill>
        <p:spPr>
          <a:xfrm>
            <a:off x="10427608" y="2644680"/>
            <a:ext cx="1615439" cy="4102524"/>
          </a:xfrm>
          <a:prstGeom prst="rect">
            <a:avLst/>
          </a:prstGeom>
        </p:spPr>
      </p:pic>
      <p:pic>
        <p:nvPicPr>
          <p:cNvPr id="27" name="Picture 9">
            <a:extLst>
              <a:ext uri="{FF2B5EF4-FFF2-40B4-BE49-F238E27FC236}">
                <a16:creationId xmlns:a16="http://schemas.microsoft.com/office/drawing/2014/main" id="{B8BA2DE0-E67A-453D-BD66-9E2A07455007}"/>
              </a:ext>
            </a:extLst>
          </p:cNvPr>
          <p:cNvPicPr>
            <a:picLocks noChangeAspect="1"/>
          </p:cNvPicPr>
          <p:nvPr/>
        </p:nvPicPr>
        <p:blipFill>
          <a:blip r:embed="rId8"/>
          <a:srcRect/>
          <a:stretch>
            <a:fillRect/>
          </a:stretch>
        </p:blipFill>
        <p:spPr>
          <a:xfrm>
            <a:off x="-5962" y="2695260"/>
            <a:ext cx="1910079" cy="4069184"/>
          </a:xfrm>
          <a:prstGeom prst="rect">
            <a:avLst/>
          </a:prstGeom>
        </p:spPr>
      </p:pic>
      <p:pic>
        <p:nvPicPr>
          <p:cNvPr id="2" name="Picture 1">
            <a:extLst>
              <a:ext uri="{FF2B5EF4-FFF2-40B4-BE49-F238E27FC236}">
                <a16:creationId xmlns:a16="http://schemas.microsoft.com/office/drawing/2014/main" id="{311F6AC4-91B0-2253-CDE0-31DEE3B31785}"/>
              </a:ext>
            </a:extLst>
          </p:cNvPr>
          <p:cNvPicPr>
            <a:picLocks noChangeAspect="1"/>
          </p:cNvPicPr>
          <p:nvPr/>
        </p:nvPicPr>
        <p:blipFill>
          <a:blip r:embed="rId9"/>
          <a:stretch>
            <a:fillRect/>
          </a:stretch>
        </p:blipFill>
        <p:spPr>
          <a:xfrm>
            <a:off x="4511683" y="3300166"/>
            <a:ext cx="2749534" cy="1286367"/>
          </a:xfrm>
          <a:prstGeom prst="rect">
            <a:avLst/>
          </a:prstGeom>
        </p:spPr>
      </p:pic>
      <p:pic>
        <p:nvPicPr>
          <p:cNvPr id="3" name="Picture 2">
            <a:extLst>
              <a:ext uri="{FF2B5EF4-FFF2-40B4-BE49-F238E27FC236}">
                <a16:creationId xmlns:a16="http://schemas.microsoft.com/office/drawing/2014/main" id="{FF63E08E-953C-B1C5-EBD7-03F048EE28A2}"/>
              </a:ext>
            </a:extLst>
          </p:cNvPr>
          <p:cNvPicPr>
            <a:picLocks noChangeAspect="1"/>
          </p:cNvPicPr>
          <p:nvPr/>
        </p:nvPicPr>
        <p:blipFill>
          <a:blip r:embed="rId10"/>
          <a:stretch>
            <a:fillRect/>
          </a:stretch>
        </p:blipFill>
        <p:spPr>
          <a:xfrm>
            <a:off x="1127709" y="3827030"/>
            <a:ext cx="9955631" cy="2651990"/>
          </a:xfrm>
          <a:prstGeom prst="rect">
            <a:avLst/>
          </a:prstGeom>
        </p:spPr>
      </p:pic>
    </p:spTree>
    <p:extLst>
      <p:ext uri="{BB962C8B-B14F-4D97-AF65-F5344CB8AC3E}">
        <p14:creationId xmlns:p14="http://schemas.microsoft.com/office/powerpoint/2010/main" val="136544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0000">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10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0000">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14:bounceEnd="60000">
                                          <p:cBhvr additive="base">
                                            <p:cTn id="11" dur="1000" fill="hold"/>
                                            <p:tgtEl>
                                              <p:spTgt spid="26"/>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1000" fill="hold"/>
                                            <p:tgtEl>
                                              <p:spTgt spid="26"/>
                                            </p:tgtEl>
                                            <p:attrNameLst>
                                              <p:attrName>ppt_x</p:attrName>
                                            </p:attrNameLst>
                                          </p:cBhvr>
                                          <p:tavLst>
                                            <p:tav tm="0">
                                              <p:val>
                                                <p:strVal val="1+#ppt_w/2"/>
                                              </p:val>
                                            </p:tav>
                                            <p:tav tm="100000">
                                              <p:val>
                                                <p:strVal val="#ppt_x"/>
                                              </p:val>
                                            </p:tav>
                                          </p:tavLst>
                                        </p:anim>
                                        <p:anim calcmode="lin" valueType="num">
                                          <p:cBhvr additive="base">
                                            <p:cTn id="12"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40252" y="-2693748"/>
            <a:ext cx="6858003" cy="12245495"/>
          </a:xfrm>
          <a:prstGeom prst="rect">
            <a:avLst/>
          </a:prstGeom>
        </p:spPr>
      </p:pic>
      <p:pic>
        <p:nvPicPr>
          <p:cNvPr id="10"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49790" b="80395"/>
          <a:stretch/>
        </p:blipFill>
        <p:spPr>
          <a:xfrm>
            <a:off x="1" y="29777"/>
            <a:ext cx="4825218" cy="2825026"/>
          </a:xfrm>
          <a:prstGeom prst="rect">
            <a:avLst/>
          </a:prstGeom>
        </p:spPr>
      </p:pic>
      <p:pic>
        <p:nvPicPr>
          <p:cNvPr id="11"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49624" r="166" b="80395"/>
          <a:stretch/>
        </p:blipFill>
        <p:spPr>
          <a:xfrm>
            <a:off x="7300846" y="-3"/>
            <a:ext cx="4825218" cy="2825026"/>
          </a:xfrm>
          <a:prstGeom prst="rect">
            <a:avLst/>
          </a:prstGeom>
        </p:spPr>
      </p:pic>
      <p:pic>
        <p:nvPicPr>
          <p:cNvPr id="7" name="图片 7"/>
          <p:cNvPicPr>
            <a:picLocks noChangeAspect="1"/>
          </p:cNvPicPr>
          <p:nvPr/>
        </p:nvPicPr>
        <p:blipFill rotWithShape="1">
          <a:blip r:embed="rId4"/>
          <a:srcRect r="11306" b="15532"/>
          <a:stretch/>
        </p:blipFill>
        <p:spPr>
          <a:xfrm>
            <a:off x="3641" y="3646131"/>
            <a:ext cx="1749664" cy="3221492"/>
          </a:xfrm>
          <a:prstGeom prst="rect">
            <a:avLst/>
          </a:prstGeom>
          <a:effectLst>
            <a:outerShdw blurRad="63500" sx="102000" sy="102000" algn="ctr" rotWithShape="0">
              <a:prstClr val="black">
                <a:alpha val="40000"/>
              </a:prstClr>
            </a:outerShdw>
          </a:effectLst>
        </p:spPr>
      </p:pic>
      <p:grpSp>
        <p:nvGrpSpPr>
          <p:cNvPr id="16" name="Group 15">
            <a:extLst>
              <a:ext uri="{FF2B5EF4-FFF2-40B4-BE49-F238E27FC236}">
                <a16:creationId xmlns:a16="http://schemas.microsoft.com/office/drawing/2014/main" id="{C2819E56-B59D-44EA-A3AB-2DAEA30F3C54}"/>
              </a:ext>
            </a:extLst>
          </p:cNvPr>
          <p:cNvGrpSpPr/>
          <p:nvPr/>
        </p:nvGrpSpPr>
        <p:grpSpPr>
          <a:xfrm>
            <a:off x="1021784" y="1491266"/>
            <a:ext cx="10458055" cy="2690315"/>
            <a:chOff x="1021784" y="1491267"/>
            <a:chExt cx="10458055" cy="2395716"/>
          </a:xfrm>
        </p:grpSpPr>
        <p:grpSp>
          <p:nvGrpSpPr>
            <p:cNvPr id="18" name="Group 17">
              <a:extLst>
                <a:ext uri="{FF2B5EF4-FFF2-40B4-BE49-F238E27FC236}">
                  <a16:creationId xmlns:a16="http://schemas.microsoft.com/office/drawing/2014/main" id="{21E25920-5425-4A7A-8788-72A4C7829CEE}"/>
                </a:ext>
              </a:extLst>
            </p:cNvPr>
            <p:cNvGrpSpPr/>
            <p:nvPr/>
          </p:nvGrpSpPr>
          <p:grpSpPr>
            <a:xfrm>
              <a:off x="1021784" y="2020326"/>
              <a:ext cx="10458055" cy="1866657"/>
              <a:chOff x="1021784" y="2033479"/>
              <a:chExt cx="10458055" cy="1866657"/>
            </a:xfrm>
          </p:grpSpPr>
          <p:sp>
            <p:nvSpPr>
              <p:cNvPr id="20" name="Google Shape;125;p2">
                <a:extLst>
                  <a:ext uri="{FF2B5EF4-FFF2-40B4-BE49-F238E27FC236}">
                    <a16:creationId xmlns:a16="http://schemas.microsoft.com/office/drawing/2014/main" id="{5ADD9144-1615-4BD4-9903-19127936B4A6}"/>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1" name="Google Shape;128;p2">
                <a:extLst>
                  <a:ext uri="{FF2B5EF4-FFF2-40B4-BE49-F238E27FC236}">
                    <a16:creationId xmlns:a16="http://schemas.microsoft.com/office/drawing/2014/main" id="{D55E37DA-4E2C-41BB-A3A0-273CD4EFE893}"/>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2" name="TextBox 21">
                <a:extLst>
                  <a:ext uri="{FF2B5EF4-FFF2-40B4-BE49-F238E27FC236}">
                    <a16:creationId xmlns:a16="http://schemas.microsoft.com/office/drawing/2014/main" id="{35C9C5CB-D171-4C85-82D3-B079DC4228C6}"/>
                  </a:ext>
                </a:extLst>
              </p:cNvPr>
              <p:cNvSpPr txBox="1"/>
              <p:nvPr/>
            </p:nvSpPr>
            <p:spPr>
              <a:xfrm>
                <a:off x="1605151" y="2257221"/>
                <a:ext cx="9430797" cy="1569660"/>
              </a:xfrm>
              <a:prstGeom prst="rect">
                <a:avLst/>
              </a:prstGeom>
              <a:noFill/>
            </p:spPr>
            <p:txBody>
              <a:bodyPr wrap="square" rtlCol="0">
                <a:spAutoFit/>
              </a:bodyPr>
              <a:lstStyle/>
              <a:p>
                <a:pPr marL="0" marR="0" lvl="0" indent="22860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Trình bày được sự cần thiết phải ăn phối hợp nhiều loại thức ăn, ăn nhiều rau, hoa quả và uống đủ nước mỗi ngày.</a:t>
                </a:r>
                <a:endParaRPr kumimoji="0" lang="en-US" sz="3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grpSp>
        <p:pic>
          <p:nvPicPr>
            <p:cNvPr id="19" name="Picture 2">
              <a:extLst>
                <a:ext uri="{FF2B5EF4-FFF2-40B4-BE49-F238E27FC236}">
                  <a16:creationId xmlns:a16="http://schemas.microsoft.com/office/drawing/2014/main" id="{8B1F8C3B-5070-4A77-9991-E6D750C905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9A5A2457-05E8-4760-AEC4-505E30E9C36D}"/>
              </a:ext>
            </a:extLst>
          </p:cNvPr>
          <p:cNvGrpSpPr/>
          <p:nvPr/>
        </p:nvGrpSpPr>
        <p:grpSpPr>
          <a:xfrm>
            <a:off x="866972" y="4161681"/>
            <a:ext cx="10458055" cy="2278789"/>
            <a:chOff x="866972" y="4161681"/>
            <a:chExt cx="10458055" cy="2278789"/>
          </a:xfrm>
        </p:grpSpPr>
        <p:grpSp>
          <p:nvGrpSpPr>
            <p:cNvPr id="24" name="Group 23">
              <a:extLst>
                <a:ext uri="{FF2B5EF4-FFF2-40B4-BE49-F238E27FC236}">
                  <a16:creationId xmlns:a16="http://schemas.microsoft.com/office/drawing/2014/main" id="{1BB74C4B-1542-4B9E-8BB6-2E32052C7B9B}"/>
                </a:ext>
              </a:extLst>
            </p:cNvPr>
            <p:cNvGrpSpPr/>
            <p:nvPr/>
          </p:nvGrpSpPr>
          <p:grpSpPr>
            <a:xfrm>
              <a:off x="866972" y="4573813"/>
              <a:ext cx="10458055" cy="1866657"/>
              <a:chOff x="1021784" y="2033479"/>
              <a:chExt cx="10458055" cy="1866657"/>
            </a:xfrm>
          </p:grpSpPr>
          <p:sp>
            <p:nvSpPr>
              <p:cNvPr id="26" name="Google Shape;125;p2">
                <a:extLst>
                  <a:ext uri="{FF2B5EF4-FFF2-40B4-BE49-F238E27FC236}">
                    <a16:creationId xmlns:a16="http://schemas.microsoft.com/office/drawing/2014/main" id="{612E2218-36C7-4C4C-832D-A9A3D353200D}"/>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7" name="Google Shape;128;p2">
                <a:extLst>
                  <a:ext uri="{FF2B5EF4-FFF2-40B4-BE49-F238E27FC236}">
                    <a16:creationId xmlns:a16="http://schemas.microsoft.com/office/drawing/2014/main" id="{3266A416-3D11-42B6-A078-A8877ED4EDA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8" name="TextBox 27">
                <a:extLst>
                  <a:ext uri="{FF2B5EF4-FFF2-40B4-BE49-F238E27FC236}">
                    <a16:creationId xmlns:a16="http://schemas.microsoft.com/office/drawing/2014/main" id="{3FFC8B2E-FD4E-439C-98CE-1D1B81DCED4E}"/>
                  </a:ext>
                </a:extLst>
              </p:cNvPr>
              <p:cNvSpPr txBox="1"/>
              <p:nvPr/>
            </p:nvSpPr>
            <p:spPr>
              <a:xfrm>
                <a:off x="1490452" y="2402714"/>
                <a:ext cx="990428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Liên hệ thực tế nêu được ở mức độ đơn giản về chế độ ăn uống phù hợp.</a:t>
                </a:r>
                <a:endParaRPr kumimoji="0" lang="vi-VN" sz="3600" b="0" i="0" u="none" strike="noStrike" kern="1200" cap="none" spc="0" normalizeH="0" baseline="0" noProof="0" dirty="0">
                  <a:ln>
                    <a:noFill/>
                  </a:ln>
                  <a:solidFill>
                    <a:srgbClr val="2155CD"/>
                  </a:solidFill>
                  <a:effectLst/>
                  <a:uLnTx/>
                  <a:uFillTx/>
                  <a:latin typeface="Arial" panose="020B0604020202020204" pitchFamily="34" charset="0"/>
                  <a:ea typeface="+mn-ea"/>
                  <a:cs typeface="+mn-cs"/>
                </a:endParaRPr>
              </a:p>
            </p:txBody>
          </p:sp>
        </p:grpSp>
        <p:pic>
          <p:nvPicPr>
            <p:cNvPr id="25" name="Picture 2">
              <a:extLst>
                <a:ext uri="{FF2B5EF4-FFF2-40B4-BE49-F238E27FC236}">
                  <a16:creationId xmlns:a16="http://schemas.microsoft.com/office/drawing/2014/main" id="{78757C01-753A-4DF2-ACEF-B514EB6F56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a:extLst>
              <a:ext uri="{FF2B5EF4-FFF2-40B4-BE49-F238E27FC236}">
                <a16:creationId xmlns:a16="http://schemas.microsoft.com/office/drawing/2014/main" id="{28944900-B5F1-4C9F-A36C-328BD8CC6B0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7D439F1-51A6-4608-B4AB-A695071001CB}"/>
              </a:ext>
            </a:extLst>
          </p:cNvPr>
          <p:cNvPicPr>
            <a:picLocks noChangeAspect="1"/>
          </p:cNvPicPr>
          <p:nvPr/>
        </p:nvPicPr>
        <p:blipFill>
          <a:blip r:embed="rId7"/>
          <a:stretch>
            <a:fillRect/>
          </a:stretch>
        </p:blipFill>
        <p:spPr>
          <a:xfrm>
            <a:off x="2486455" y="180542"/>
            <a:ext cx="7657240" cy="1201016"/>
          </a:xfrm>
          <a:prstGeom prst="rect">
            <a:avLst/>
          </a:prstGeom>
        </p:spPr>
      </p:pic>
    </p:spTree>
    <p:extLst>
      <p:ext uri="{BB962C8B-B14F-4D97-AF65-F5344CB8AC3E}">
        <p14:creationId xmlns:p14="http://schemas.microsoft.com/office/powerpoint/2010/main" val="8479634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9"/>
                                        </p:tgtEl>
                                        <p:attrNameLst>
                                          <p:attrName>r</p:attrName>
                                        </p:attrNameLst>
                                      </p:cBhvr>
                                    </p:animRot>
                                    <p:animRot by="-240000">
                                      <p:cBhvr>
                                        <p:cTn id="7" dur="200" fill="hold">
                                          <p:stCondLst>
                                            <p:cond delay="200"/>
                                          </p:stCondLst>
                                        </p:cTn>
                                        <p:tgtEl>
                                          <p:spTgt spid="29"/>
                                        </p:tgtEl>
                                        <p:attrNameLst>
                                          <p:attrName>r</p:attrName>
                                        </p:attrNameLst>
                                      </p:cBhvr>
                                    </p:animRot>
                                    <p:animRot by="240000">
                                      <p:cBhvr>
                                        <p:cTn id="8" dur="200" fill="hold">
                                          <p:stCondLst>
                                            <p:cond delay="400"/>
                                          </p:stCondLst>
                                        </p:cTn>
                                        <p:tgtEl>
                                          <p:spTgt spid="29"/>
                                        </p:tgtEl>
                                        <p:attrNameLst>
                                          <p:attrName>r</p:attrName>
                                        </p:attrNameLst>
                                      </p:cBhvr>
                                    </p:animRot>
                                    <p:animRot by="-240000">
                                      <p:cBhvr>
                                        <p:cTn id="9" dur="200" fill="hold">
                                          <p:stCondLst>
                                            <p:cond delay="600"/>
                                          </p:stCondLst>
                                        </p:cTn>
                                        <p:tgtEl>
                                          <p:spTgt spid="29"/>
                                        </p:tgtEl>
                                        <p:attrNameLst>
                                          <p:attrName>r</p:attrName>
                                        </p:attrNameLst>
                                      </p:cBhvr>
                                    </p:animRot>
                                    <p:animRot by="120000">
                                      <p:cBhvr>
                                        <p:cTn id="10" dur="200" fill="hold">
                                          <p:stCondLst>
                                            <p:cond delay="800"/>
                                          </p:stCondLst>
                                        </p:cTn>
                                        <p:tgtEl>
                                          <p:spTgt spid="2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900" decel="100000" fill="hold"/>
                                        <p:tgtEl>
                                          <p:spTgt spid="2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千图网海量PPT模板www.58pic.com ​​">
  <a:themeElements>
    <a:clrScheme name="自定义 2558">
      <a:dk1>
        <a:sysClr val="windowText" lastClr="000000"/>
      </a:dk1>
      <a:lt1>
        <a:sysClr val="window" lastClr="FFFFFF"/>
      </a:lt1>
      <a:dk2>
        <a:srgbClr val="44546A"/>
      </a:dk2>
      <a:lt2>
        <a:srgbClr val="E7E6E6"/>
      </a:lt2>
      <a:accent1>
        <a:srgbClr val="3A9659"/>
      </a:accent1>
      <a:accent2>
        <a:srgbClr val="3A9659"/>
      </a:accent2>
      <a:accent3>
        <a:srgbClr val="3A9659"/>
      </a:accent3>
      <a:accent4>
        <a:srgbClr val="3A9659"/>
      </a:accent4>
      <a:accent5>
        <a:srgbClr val="3A9659"/>
      </a:accent5>
      <a:accent6>
        <a:srgbClr val="3A9659"/>
      </a:accent6>
      <a:hlink>
        <a:srgbClr val="3A9659"/>
      </a:hlink>
      <a:folHlink>
        <a:srgbClr val="3A965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942</Words>
  <Application>Microsoft Office PowerPoint</Application>
  <PresentationFormat>Widescreen</PresentationFormat>
  <Paragraphs>66</Paragraphs>
  <Slides>27</Slides>
  <Notes>8</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27</vt:i4>
      </vt:variant>
    </vt:vector>
  </HeadingPairs>
  <TitlesOfParts>
    <vt:vector size="43" baseType="lpstr">
      <vt:lpstr>DengXian</vt:lpstr>
      <vt:lpstr>DengXian</vt:lpstr>
      <vt:lpstr>等线 Light</vt:lpstr>
      <vt:lpstr>Arial</vt:lpstr>
      <vt:lpstr>Book Antiqua</vt:lpstr>
      <vt:lpstr>Calibri</vt:lpstr>
      <vt:lpstr>Calibri Light</vt:lpstr>
      <vt:lpstr>Cambria</vt:lpstr>
      <vt:lpstr>Noto Sans S Chinese Light</vt:lpstr>
      <vt:lpstr>Pattaya</vt:lpstr>
      <vt:lpstr>Times New Roman</vt:lpstr>
      <vt:lpstr>Wingdings</vt:lpstr>
      <vt:lpstr>1_Office Theme</vt:lpstr>
      <vt:lpstr>2_千图网海量PPT模板www.58pic.com ​​</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DTC</cp:lastModifiedBy>
  <cp:revision>28</cp:revision>
  <dcterms:created xsi:type="dcterms:W3CDTF">2023-11-12T06:41:20Z</dcterms:created>
  <dcterms:modified xsi:type="dcterms:W3CDTF">2024-03-20T02:47:56Z</dcterms:modified>
</cp:coreProperties>
</file>