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Lst>
  <p:notesMasterIdLst>
    <p:notesMasterId r:id="rId22"/>
  </p:notesMasterIdLst>
  <p:sldIdLst>
    <p:sldId id="257" r:id="rId4"/>
    <p:sldId id="287" r:id="rId5"/>
    <p:sldId id="288" r:id="rId6"/>
    <p:sldId id="289" r:id="rId7"/>
    <p:sldId id="269" r:id="rId8"/>
    <p:sldId id="290" r:id="rId9"/>
    <p:sldId id="293" r:id="rId10"/>
    <p:sldId id="295" r:id="rId11"/>
    <p:sldId id="327" r:id="rId12"/>
    <p:sldId id="324" r:id="rId13"/>
    <p:sldId id="326" r:id="rId14"/>
    <p:sldId id="325" r:id="rId15"/>
    <p:sldId id="296" r:id="rId16"/>
    <p:sldId id="297" r:id="rId17"/>
    <p:sldId id="328" r:id="rId18"/>
    <p:sldId id="329" r:id="rId19"/>
    <p:sldId id="2666" r:id="rId20"/>
    <p:sldId id="3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3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62393-6628-431D-B797-3009C182E664}"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008C7-33EF-4258-A558-B6AA342AEFDA}" type="slidenum">
              <a:rPr lang="en-US" smtClean="0"/>
              <a:t>‹#›</a:t>
            </a:fld>
            <a:endParaRPr lang="en-US"/>
          </a:p>
        </p:txBody>
      </p:sp>
    </p:spTree>
    <p:extLst>
      <p:ext uri="{BB962C8B-B14F-4D97-AF65-F5344CB8AC3E}">
        <p14:creationId xmlns:p14="http://schemas.microsoft.com/office/powerpoint/2010/main" val="299841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8878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606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89566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66921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97063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39242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86019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330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6519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8950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79851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71539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1189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63230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6180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15110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6351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263046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5747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47667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219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8875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5283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631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4267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476923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266675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3/20/2024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648382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48804114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15361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76689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575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7488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35259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3/20/2024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3788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192DD224-12D8-FA98-B5C1-7978FEBD0B0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6655" y="274752"/>
            <a:ext cx="1327805" cy="1327805"/>
          </a:xfrm>
          <a:prstGeom prst="rect">
            <a:avLst/>
          </a:prstGeom>
        </p:spPr>
      </p:pic>
    </p:spTree>
    <p:extLst>
      <p:ext uri="{BB962C8B-B14F-4D97-AF65-F5344CB8AC3E}">
        <p14:creationId xmlns:p14="http://schemas.microsoft.com/office/powerpoint/2010/main" val="713157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6152493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954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6237" y="1080923"/>
            <a:ext cx="3622146" cy="12464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50" normalizeH="0" baseline="0" noProof="0" dirty="0">
                <a:ln w="152400" cmpd="sng">
                  <a:solidFill>
                    <a:prstClr val="white"/>
                  </a:solidFill>
                  <a:prstDash val="solid"/>
                </a:ln>
                <a:solidFill>
                  <a:prstClr val="white"/>
                </a:solidFill>
                <a:effectLst/>
                <a:uLnTx/>
                <a:uFillTx/>
                <a:latin typeface="#9Slide07 SVNZiclets" panose="02000603000000000000" pitchFamily="2" charset="0"/>
                <a:ea typeface="+mn-ea"/>
                <a:cs typeface="+mn-cs"/>
              </a:rPr>
              <a:t>EM YÊU</a:t>
            </a:r>
          </a:p>
        </p:txBody>
      </p:sp>
      <p:pic>
        <p:nvPicPr>
          <p:cNvPr id="3" name="Picture 2">
            <a:extLst>
              <a:ext uri="{FF2B5EF4-FFF2-40B4-BE49-F238E27FC236}">
                <a16:creationId xmlns:a16="http://schemas.microsoft.com/office/drawing/2014/main" id="{7979BA56-ECD9-4901-9D54-27007565FB52}"/>
              </a:ext>
            </a:extLst>
          </p:cNvPr>
          <p:cNvPicPr>
            <a:picLocks noChangeAspect="1"/>
          </p:cNvPicPr>
          <p:nvPr/>
        </p:nvPicPr>
        <p:blipFill>
          <a:blip r:embed="rId2"/>
          <a:stretch>
            <a:fillRect/>
          </a:stretch>
        </p:blipFill>
        <p:spPr>
          <a:xfrm>
            <a:off x="1943954" y="243840"/>
            <a:ext cx="8687470" cy="1840991"/>
          </a:xfrm>
          <a:prstGeom prst="rect">
            <a:avLst/>
          </a:prstGeom>
        </p:spPr>
      </p:pic>
      <p:pic>
        <p:nvPicPr>
          <p:cNvPr id="9" name="Picture 8">
            <a:extLst>
              <a:ext uri="{FF2B5EF4-FFF2-40B4-BE49-F238E27FC236}">
                <a16:creationId xmlns:a16="http://schemas.microsoft.com/office/drawing/2014/main" id="{E746D1D5-F460-7023-DD70-7E9FE1E8F1D4}"/>
              </a:ext>
            </a:extLst>
          </p:cNvPr>
          <p:cNvPicPr>
            <a:picLocks noChangeAspect="1"/>
          </p:cNvPicPr>
          <p:nvPr/>
        </p:nvPicPr>
        <p:blipFill>
          <a:blip r:embed="rId3"/>
          <a:stretch>
            <a:fillRect/>
          </a:stretch>
        </p:blipFill>
        <p:spPr>
          <a:xfrm>
            <a:off x="1943954" y="1766923"/>
            <a:ext cx="9190854" cy="2309982"/>
          </a:xfrm>
          <a:prstGeom prst="rect">
            <a:avLst/>
          </a:prstGeom>
        </p:spPr>
      </p:pic>
    </p:spTree>
    <p:extLst>
      <p:ext uri="{BB962C8B-B14F-4D97-AF65-F5344CB8AC3E}">
        <p14:creationId xmlns:p14="http://schemas.microsoft.com/office/powerpoint/2010/main" val="259572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023617"/>
            <a:ext cx="10222523" cy="560832"/>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Mỗi người đều có cảm nhận riêng về cảnh quan thiên nhiên, chúng ta có thể chia sẻ cảm nhận ấy với mọi người, khuyến khích người khác đến để trải </a:t>
            </a:r>
            <a:r>
              <a:rPr lang="vi-VN" sz="4000" b="1">
                <a:solidFill>
                  <a:prstClr val="black"/>
                </a:solidFill>
                <a:latin typeface="Times New Roman" panose="02020603050405020304" pitchFamily="18" charset="0"/>
                <a:cs typeface="Times New Roman" panose="02020603050405020304" pitchFamily="18" charset="0"/>
              </a:rPr>
              <a:t>nghiệm trực</a:t>
            </a:r>
            <a:r>
              <a:rPr lang="en-GB" sz="4000" b="1">
                <a:solidFill>
                  <a:prstClr val="black"/>
                </a:solidFill>
                <a:latin typeface="Times New Roman" panose="02020603050405020304" pitchFamily="18" charset="0"/>
                <a:cs typeface="Times New Roman" panose="02020603050405020304" pitchFamily="18" charset="0"/>
              </a:rPr>
              <a:t> tiếp</a:t>
            </a:r>
            <a:r>
              <a:rPr lang="vi-VN" sz="4000" b="1">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những cảnh quan tươi đẹp đó ở quê hương mình</a:t>
            </a:r>
            <a:r>
              <a:rPr lang="en-US" sz="4000" b="1" dirty="0">
                <a:solidFill>
                  <a:prstClr val="black"/>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2</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323974" y="1033253"/>
            <a:ext cx="9558528" cy="2308324"/>
          </a:xfrm>
          <a:prstGeom prst="rect">
            <a:avLst/>
          </a:prstGeom>
          <a:noFill/>
        </p:spPr>
        <p:txBody>
          <a:bodyPr wrap="square" rtlCol="0">
            <a:spAutoFit/>
          </a:bodyPr>
          <a:lstStyle/>
          <a:p>
            <a:pPr lvl="0" algn="ctr"/>
            <a:r>
              <a:rPr lang="vi-VN" sz="4800" b="1" dirty="0">
                <a:solidFill>
                  <a:srgbClr val="002060"/>
                </a:solidFill>
                <a:latin typeface="+mj-lt"/>
                <a:cs typeface="Calibri" panose="020F0502020204030204" pitchFamily="34" charset="0"/>
              </a:rPr>
              <a:t>Xây dựng </a:t>
            </a:r>
            <a:r>
              <a:rPr lang="vi-VN" sz="4800" b="1" i="1" dirty="0">
                <a:solidFill>
                  <a:srgbClr val="002060"/>
                </a:solidFill>
                <a:latin typeface="+mj-lt"/>
                <a:cs typeface="Calibri" panose="020F0502020204030204" pitchFamily="34" charset="0"/>
              </a:rPr>
              <a:t>Hành trình trải nghiệm</a:t>
            </a:r>
            <a:r>
              <a:rPr lang="vi-VN" sz="4800" b="1" dirty="0">
                <a:solidFill>
                  <a:srgbClr val="002060"/>
                </a:solidFill>
                <a:latin typeface="+mj-lt"/>
                <a:cs typeface="Calibri" panose="020F0502020204030204" pitchFamily="34" charset="0"/>
              </a:rPr>
              <a:t> để giới thiệu về cảnh quan thiên nhiên ở địa phương</a:t>
            </a:r>
          </a:p>
        </p:txBody>
      </p:sp>
    </p:spTree>
    <p:extLst>
      <p:ext uri="{BB962C8B-B14F-4D97-AF65-F5344CB8AC3E}">
        <p14:creationId xmlns:p14="http://schemas.microsoft.com/office/powerpoint/2010/main" val="156176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924306" y="278884"/>
            <a:ext cx="9982200" cy="91440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mj-lt"/>
                <a:cs typeface="Calibri" panose="020F0502020204030204" pitchFamily="34" charset="0"/>
              </a:rPr>
              <a:t>Xác định thông tin </a:t>
            </a:r>
            <a:r>
              <a:rPr lang="en-US" sz="3200" b="1" dirty="0" err="1">
                <a:solidFill>
                  <a:srgbClr val="002060"/>
                </a:solidFill>
                <a:latin typeface="+mj-lt"/>
                <a:cs typeface="Calibri" panose="020F0502020204030204" pitchFamily="34" charset="0"/>
              </a:rPr>
              <a:t>về</a:t>
            </a:r>
            <a:r>
              <a:rPr lang="en-US" sz="3200" b="1" dirty="0">
                <a:solidFill>
                  <a:srgbClr val="002060"/>
                </a:solidFill>
                <a:latin typeface="+mj-lt"/>
                <a:cs typeface="Calibri" panose="020F0502020204030204" pitchFamily="34" charset="0"/>
              </a:rPr>
              <a:t> </a:t>
            </a:r>
            <a:r>
              <a:rPr lang="en-US" sz="3200" b="1" dirty="0" err="1">
                <a:solidFill>
                  <a:srgbClr val="002060"/>
                </a:solidFill>
                <a:latin typeface="+mj-lt"/>
                <a:cs typeface="Calibri" panose="020F0502020204030204" pitchFamily="34" charset="0"/>
              </a:rPr>
              <a:t>cảnh</a:t>
            </a:r>
            <a:r>
              <a:rPr lang="en-US" sz="3200" b="1" dirty="0">
                <a:solidFill>
                  <a:srgbClr val="002060"/>
                </a:solidFill>
                <a:latin typeface="+mj-lt"/>
                <a:cs typeface="Calibri" panose="020F0502020204030204" pitchFamily="34" charset="0"/>
              </a:rPr>
              <a:t> </a:t>
            </a:r>
            <a:r>
              <a:rPr lang="en-US" sz="3200" b="1" dirty="0" err="1">
                <a:solidFill>
                  <a:srgbClr val="002060"/>
                </a:solidFill>
                <a:latin typeface="+mj-lt"/>
                <a:cs typeface="Calibri" panose="020F0502020204030204" pitchFamily="34" charset="0"/>
              </a:rPr>
              <a:t>quan</a:t>
            </a:r>
            <a:r>
              <a:rPr lang="en-US" sz="3200" b="1" dirty="0">
                <a:solidFill>
                  <a:srgbClr val="002060"/>
                </a:solidFill>
                <a:latin typeface="+mj-lt"/>
                <a:cs typeface="Calibri" panose="020F0502020204030204" pitchFamily="34" charset="0"/>
              </a:rPr>
              <a:t> </a:t>
            </a:r>
            <a:r>
              <a:rPr lang="en-US" sz="3200" b="1" dirty="0" err="1">
                <a:solidFill>
                  <a:srgbClr val="002060"/>
                </a:solidFill>
                <a:latin typeface="+mj-lt"/>
                <a:cs typeface="Calibri" panose="020F0502020204030204" pitchFamily="34" charset="0"/>
              </a:rPr>
              <a:t>để</a:t>
            </a:r>
            <a:r>
              <a:rPr lang="en-US" sz="3200" b="1" dirty="0">
                <a:solidFill>
                  <a:srgbClr val="002060"/>
                </a:solidFill>
                <a:latin typeface="+mj-lt"/>
                <a:cs typeface="Calibri" panose="020F0502020204030204" pitchFamily="34" charset="0"/>
              </a:rPr>
              <a:t> </a:t>
            </a:r>
            <a:r>
              <a:rPr lang="vi-VN" sz="3200" b="1" dirty="0">
                <a:solidFill>
                  <a:srgbClr val="002060"/>
                </a:solidFill>
                <a:latin typeface="+mj-lt"/>
                <a:cs typeface="Calibri" panose="020F0502020204030204" pitchFamily="34" charset="0"/>
              </a:rPr>
              <a:t>đưa vào hành trình:</a:t>
            </a:r>
            <a:endParaRPr kumimoji="0" lang="en-US" sz="3200" b="1" i="1"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sp>
        <p:nvSpPr>
          <p:cNvPr id="5" name="Cloud 4">
            <a:extLst>
              <a:ext uri="{FF2B5EF4-FFF2-40B4-BE49-F238E27FC236}">
                <a16:creationId xmlns:a16="http://schemas.microsoft.com/office/drawing/2014/main" id="{F43D94C1-B34D-A656-4582-B214FA899336}"/>
              </a:ext>
            </a:extLst>
          </p:cNvPr>
          <p:cNvSpPr/>
          <p:nvPr/>
        </p:nvSpPr>
        <p:spPr>
          <a:xfrm>
            <a:off x="742950" y="1905000"/>
            <a:ext cx="3009900" cy="163830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Vị</a:t>
            </a:r>
            <a:r>
              <a:rPr lang="en-US" sz="3200" b="1" dirty="0"/>
              <a:t> </a:t>
            </a:r>
            <a:r>
              <a:rPr lang="en-US" sz="3200" b="1" dirty="0" err="1"/>
              <a:t>trí</a:t>
            </a:r>
            <a:r>
              <a:rPr lang="en-US" sz="3200" b="1" dirty="0"/>
              <a:t> </a:t>
            </a:r>
            <a:r>
              <a:rPr lang="en-US" sz="3200" b="1" dirty="0" err="1"/>
              <a:t>của</a:t>
            </a:r>
            <a:r>
              <a:rPr lang="en-US" sz="3200" b="1" dirty="0"/>
              <a:t> </a:t>
            </a:r>
            <a:r>
              <a:rPr lang="en-US" sz="3200" b="1" dirty="0" err="1"/>
              <a:t>cảnh</a:t>
            </a:r>
            <a:r>
              <a:rPr lang="en-US" sz="3200" b="1" dirty="0"/>
              <a:t> </a:t>
            </a:r>
            <a:r>
              <a:rPr lang="en-US" sz="3200" b="1" dirty="0" err="1"/>
              <a:t>quan</a:t>
            </a:r>
            <a:endParaRPr lang="en-US" sz="3200" b="1" dirty="0"/>
          </a:p>
        </p:txBody>
      </p:sp>
      <p:sp>
        <p:nvSpPr>
          <p:cNvPr id="7" name="Cloud 6">
            <a:extLst>
              <a:ext uri="{FF2B5EF4-FFF2-40B4-BE49-F238E27FC236}">
                <a16:creationId xmlns:a16="http://schemas.microsoft.com/office/drawing/2014/main" id="{D95B7CD0-AD14-06DE-703B-C153F0CF0A3F}"/>
              </a:ext>
            </a:extLst>
          </p:cNvPr>
          <p:cNvSpPr/>
          <p:nvPr/>
        </p:nvSpPr>
        <p:spPr>
          <a:xfrm>
            <a:off x="4219575" y="1495425"/>
            <a:ext cx="356235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Đặc điểm nổi bật của cảnh quan</a:t>
            </a:r>
            <a:endParaRPr lang="en-US" sz="3200" b="1" dirty="0"/>
          </a:p>
        </p:txBody>
      </p:sp>
      <p:sp>
        <p:nvSpPr>
          <p:cNvPr id="8" name="Cloud 7">
            <a:extLst>
              <a:ext uri="{FF2B5EF4-FFF2-40B4-BE49-F238E27FC236}">
                <a16:creationId xmlns:a16="http://schemas.microsoft.com/office/drawing/2014/main" id="{B1ABC224-A3CC-8082-5E7C-ED42A724A343}"/>
              </a:ext>
            </a:extLst>
          </p:cNvPr>
          <p:cNvSpPr/>
          <p:nvPr/>
        </p:nvSpPr>
        <p:spPr>
          <a:xfrm>
            <a:off x="8020050" y="1638300"/>
            <a:ext cx="365760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Thứ</a:t>
            </a:r>
            <a:r>
              <a:rPr lang="en-US" sz="2400" b="1" dirty="0"/>
              <a:t> </a:t>
            </a:r>
            <a:r>
              <a:rPr lang="en-US" sz="2400" b="1" dirty="0" err="1"/>
              <a:t>tự</a:t>
            </a:r>
            <a:r>
              <a:rPr lang="en-US" sz="2400" b="1" dirty="0"/>
              <a:t> </a:t>
            </a:r>
            <a:r>
              <a:rPr lang="en-US" sz="2400" b="1" dirty="0" err="1"/>
              <a:t>của</a:t>
            </a:r>
            <a:r>
              <a:rPr lang="en-US" sz="2400" b="1" dirty="0"/>
              <a:t> </a:t>
            </a:r>
            <a:r>
              <a:rPr lang="en-US" sz="2400" b="1" dirty="0" err="1"/>
              <a:t>cảnh</a:t>
            </a:r>
            <a:r>
              <a:rPr lang="en-US" sz="2400" b="1" dirty="0"/>
              <a:t> </a:t>
            </a:r>
            <a:r>
              <a:rPr lang="en-US" sz="2400" b="1" dirty="0" err="1"/>
              <a:t>quan</a:t>
            </a:r>
            <a:r>
              <a:rPr lang="en-US" sz="2400" b="1" dirty="0"/>
              <a:t> </a:t>
            </a:r>
            <a:r>
              <a:rPr lang="en-US" sz="2400" b="1" dirty="0" err="1"/>
              <a:t>trên</a:t>
            </a:r>
            <a:r>
              <a:rPr lang="en-US" sz="2400" b="1" dirty="0"/>
              <a:t> </a:t>
            </a:r>
            <a:r>
              <a:rPr lang="en-US" sz="2400" b="1" i="1" dirty="0" err="1"/>
              <a:t>Hành</a:t>
            </a:r>
            <a:r>
              <a:rPr lang="en-US" sz="2400" b="1" i="1" dirty="0"/>
              <a:t> </a:t>
            </a:r>
            <a:r>
              <a:rPr lang="en-US" sz="2400" b="1" i="1" dirty="0" err="1"/>
              <a:t>trình</a:t>
            </a:r>
            <a:r>
              <a:rPr lang="en-US" sz="2400" b="1" i="1" dirty="0"/>
              <a:t> </a:t>
            </a:r>
            <a:r>
              <a:rPr lang="en-US" sz="2400" b="1" i="1" dirty="0" err="1"/>
              <a:t>trải</a:t>
            </a:r>
            <a:r>
              <a:rPr lang="en-US" sz="2400" b="1" i="1" dirty="0"/>
              <a:t> </a:t>
            </a:r>
            <a:r>
              <a:rPr lang="en-US" sz="2400" b="1" i="1" dirty="0" err="1"/>
              <a:t>nghiệm</a:t>
            </a:r>
            <a:endParaRPr lang="en-US" sz="2400" b="1" i="1" dirty="0"/>
          </a:p>
        </p:txBody>
      </p:sp>
    </p:spTree>
    <p:extLst>
      <p:ext uri="{BB962C8B-B14F-4D97-AF65-F5344CB8AC3E}">
        <p14:creationId xmlns:p14="http://schemas.microsoft.com/office/powerpoint/2010/main" val="13281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A5797B8-B9BD-482B-9412-C22BB8541B98}"/>
              </a:ext>
            </a:extLst>
          </p:cNvPr>
          <p:cNvSpPr txBox="1"/>
          <p:nvPr/>
        </p:nvSpPr>
        <p:spPr>
          <a:xfrm>
            <a:off x="825854" y="581831"/>
            <a:ext cx="1057402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Thống</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sơ</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đồ</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3600" b="1" i="1"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trình</a:t>
            </a:r>
            <a:r>
              <a:rPr kumimoji="0" lang="en-US" sz="3600" b="1" i="1"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trải</a:t>
            </a:r>
            <a:r>
              <a:rPr kumimoji="0" lang="en-US" sz="3600" b="1" i="1"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nghiệm</a:t>
            </a:r>
            <a:endPar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67DC691-3CA3-53C3-503F-26CCCF7F876B}"/>
              </a:ext>
            </a:extLst>
          </p:cNvPr>
          <p:cNvPicPr>
            <a:picLocks noChangeAspect="1"/>
          </p:cNvPicPr>
          <p:nvPr/>
        </p:nvPicPr>
        <p:blipFill>
          <a:blip r:embed="rId2"/>
          <a:stretch>
            <a:fillRect/>
          </a:stretch>
        </p:blipFill>
        <p:spPr>
          <a:xfrm>
            <a:off x="1709737" y="2038350"/>
            <a:ext cx="7858621" cy="2952750"/>
          </a:xfrm>
          <a:prstGeom prst="rect">
            <a:avLst/>
          </a:prstGeom>
        </p:spPr>
      </p:pic>
    </p:spTree>
    <p:extLst>
      <p:ext uri="{BB962C8B-B14F-4D97-AF65-F5344CB8AC3E}">
        <p14:creationId xmlns:p14="http://schemas.microsoft.com/office/powerpoint/2010/main" val="226645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1027215"/>
            <a:ext cx="9218930" cy="1328023"/>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Phân</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công</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nhiệm</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vụ</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tìm</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hiểu</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thông</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tin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cho</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từng</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thành</a:t>
            </a:r>
            <a:r>
              <a:rPr lang="en-US" sz="36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3600" b="1"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viên</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4422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6" y="-9527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709884" y="2791240"/>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b="1" dirty="0">
                <a:solidFill>
                  <a:prstClr val="black"/>
                </a:solidFill>
                <a:latin typeface="Calibri" panose="020F0502020204030204"/>
              </a:rPr>
              <a:t>   </a:t>
            </a:r>
            <a:r>
              <a:rPr lang="vi-VN" sz="4400" b="1" dirty="0">
                <a:solidFill>
                  <a:prstClr val="black"/>
                </a:solidFill>
                <a:latin typeface="+mj-lt"/>
              </a:rPr>
              <a:t>Chúng ta cần tận dụng mọi nguồn thông tin để đưa vào Hành trình trải nghiệm của mình nhằm lôi cuốn được khách du lịch....</a:t>
            </a:r>
            <a:endParaRPr kumimoji="0" lang="vi-VN" sz="4400" b="1" i="0" u="none" strike="noStrike" kern="1200" cap="none" spc="0" normalizeH="0" baseline="0" noProof="0" dirty="0">
              <a:ln>
                <a:noFill/>
              </a:ln>
              <a:solidFill>
                <a:prstClr val="black"/>
              </a:solidFill>
              <a:effectLst/>
              <a:uLnTx/>
              <a:uFillTx/>
              <a:latin typeface="+mj-lt"/>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57462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2648463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AFCA6-C802-E8B0-0CBA-54E824F1E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382E1263-04B2-8CD6-7411-3B1FAEE86E96}"/>
              </a:ext>
            </a:extLst>
          </p:cNvPr>
          <p:cNvPicPr>
            <a:picLocks noChangeAspect="1"/>
          </p:cNvPicPr>
          <p:nvPr/>
        </p:nvPicPr>
        <p:blipFill>
          <a:blip r:embed="rId3"/>
          <a:stretch>
            <a:fillRect/>
          </a:stretch>
        </p:blipFill>
        <p:spPr>
          <a:xfrm>
            <a:off x="3753102" y="4078868"/>
            <a:ext cx="4992589" cy="2199155"/>
          </a:xfrm>
          <a:prstGeom prst="rect">
            <a:avLst/>
          </a:prstGeom>
        </p:spPr>
      </p:pic>
      <p:sp>
        <p:nvSpPr>
          <p:cNvPr id="3" name="TextBox 2">
            <a:extLst>
              <a:ext uri="{FF2B5EF4-FFF2-40B4-BE49-F238E27FC236}">
                <a16:creationId xmlns:a16="http://schemas.microsoft.com/office/drawing/2014/main" id="{E525216D-11AA-B452-5C2C-1B2C4C18EA46}"/>
              </a:ext>
            </a:extLst>
          </p:cNvPr>
          <p:cNvSpPr txBox="1"/>
          <p:nvPr/>
        </p:nvSpPr>
        <p:spPr>
          <a:xfrm>
            <a:off x="3295650" y="1924050"/>
            <a:ext cx="5438775" cy="2246769"/>
          </a:xfrm>
          <a:prstGeom prst="rect">
            <a:avLst/>
          </a:prstGeom>
          <a:noFill/>
        </p:spPr>
        <p:txBody>
          <a:bodyPr wrap="square" rtlCol="0">
            <a:spAutoFit/>
          </a:bodyPr>
          <a:lstStyle/>
          <a:p>
            <a:pPr algn="ct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V</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ề nhà chia sẻ cùng với người thân: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err="1">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tiếp.</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85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1000" fill="hold"/>
                                            <p:tgtEl>
                                              <p:spTgt spid="25"/>
                                            </p:tgtEl>
                                            <p:attrNameLst>
                                              <p:attrName>ppt_x</p:attrName>
                                            </p:attrNameLst>
                                          </p:cBhvr>
                                          <p:tavLst>
                                            <p:tav tm="0">
                                              <p:val>
                                                <p:strVal val="#ppt_x"/>
                                              </p:val>
                                            </p:tav>
                                            <p:tav tm="100000">
                                              <p:val>
                                                <p:strVal val="#ppt_x"/>
                                              </p:val>
                                            </p:tav>
                                          </p:tavLst>
                                        </p:anim>
                                        <p:anim calcmode="lin" valueType="num">
                                          <p:cBhvr additive="base">
                                            <p:cTn id="17"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35" y="2901243"/>
            <a:ext cx="4243187" cy="424318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311" y="2814798"/>
            <a:ext cx="4408311" cy="4408311"/>
          </a:xfrm>
          <a:prstGeom prst="rect">
            <a:avLst/>
          </a:prstGeom>
        </p:spPr>
      </p:pic>
      <p:pic>
        <p:nvPicPr>
          <p:cNvPr id="2" name="Picture 1">
            <a:extLst>
              <a:ext uri="{FF2B5EF4-FFF2-40B4-BE49-F238E27FC236}">
                <a16:creationId xmlns:a16="http://schemas.microsoft.com/office/drawing/2014/main" id="{A5EBBBA1-02CE-4B03-9F48-9F37679F331F}"/>
              </a:ext>
            </a:extLst>
          </p:cNvPr>
          <p:cNvPicPr>
            <a:picLocks noChangeAspect="1"/>
          </p:cNvPicPr>
          <p:nvPr/>
        </p:nvPicPr>
        <p:blipFill>
          <a:blip r:embed="rId5"/>
          <a:stretch>
            <a:fillRect/>
          </a:stretch>
        </p:blipFill>
        <p:spPr>
          <a:xfrm>
            <a:off x="63485" y="689443"/>
            <a:ext cx="12065030" cy="3840813"/>
          </a:xfrm>
          <a:prstGeom prst="rect">
            <a:avLst/>
          </a:prstGeom>
        </p:spPr>
      </p:pic>
    </p:spTree>
    <p:extLst>
      <p:ext uri="{BB962C8B-B14F-4D97-AF65-F5344CB8AC3E}">
        <p14:creationId xmlns:p14="http://schemas.microsoft.com/office/powerpoint/2010/main" val="262673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6" name="Picture 5">
            <a:extLst>
              <a:ext uri="{FF2B5EF4-FFF2-40B4-BE49-F238E27FC236}">
                <a16:creationId xmlns:a16="http://schemas.microsoft.com/office/drawing/2014/main" id="{56E70AD0-8FFF-55ED-AA61-A4174411BA63}"/>
              </a:ext>
            </a:extLst>
          </p:cNvPr>
          <p:cNvPicPr>
            <a:picLocks noChangeAspect="1"/>
          </p:cNvPicPr>
          <p:nvPr/>
        </p:nvPicPr>
        <p:blipFill>
          <a:blip r:embed="rId4"/>
          <a:stretch>
            <a:fillRect/>
          </a:stretch>
        </p:blipFill>
        <p:spPr>
          <a:xfrm>
            <a:off x="2561099" y="650783"/>
            <a:ext cx="7069801" cy="4263468"/>
          </a:xfrm>
          <a:prstGeom prst="rect">
            <a:avLst/>
          </a:prstGeom>
        </p:spPr>
      </p:pic>
    </p:spTree>
    <p:extLst>
      <p:ext uri="{BB962C8B-B14F-4D97-AF65-F5344CB8AC3E}">
        <p14:creationId xmlns:p14="http://schemas.microsoft.com/office/powerpoint/2010/main" val="143848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_1080p">
            <a:hlinkClick r:id="" action="ppaction://media"/>
            <a:extLst>
              <a:ext uri="{FF2B5EF4-FFF2-40B4-BE49-F238E27FC236}">
                <a16:creationId xmlns:a16="http://schemas.microsoft.com/office/drawing/2014/main" id="{6F939103-71B2-5875-9395-64607424AC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731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FECC87BF-4848-CE12-E0D7-20252D0B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B56AC7B0-2792-A643-9C7A-CAD601680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6" name="Picture 5">
            <a:extLst>
              <a:ext uri="{FF2B5EF4-FFF2-40B4-BE49-F238E27FC236}">
                <a16:creationId xmlns:a16="http://schemas.microsoft.com/office/drawing/2014/main" id="{8D422D03-4C0F-10B5-2D05-C6C5F8DB035B}"/>
              </a:ext>
            </a:extLst>
          </p:cNvPr>
          <p:cNvPicPr>
            <a:picLocks noChangeAspect="1"/>
          </p:cNvPicPr>
          <p:nvPr/>
        </p:nvPicPr>
        <p:blipFill>
          <a:blip r:embed="rId6"/>
          <a:stretch>
            <a:fillRect/>
          </a:stretch>
        </p:blipFill>
        <p:spPr>
          <a:xfrm>
            <a:off x="1615822" y="1683939"/>
            <a:ext cx="8754615" cy="1865538"/>
          </a:xfrm>
          <a:prstGeom prst="rect">
            <a:avLst/>
          </a:prstGeom>
        </p:spPr>
      </p:pic>
    </p:spTree>
    <p:extLst>
      <p:ext uri="{BB962C8B-B14F-4D97-AF65-F5344CB8AC3E}">
        <p14:creationId xmlns:p14="http://schemas.microsoft.com/office/powerpoint/2010/main" val="409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par>
                                <p:cTn id="17" presetID="32" presetClass="emph" presetSubtype="0" repeatCount="2000" fill="hold" nodeType="withEffect">
                                  <p:stCondLst>
                                    <p:cond delay="0"/>
                                  </p:stCondLst>
                                  <p:childTnLst>
                                    <p:animRot by="120000">
                                      <p:cBhvr>
                                        <p:cTn id="18" dur="75" fill="hold">
                                          <p:stCondLst>
                                            <p:cond delay="0"/>
                                          </p:stCondLst>
                                        </p:cTn>
                                        <p:tgtEl>
                                          <p:spTgt spid="2"/>
                                        </p:tgtEl>
                                        <p:attrNameLst>
                                          <p:attrName>r</p:attrName>
                                        </p:attrNameLst>
                                      </p:cBhvr>
                                    </p:animRot>
                                    <p:animRot by="-240000">
                                      <p:cBhvr>
                                        <p:cTn id="19" dur="150" fill="hold">
                                          <p:stCondLst>
                                            <p:cond delay="150"/>
                                          </p:stCondLst>
                                        </p:cTn>
                                        <p:tgtEl>
                                          <p:spTgt spid="2"/>
                                        </p:tgtEl>
                                        <p:attrNameLst>
                                          <p:attrName>r</p:attrName>
                                        </p:attrNameLst>
                                      </p:cBhvr>
                                    </p:animRot>
                                    <p:animRot by="240000">
                                      <p:cBhvr>
                                        <p:cTn id="20" dur="150" fill="hold">
                                          <p:stCondLst>
                                            <p:cond delay="300"/>
                                          </p:stCondLst>
                                        </p:cTn>
                                        <p:tgtEl>
                                          <p:spTgt spid="2"/>
                                        </p:tgtEl>
                                        <p:attrNameLst>
                                          <p:attrName>r</p:attrName>
                                        </p:attrNameLst>
                                      </p:cBhvr>
                                    </p:animRot>
                                    <p:animRot by="-240000">
                                      <p:cBhvr>
                                        <p:cTn id="21" dur="150" fill="hold">
                                          <p:stCondLst>
                                            <p:cond delay="450"/>
                                          </p:stCondLst>
                                        </p:cTn>
                                        <p:tgtEl>
                                          <p:spTgt spid="2"/>
                                        </p:tgtEl>
                                        <p:attrNameLst>
                                          <p:attrName>r</p:attrName>
                                        </p:attrNameLst>
                                      </p:cBhvr>
                                    </p:animRot>
                                    <p:animRot by="120000">
                                      <p:cBhvr>
                                        <p:cTn id="22" dur="150" fill="hold">
                                          <p:stCondLst>
                                            <p:cond delay="600"/>
                                          </p:stCondLst>
                                        </p:cTn>
                                        <p:tgtEl>
                                          <p:spTgt spid="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1</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024128" y="1061567"/>
            <a:ext cx="10021824" cy="1446550"/>
          </a:xfrm>
          <a:prstGeom prst="rect">
            <a:avLst/>
          </a:prstGeom>
          <a:noFill/>
        </p:spPr>
        <p:txBody>
          <a:bodyPr wrap="square" rtlCol="0">
            <a:spAutoFit/>
          </a:bodyPr>
          <a:lstStyle/>
          <a:p>
            <a:pPr algn="ctr"/>
            <a:r>
              <a:rPr lang="en-GB" sz="4400" b="1">
                <a:solidFill>
                  <a:srgbClr val="002060"/>
                </a:solidFill>
                <a:latin typeface="+mj-lt"/>
                <a:cs typeface="Calibri" panose="020F0502020204030204" pitchFamily="34" charset="0"/>
              </a:rPr>
              <a:t>    </a:t>
            </a:r>
            <a:r>
              <a:rPr lang="vi-VN" sz="4400" b="1">
                <a:solidFill>
                  <a:srgbClr val="002060"/>
                </a:solidFill>
                <a:latin typeface="+mj-lt"/>
                <a:cs typeface="Calibri" panose="020F0502020204030204" pitchFamily="34" charset="0"/>
              </a:rPr>
              <a:t>Chia </a:t>
            </a:r>
            <a:r>
              <a:rPr lang="vi-VN" sz="4400" b="1" dirty="0">
                <a:solidFill>
                  <a:srgbClr val="002060"/>
                </a:solidFill>
                <a:latin typeface="+mj-lt"/>
                <a:cs typeface="Calibri" panose="020F0502020204030204" pitchFamily="34" charset="0"/>
              </a:rPr>
              <a:t>sẻ những trải nghiệm cá </a:t>
            </a:r>
            <a:r>
              <a:rPr lang="vi-VN" sz="4400" b="1">
                <a:solidFill>
                  <a:srgbClr val="002060"/>
                </a:solidFill>
                <a:latin typeface="+mj-lt"/>
                <a:cs typeface="Calibri" panose="020F0502020204030204" pitchFamily="34" charset="0"/>
              </a:rPr>
              <a:t>nhân về</a:t>
            </a:r>
            <a:r>
              <a:rPr lang="en-GB" sz="4400" b="1">
                <a:solidFill>
                  <a:srgbClr val="002060"/>
                </a:solidFill>
                <a:latin typeface="+mj-lt"/>
                <a:cs typeface="Calibri" panose="020F0502020204030204" pitchFamily="34" charset="0"/>
              </a:rPr>
              <a:t> </a:t>
            </a:r>
            <a:r>
              <a:rPr lang="vi-VN" sz="4400" b="1">
                <a:solidFill>
                  <a:srgbClr val="002060"/>
                </a:solidFill>
                <a:latin typeface="+mj-lt"/>
                <a:cs typeface="Calibri" panose="020F0502020204030204" pitchFamily="34" charset="0"/>
              </a:rPr>
              <a:t>cảnh </a:t>
            </a:r>
            <a:r>
              <a:rPr lang="vi-VN" sz="4400" b="1" dirty="0">
                <a:solidFill>
                  <a:srgbClr val="002060"/>
                </a:solidFill>
                <a:latin typeface="+mj-lt"/>
                <a:cs typeface="Calibri" panose="020F0502020204030204" pitchFamily="34" charset="0"/>
              </a:rPr>
              <a:t>quan thiên nhiên ở địa phương</a:t>
            </a:r>
            <a:endParaRPr lang="en-US" sz="4400" b="1" dirty="0">
              <a:solidFill>
                <a:srgbClr val="002060"/>
              </a:solidFill>
              <a:latin typeface="+mj-lt"/>
              <a:cs typeface="Calibri" panose="020F0502020204030204" pitchFamily="34" charset="0"/>
            </a:endParaRPr>
          </a:p>
        </p:txBody>
      </p:sp>
    </p:spTree>
    <p:extLst>
      <p:ext uri="{BB962C8B-B14F-4D97-AF65-F5344CB8AC3E}">
        <p14:creationId xmlns:p14="http://schemas.microsoft.com/office/powerpoint/2010/main" val="47146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475" y="152400"/>
            <a:ext cx="11449050" cy="6925822"/>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371475" y="152400"/>
            <a:ext cx="11506200" cy="1038225"/>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002060"/>
                </a:solidFill>
                <a:latin typeface="+mj-lt"/>
                <a:cs typeface="Calibri" panose="020F0502020204030204" pitchFamily="34" charset="0"/>
              </a:rPr>
              <a:t>1. Chia sẻ những trải nghiệm cá nhân về cảnh quan thiên nhiên ở địa phương</a:t>
            </a:r>
            <a:endParaRPr lang="en-US" sz="3600" b="1" dirty="0">
              <a:solidFill>
                <a:srgbClr val="002060"/>
              </a:solidFill>
              <a:latin typeface="+mj-lt"/>
              <a:cs typeface="Calibri" panose="020F0502020204030204" pitchFamily="34" charset="0"/>
            </a:endParaRPr>
          </a:p>
        </p:txBody>
      </p:sp>
      <p:pic>
        <p:nvPicPr>
          <p:cNvPr id="6" name="Picture 5">
            <a:extLst>
              <a:ext uri="{FF2B5EF4-FFF2-40B4-BE49-F238E27FC236}">
                <a16:creationId xmlns:a16="http://schemas.microsoft.com/office/drawing/2014/main" id="{CDF8F898-CE8C-B95E-3534-0AA38C70E72D}"/>
              </a:ext>
            </a:extLst>
          </p:cNvPr>
          <p:cNvPicPr>
            <a:picLocks noChangeAspect="1"/>
          </p:cNvPicPr>
          <p:nvPr/>
        </p:nvPicPr>
        <p:blipFill>
          <a:blip r:embed="rId2"/>
          <a:stretch>
            <a:fillRect/>
          </a:stretch>
        </p:blipFill>
        <p:spPr>
          <a:xfrm>
            <a:off x="1804987" y="2319337"/>
            <a:ext cx="8253413" cy="2391176"/>
          </a:xfrm>
          <a:prstGeom prst="rect">
            <a:avLst/>
          </a:prstGeom>
        </p:spPr>
      </p:pic>
    </p:spTree>
    <p:extLst>
      <p:ext uri="{BB962C8B-B14F-4D97-AF65-F5344CB8AC3E}">
        <p14:creationId xmlns:p14="http://schemas.microsoft.com/office/powerpoint/2010/main" val="408205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752828" y="626938"/>
            <a:ext cx="10496197" cy="3416320"/>
          </a:xfrm>
          <a:prstGeom prst="rect">
            <a:avLst/>
          </a:prstGeom>
        </p:spPr>
        <p:txBody>
          <a:bodyPr wrap="square">
            <a:spAutoFit/>
          </a:bodyPr>
          <a:lstStyle/>
          <a:p>
            <a:pPr lvl="0" algn="just"/>
            <a:r>
              <a:rPr lang="vi-VN" sz="3600" b="1" dirty="0">
                <a:solidFill>
                  <a:srgbClr val="002060"/>
                </a:solidFill>
                <a:latin typeface="+mj-lt"/>
                <a:cs typeface="Calibri" panose="020F0502020204030204" pitchFamily="34" charset="0"/>
              </a:rPr>
              <a:t>- Mỗi thành viên của nhóm sẽ nhận một tấm thẻ, bìa ghi lại thông tin về một cảnh quan thiên nhiên mà mình biết.</a:t>
            </a:r>
          </a:p>
          <a:p>
            <a:pPr lvl="0" algn="just"/>
            <a:r>
              <a:rPr lang="vi-VN" sz="3600" dirty="0">
                <a:solidFill>
                  <a:srgbClr val="002060"/>
                </a:solidFill>
                <a:latin typeface="+mj-lt"/>
                <a:cs typeface="Calibri" panose="020F0502020204030204" pitchFamily="34" charset="0"/>
              </a:rPr>
              <a:t>+ Tên cảnh quan</a:t>
            </a:r>
          </a:p>
          <a:p>
            <a:pPr lvl="0" algn="just"/>
            <a:r>
              <a:rPr lang="vi-VN" sz="3600" dirty="0">
                <a:solidFill>
                  <a:srgbClr val="002060"/>
                </a:solidFill>
                <a:latin typeface="+mj-lt"/>
                <a:cs typeface="Calibri" panose="020F0502020204030204" pitchFamily="34" charset="0"/>
              </a:rPr>
              <a:t>+ Dạng cảnh quan</a:t>
            </a:r>
          </a:p>
          <a:p>
            <a:pPr lvl="0" algn="just"/>
            <a:r>
              <a:rPr lang="vi-VN" sz="3600" dirty="0">
                <a:solidFill>
                  <a:srgbClr val="002060"/>
                </a:solidFill>
                <a:latin typeface="+mj-lt"/>
                <a:cs typeface="Calibri" panose="020F0502020204030204" pitchFamily="34" charset="0"/>
              </a:rPr>
              <a:t>+ Những trải nghiệm thực tế về cảnh quan.</a:t>
            </a:r>
          </a:p>
        </p:txBody>
      </p:sp>
      <p:pic>
        <p:nvPicPr>
          <p:cNvPr id="5" name="Picture 4" descr="A group of children sitting at a table&#10;&#10;Description automatically generated">
            <a:extLst>
              <a:ext uri="{FF2B5EF4-FFF2-40B4-BE49-F238E27FC236}">
                <a16:creationId xmlns:a16="http://schemas.microsoft.com/office/drawing/2014/main" id="{CCCC6339-7E8A-4970-873B-F4504D9C6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050" y="3609587"/>
            <a:ext cx="4200172" cy="2843719"/>
          </a:xfrm>
          <a:prstGeom prst="rect">
            <a:avLst/>
          </a:prstGeom>
        </p:spPr>
      </p:pic>
    </p:spTree>
    <p:extLst>
      <p:ext uri="{BB962C8B-B14F-4D97-AF65-F5344CB8AC3E}">
        <p14:creationId xmlns:p14="http://schemas.microsoft.com/office/powerpoint/2010/main" val="6747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C8CD59-DF22-2AD8-7AB2-864781D3DE87}"/>
              </a:ext>
            </a:extLst>
          </p:cNvPr>
          <p:cNvSpPr txBox="1"/>
          <p:nvPr/>
        </p:nvSpPr>
        <p:spPr>
          <a:xfrm>
            <a:off x="654087" y="600075"/>
            <a:ext cx="6299163" cy="5262979"/>
          </a:xfrm>
          <a:prstGeom prst="rect">
            <a:avLst/>
          </a:prstGeom>
          <a:noFill/>
        </p:spPr>
        <p:txBody>
          <a:bodyPr wrap="square" rtlCol="0">
            <a:spAutoFit/>
          </a:bodyPr>
          <a:lstStyle/>
          <a:p>
            <a:pPr algn="just"/>
            <a:r>
              <a:rPr lang="nl-NL"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VD: Cảnh</a:t>
            </a:r>
            <a:r>
              <a:rPr lang="nl-NL" sz="2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quan của vịnh Hạ Long mang vẻ đẹp kỳ ảo như trong những câu chuyện cổ tích. Những hòn đảo nhỏ đan xen nhau với hình thù độc đáo tạo nên cảnh tượng hùng vĩ, đẹp mắt. Các bạn có thể mường tượng ra hình ảnh đôi gà quay đầu vào nhau khi tham quan hòn Trống Mái. Hay các bạn cũng có thể thấy hình một con Rùa khổng lồ giữa làn nước trong xanh khi quan sát hòn Rùa…Tất cả làm nên vẻ huyền bí và ấn tượng cho </a:t>
            </a:r>
            <a:r>
              <a:rPr lang="nl-NL" sz="2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cảnh quan siêu đẹp của vịnh Hạ Long.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4E72FED-2F5B-E880-48FA-459296ED0821}"/>
              </a:ext>
            </a:extLst>
          </p:cNvPr>
          <p:cNvPicPr>
            <a:picLocks noChangeAspect="1"/>
          </p:cNvPicPr>
          <p:nvPr/>
        </p:nvPicPr>
        <p:blipFill>
          <a:blip r:embed="rId2"/>
          <a:stretch>
            <a:fillRect/>
          </a:stretch>
        </p:blipFill>
        <p:spPr>
          <a:xfrm rot="456330">
            <a:off x="7210425" y="715164"/>
            <a:ext cx="4162424" cy="2770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A393E0C-511D-C823-1B6A-B5DE05526FAD}"/>
              </a:ext>
            </a:extLst>
          </p:cNvPr>
          <p:cNvPicPr>
            <a:picLocks noChangeAspect="1"/>
          </p:cNvPicPr>
          <p:nvPr/>
        </p:nvPicPr>
        <p:blipFill>
          <a:blip r:embed="rId3"/>
          <a:stretch>
            <a:fillRect/>
          </a:stretch>
        </p:blipFill>
        <p:spPr>
          <a:xfrm rot="21369929">
            <a:off x="7229475" y="3705605"/>
            <a:ext cx="3997929" cy="2666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59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516438"/>
            <a:ext cx="9218930" cy="2349579"/>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chọn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cảnh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quan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nhiên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tiêu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biểu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xây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dựng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1"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Hành</a:t>
            </a:r>
            <a:r>
              <a:rPr kumimoji="0" lang="en-US" sz="4400" b="1" i="1"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1"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trình</a:t>
            </a:r>
            <a:r>
              <a:rPr kumimoji="0" lang="en-US" sz="4400" b="1" i="1"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1"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trải</a:t>
            </a:r>
            <a:r>
              <a:rPr kumimoji="0" lang="en-US" sz="4400" b="1" i="1"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1"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nghiệm</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91945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396</Words>
  <Application>Microsoft Office PowerPoint</Application>
  <PresentationFormat>Widescreen</PresentationFormat>
  <Paragraphs>22</Paragraphs>
  <Slides>18</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DengXian</vt:lpstr>
      <vt:lpstr>#9Slide07 SVNZiclets</vt:lpstr>
      <vt:lpstr>Arial</vt:lpstr>
      <vt:lpstr>Calibri</vt:lpstr>
      <vt:lpstr>Cambria</vt:lpstr>
      <vt:lpstr>Times New Roman</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DTC</cp:lastModifiedBy>
  <cp:revision>22</cp:revision>
  <dcterms:created xsi:type="dcterms:W3CDTF">2024-02-08T03:08:35Z</dcterms:created>
  <dcterms:modified xsi:type="dcterms:W3CDTF">2024-03-20T02:15:42Z</dcterms:modified>
</cp:coreProperties>
</file>