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3"/>
  </p:notesMasterIdLst>
  <p:sldIdLst>
    <p:sldId id="338" r:id="rId5"/>
    <p:sldId id="257" r:id="rId6"/>
    <p:sldId id="314" r:id="rId7"/>
    <p:sldId id="315" r:id="rId8"/>
    <p:sldId id="316" r:id="rId9"/>
    <p:sldId id="317" r:id="rId10"/>
    <p:sldId id="319" r:id="rId11"/>
    <p:sldId id="256" r:id="rId12"/>
    <p:sldId id="320" r:id="rId13"/>
    <p:sldId id="335" r:id="rId14"/>
    <p:sldId id="258" r:id="rId15"/>
    <p:sldId id="259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05" r:id="rId28"/>
    <p:sldId id="333" r:id="rId29"/>
    <p:sldId id="332" r:id="rId30"/>
    <p:sldId id="337" r:id="rId31"/>
    <p:sldId id="334" r:id="rId3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010" autoAdjust="0"/>
  </p:normalViewPr>
  <p:slideViewPr>
    <p:cSldViewPr>
      <p:cViewPr varScale="1">
        <p:scale>
          <a:sx n="42" d="100"/>
          <a:sy n="42" d="100"/>
        </p:scale>
        <p:origin x="99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3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8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9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056611" y="8743951"/>
            <a:ext cx="1832610" cy="71501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42700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FC93E-823B-49A0-8D72-1748396288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6F259-09BA-4CF1-8875-54719436F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488EA-7E0E-4CA1-A30D-8428C0C1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27797-0C6D-47D1-8E3F-1E4862BE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DB167-8F69-4ECC-84F6-14E01A09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01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688E4-7DCD-464F-8CF2-7AEA74B1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BCEF0-596E-44DE-BE32-E382760A9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F899E-3ABE-48F7-A025-C63F10C89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105E6-661F-4C3A-AE16-A1A8D5EF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4C079-B486-4380-9BCC-A8EBA72A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40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04739-EE0A-443C-B854-EACF2DA0E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677E6-55F2-49B5-B4FD-1971C676B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628F0-FB85-40DD-B028-EEFBB23B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B92EA-1287-4B10-B87F-DC6B9698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BD5C3-0E8C-4FBF-BC15-E6B12375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07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F272A-6E1F-4D8D-8C3E-F49C484AA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6BDDB-5E0C-4413-93F3-760761A0E8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4536D0-3891-4161-A9D4-01B084653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C31CD-791C-48A3-A4CE-181803885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0359C5-C463-4CE2-A64B-09B8B8267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33571-6BAC-4A5E-AA93-462BC5058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50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4BA26-0C5E-4BFC-B498-7FCAA7D4E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1A87F-7A15-45E0-A225-3E0AEBDF7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C524C7-AB71-4A3A-88E3-9B77EC319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198B3A-4D41-4EA1-B36D-A0D7904D46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F6D520-84BC-4D7C-8A46-CF4DFAD017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2BA4C8-6CDE-4349-9BA4-FE63A8B1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1925F5-924E-402D-803B-5D57AE948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CEF82A-FF2B-46B8-8857-90C34D40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02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37EC4-BD8D-4A12-A90B-B5001E60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1B0CC4-744E-43DB-9D43-0F2F317A4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8DA65F-DE5C-4F8F-BF83-6DB230F70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B7D5A6-47FC-40A7-AB60-47EE354A6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43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EB3EDE-F700-410F-8412-DDC80581B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6E6482-3A46-4165-91E0-283DF3F9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6C581-8298-44EB-B40F-7D2303C0F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47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6739-9EB6-4695-A0AC-F55DD0F08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3CB3D-BDCF-4626-93E5-A9DC4FE3E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245D1F-7B83-4984-9C39-2CA5B13D7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A9DA2-9A42-43CC-9F00-C7195C21F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BBC70-136C-49DF-9E4E-D9B93E76A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867B5-C0D0-46EF-918A-2F35D3135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84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D4FF4-087E-459A-9B73-CE872FAE4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C006A0-02D5-4FE0-A3DA-6CD8DE118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84A8B3-4D33-49F9-ACDD-C899E70CD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67CE6-9854-4AC2-86B6-F6590585E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98756-452F-47F0-B5F9-F433739DE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1B6E7-3EFD-488E-9A85-476A834A4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727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E607D-53BD-4536-8240-DB0597F22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F1D5FF-09C0-4CE0-87B2-4D1C56A1A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6EAAD-20B1-40C3-82F1-E184D1281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8C0ED-344B-41F2-B88B-2AECC874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F0EE1-BA1D-4144-87CE-BA1AF45AE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9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5F579E-3874-4955-AFAD-55E1EDF468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471C73-5349-4D04-97E3-922BBDD28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FAF2-10E0-4C26-91A4-03BB1BAFF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4D91B-691F-47DC-A8C9-C02CDC3B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F969D-BEC7-4B33-AF24-9FDC4B6C0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5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FC93E-823B-49A0-8D72-1748396288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6F259-09BA-4CF1-8875-54719436F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488EA-7E0E-4CA1-A30D-8428C0C1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27797-0C6D-47D1-8E3F-1E4862BE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DB167-8F69-4ECC-84F6-14E01A09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322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688E4-7DCD-464F-8CF2-7AEA74B1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BCEF0-596E-44DE-BE32-E382760A9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F899E-3ABE-48F7-A025-C63F10C89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105E6-661F-4C3A-AE16-A1A8D5EF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4C079-B486-4380-9BCC-A8EBA72A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841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04739-EE0A-443C-B854-EACF2DA0E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677E6-55F2-49B5-B4FD-1971C676B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628F0-FB85-40DD-B028-EEFBB23B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B92EA-1287-4B10-B87F-DC6B9698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BD5C3-0E8C-4FBF-BC15-E6B12375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58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F272A-6E1F-4D8D-8C3E-F49C484AA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6BDDB-5E0C-4413-93F3-760761A0E8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4536D0-3891-4161-A9D4-01B084653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C31CD-791C-48A3-A4CE-181803885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0359C5-C463-4CE2-A64B-09B8B8267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33571-6BAC-4A5E-AA93-462BC5058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64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4BA26-0C5E-4BFC-B498-7FCAA7D4E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1A87F-7A15-45E0-A225-3E0AEBDF7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C524C7-AB71-4A3A-88E3-9B77EC319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198B3A-4D41-4EA1-B36D-A0D7904D46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F6D520-84BC-4D7C-8A46-CF4DFAD017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2BA4C8-6CDE-4349-9BA4-FE63A8B1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1925F5-924E-402D-803B-5D57AE948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CEF82A-FF2B-46B8-8857-90C34D40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05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37EC4-BD8D-4A12-A90B-B5001E60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1B0CC4-744E-43DB-9D43-0F2F317A4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8DA65F-DE5C-4F8F-BF83-6DB230F70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B7D5A6-47FC-40A7-AB60-47EE354A6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69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EB3EDE-F700-410F-8412-DDC80581B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6E6482-3A46-4165-91E0-283DF3F9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6C581-8298-44EB-B40F-7D2303C0F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1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6739-9EB6-4695-A0AC-F55DD0F08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3CB3D-BDCF-4626-93E5-A9DC4FE3E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245D1F-7B83-4984-9C39-2CA5B13D7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A9DA2-9A42-43CC-9F00-C7195C21F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BBC70-136C-49DF-9E4E-D9B93E76A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867B5-C0D0-46EF-918A-2F35D3135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939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D4FF4-087E-459A-9B73-CE872FAE4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C006A0-02D5-4FE0-A3DA-6CD8DE118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84A8B3-4D33-49F9-ACDD-C899E70CD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67CE6-9854-4AC2-86B6-F6590585E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98756-452F-47F0-B5F9-F433739DE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1B6E7-3EFD-488E-9A85-476A834A4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202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E607D-53BD-4536-8240-DB0597F22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F1D5FF-09C0-4CE0-87B2-4D1C56A1A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6EAAD-20B1-40C3-82F1-E184D1281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8C0ED-344B-41F2-B88B-2AECC874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F0EE1-BA1D-4144-87CE-BA1AF45AE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36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5F579E-3874-4955-AFAD-55E1EDF468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471C73-5349-4D04-97E3-922BBDD28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FAF2-10E0-4C26-91A4-03BB1BAFF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4D91B-691F-47DC-A8C9-C02CDC3B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F969D-BEC7-4B33-AF24-9FDC4B6C0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09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62F0BFB-B451-B385-152E-0B9112FACABD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102CB2C-1333-794E-8769-FF1708F1356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3AA7D4-D9CF-49A6-BF65-EE74EA83B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26D8F-4BF2-4ADF-AF89-3E8DA79A1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B6E5F-67F5-4E20-81B8-9EDF235DEF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76D8C-AD45-43B2-A2E0-C191D49CC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259B2-AFAB-4679-B74A-D25B78A8E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3AA7D4-D9CF-49A6-BF65-EE74EA83B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26D8F-4BF2-4ADF-AF89-3E8DA79A1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B6E5F-67F5-4E20-81B8-9EDF235DEF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E26472FE-D990-4725-AA9E-B055ADF900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76D8C-AD45-43B2-A2E0-C191D49CC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259B2-AFAB-4679-B74A-D25B78A8E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498AE3A-19F8-42FD-A42B-82C8209B60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3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7.png"/><Relationship Id="rId10" Type="http://schemas.openxmlformats.org/officeDocument/2006/relationships/image" Target="../media/image29.png"/><Relationship Id="rId4" Type="http://schemas.openxmlformats.org/officeDocument/2006/relationships/image" Target="../media/image24.sv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6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6.sv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7.png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6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7.png"/><Relationship Id="rId4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7.png"/><Relationship Id="rId4" Type="http://schemas.openxmlformats.org/officeDocument/2006/relationships/image" Target="../media/image24.sv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8.png"/><Relationship Id="rId4" Type="http://schemas.openxmlformats.org/officeDocument/2006/relationships/image" Target="../media/image5.sv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2.jp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6.jpeg"/><Relationship Id="rId7" Type="http://schemas.openxmlformats.org/officeDocument/2006/relationships/image" Target="../media/image5.sv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19.sv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21.sv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8.png"/><Relationship Id="rId4" Type="http://schemas.openxmlformats.org/officeDocument/2006/relationships/image" Target="../media/image5.sv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marco pass xp547">
            <a:extLst>
              <a:ext uri="{FF2B5EF4-FFF2-40B4-BE49-F238E27FC236}">
                <a16:creationId xmlns:a16="http://schemas.microsoft.com/office/drawing/2014/main" id="{5B4BBCD9-72B8-3698-415D-495D821B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" y="35717"/>
            <a:ext cx="17073563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sunflower">
            <a:extLst>
              <a:ext uri="{FF2B5EF4-FFF2-40B4-BE49-F238E27FC236}">
                <a16:creationId xmlns:a16="http://schemas.microsoft.com/office/drawing/2014/main" id="{CDBC7D9B-0902-DD09-8A6D-E5113CE771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472" y="7658100"/>
            <a:ext cx="1583531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12">
            <a:extLst>
              <a:ext uri="{FF2B5EF4-FFF2-40B4-BE49-F238E27FC236}">
                <a16:creationId xmlns:a16="http://schemas.microsoft.com/office/drawing/2014/main" id="{5BECA5D7-EEB2-D103-DA4F-BA8AE256C7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11241" y="1805940"/>
            <a:ext cx="9917907" cy="9829800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9926092"/>
              </a:avLst>
            </a:prstTxWarp>
          </a:bodyPr>
          <a:lstStyle/>
          <a:p>
            <a:pPr algn="ctr" defTabSz="1371600"/>
            <a:r>
              <a:rPr lang="en-US" sz="975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</p:txBody>
      </p:sp>
      <p:sp>
        <p:nvSpPr>
          <p:cNvPr id="2055" name="WordArt 13">
            <a:extLst>
              <a:ext uri="{FF2B5EF4-FFF2-40B4-BE49-F238E27FC236}">
                <a16:creationId xmlns:a16="http://schemas.microsoft.com/office/drawing/2014/main" id="{D936FAB5-F8E7-D385-824E-BCDDB057A2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50682" y="6972302"/>
            <a:ext cx="8124825" cy="10739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903"/>
              </a:avLst>
            </a:prstTxWarp>
          </a:bodyPr>
          <a:lstStyle/>
          <a:p>
            <a:pPr algn="ctr" defTabSz="1371600"/>
            <a:r>
              <a:rPr lang="en-US" sz="5400" i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</a:t>
            </a:r>
            <a:r>
              <a:rPr lang="vi-VN" sz="5400" i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i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endParaRPr lang="en-US" sz="5400" i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WordArt 15">
            <a:extLst>
              <a:ext uri="{FF2B5EF4-FFF2-40B4-BE49-F238E27FC236}">
                <a16:creationId xmlns:a16="http://schemas.microsoft.com/office/drawing/2014/main" id="{91F5D7DD-9885-6728-4F1A-66DFBEB27F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2" y="3771900"/>
            <a:ext cx="6224588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371600"/>
            <a:r>
              <a:rPr lang="en-US" sz="54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4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54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sz="54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4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ớp </a:t>
            </a:r>
            <a:r>
              <a:rPr lang="vi-VN" sz="54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5B</a:t>
            </a:r>
            <a:endParaRPr lang="en-US" sz="54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57" name="Group 19">
            <a:extLst>
              <a:ext uri="{FF2B5EF4-FFF2-40B4-BE49-F238E27FC236}">
                <a16:creationId xmlns:a16="http://schemas.microsoft.com/office/drawing/2014/main" id="{D2A10514-3338-A18E-AA1A-E66D757A2E3E}"/>
              </a:ext>
            </a:extLst>
          </p:cNvPr>
          <p:cNvGrpSpPr>
            <a:grpSpLocks/>
          </p:cNvGrpSpPr>
          <p:nvPr/>
        </p:nvGrpSpPr>
        <p:grpSpPr bwMode="auto">
          <a:xfrm>
            <a:off x="2312195" y="9198773"/>
            <a:ext cx="13716000" cy="1016794"/>
            <a:chOff x="12" y="3959"/>
            <a:chExt cx="6240" cy="427"/>
          </a:xfrm>
        </p:grpSpPr>
        <p:sp>
          <p:nvSpPr>
            <p:cNvPr id="2059" name="Text Box 16" descr="Bouquet">
              <a:extLst>
                <a:ext uri="{FF2B5EF4-FFF2-40B4-BE49-F238E27FC236}">
                  <a16:creationId xmlns:a16="http://schemas.microsoft.com/office/drawing/2014/main" id="{3D87B93F-2FCD-83E1-DC3C-DD07DA0D1C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" y="3959"/>
              <a:ext cx="6240" cy="427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>
                <a:spcBef>
                  <a:spcPct val="50000"/>
                </a:spcBef>
                <a:buNone/>
              </a:pPr>
              <a:endParaRPr lang="en-US" altLang="en-US" sz="6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0" name="WordArt 14">
              <a:extLst>
                <a:ext uri="{FF2B5EF4-FFF2-40B4-BE49-F238E27FC236}">
                  <a16:creationId xmlns:a16="http://schemas.microsoft.com/office/drawing/2014/main" id="{38DA1180-D219-9723-062E-690F35107A9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6" y="4049"/>
              <a:ext cx="5472" cy="27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306"/>
                </a:avLst>
              </a:prstTxWarp>
            </a:bodyPr>
            <a:lstStyle/>
            <a:p>
              <a:pPr algn="ctr" defTabSz="1371600"/>
              <a:r>
                <a:rPr lang="vi-VN" sz="54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prstClr val="black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+mj-lt"/>
                  <a:cs typeface="Times New Roman" panose="02020603050405020304" pitchFamily="18" charset="0"/>
                </a:rPr>
                <a:t>GV dạy </a:t>
              </a:r>
              <a:r>
                <a:rPr lang="vi-VN" sz="54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prstClr val="black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+mj-lt"/>
                  <a:cs typeface="Times New Roman" panose="02020603050405020304" pitchFamily="18" charset="0"/>
                </a:rPr>
                <a:t>:</a:t>
              </a:r>
              <a:r>
                <a:rPr lang="vi-VN" sz="54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prstClr val="black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vi-VN" sz="54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prstClr val="black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+mj-lt"/>
                  <a:cs typeface="Times New Roman" panose="02020603050405020304" pitchFamily="18" charset="0"/>
                </a:rPr>
                <a:t>Dương Thị Phương</a:t>
              </a:r>
              <a:endParaRPr lang="en-US" sz="54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pic>
        <p:nvPicPr>
          <p:cNvPr id="2058" name="Picture 18" descr="sunflower">
            <a:extLst>
              <a:ext uri="{FF2B5EF4-FFF2-40B4-BE49-F238E27FC236}">
                <a16:creationId xmlns:a16="http://schemas.microsoft.com/office/drawing/2014/main" id="{9731C895-C86A-5BC2-6CF3-3EBA8A83B7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543800"/>
            <a:ext cx="158353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6162A4-BCD4-A6AB-4353-FE7D53F55668}"/>
              </a:ext>
            </a:extLst>
          </p:cNvPr>
          <p:cNvSpPr txBox="1"/>
          <p:nvPr/>
        </p:nvSpPr>
        <p:spPr>
          <a:xfrm>
            <a:off x="2446496" y="209624"/>
            <a:ext cx="12771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/>
              </a:rPr>
              <a:t>          </a:t>
            </a:r>
            <a:r>
              <a:rPr lang="vi-V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+mj-lt"/>
              </a:rPr>
              <a:t>TRƯỜNG TIỂU HỌC </a:t>
            </a:r>
            <a:r>
              <a:rPr lang="vi-V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+mj-lt"/>
              </a:rPr>
              <a:t>LAM ĐIỀN</a:t>
            </a:r>
            <a:endParaRPr lang="vi-VN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4752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C7477-928E-1EEE-7D7E-8413974DE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071" y="22860"/>
            <a:ext cx="7162800" cy="101287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7F3BE37F-59D4-79B8-CC0A-7EDCEED252FB}"/>
              </a:ext>
            </a:extLst>
          </p:cNvPr>
          <p:cNvSpPr/>
          <p:nvPr/>
        </p:nvSpPr>
        <p:spPr>
          <a:xfrm>
            <a:off x="990600" y="4000500"/>
            <a:ext cx="8839200" cy="1467761"/>
          </a:xfrm>
          <a:custGeom>
            <a:avLst/>
            <a:gdLst/>
            <a:ahLst/>
            <a:cxnLst/>
            <a:rect l="l" t="t" r="r" b="b"/>
            <a:pathLst>
              <a:path w="1978906" h="1424845">
                <a:moveTo>
                  <a:pt x="52549" y="0"/>
                </a:moveTo>
                <a:lnTo>
                  <a:pt x="1926356" y="0"/>
                </a:lnTo>
                <a:cubicBezTo>
                  <a:pt x="1940293" y="0"/>
                  <a:pt x="1953659" y="5536"/>
                  <a:pt x="1963514" y="15391"/>
                </a:cubicBezTo>
                <a:cubicBezTo>
                  <a:pt x="1973369" y="25246"/>
                  <a:pt x="1978906" y="38612"/>
                  <a:pt x="1978906" y="52549"/>
                </a:cubicBezTo>
                <a:lnTo>
                  <a:pt x="1978906" y="1372296"/>
                </a:lnTo>
                <a:cubicBezTo>
                  <a:pt x="1978906" y="1401318"/>
                  <a:pt x="1955379" y="1424845"/>
                  <a:pt x="1926356" y="1424845"/>
                </a:cubicBezTo>
                <a:lnTo>
                  <a:pt x="52549" y="1424845"/>
                </a:lnTo>
                <a:cubicBezTo>
                  <a:pt x="38612" y="1424845"/>
                  <a:pt x="25246" y="1419308"/>
                  <a:pt x="15391" y="1409454"/>
                </a:cubicBezTo>
                <a:cubicBezTo>
                  <a:pt x="5536" y="1399599"/>
                  <a:pt x="0" y="1386232"/>
                  <a:pt x="0" y="1372296"/>
                </a:cubicBezTo>
                <a:lnTo>
                  <a:pt x="0" y="52549"/>
                </a:lnTo>
                <a:cubicBezTo>
                  <a:pt x="0" y="38612"/>
                  <a:pt x="5536" y="25246"/>
                  <a:pt x="15391" y="15391"/>
                </a:cubicBezTo>
                <a:cubicBezTo>
                  <a:pt x="25246" y="5536"/>
                  <a:pt x="38612" y="0"/>
                  <a:pt x="52549" y="0"/>
                </a:cubicBezTo>
                <a:close/>
              </a:path>
            </a:pathLst>
          </a:custGeom>
          <a:solidFill>
            <a:srgbClr val="FFA7D2"/>
          </a:solidFill>
        </p:spPr>
        <p:txBody>
          <a:bodyPr/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97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019300"/>
            <a:ext cx="12573000" cy="288584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954000" cy="245942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48DBECA2-5D8C-607E-B12C-938D6244C9E0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Đoạn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a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chứa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từ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nghĩa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gần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giống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nhau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khuân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tha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vác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nhấc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C9EC001-FC68-6D85-5C63-9EE7F06FC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952500"/>
            <a:ext cx="8963648" cy="2133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601200" y="2095500"/>
            <a:ext cx="7315200" cy="632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từ đều nói về hành động tác động vào một vật nặng (thường là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mang/chuyển) và làm cho vật đó thay đổi vị trí.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Nét nghĩa khác nhau: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thức tác động và làm cho vật thay đổi vi trí.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khuân: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khiêng vác đồ vật nặng;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tha: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đi bằng cách ngậm chặt ở miệng hoặc mỏ;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vác: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vật nặng bằng cách đặt lên vai;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nhấc: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nâng lên, đưa lên cao hơn.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b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chứa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giống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ban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mai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sớm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753600" y="31623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này đều nói về thời điểm bắt đầu buổi sáng, khi mặt trời sắp nhô lên khỏi đường chân trời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7998D-551F-A404-6097-B78B191A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409700"/>
            <a:ext cx="8829734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31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Tìm trong mỗi nhóm từ dưới đây những từ có nghĩa giống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D4026-99A2-2AFB-6D06-7EDA4F4B75C7}"/>
              </a:ext>
            </a:extLst>
          </p:cNvPr>
          <p:cNvSpPr txBox="1"/>
          <p:nvPr/>
        </p:nvSpPr>
        <p:spPr>
          <a:xfrm>
            <a:off x="1600200" y="26289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650"/>
              </p:ext>
            </p:extLst>
          </p:nvPr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2316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6D48B1-561C-57F1-605A-B972EAC59D5C}"/>
              </a:ext>
            </a:extLst>
          </p:cNvPr>
          <p:cNvSpPr txBox="1"/>
          <p:nvPr/>
        </p:nvSpPr>
        <p:spPr>
          <a:xfrm>
            <a:off x="4419600" y="29337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Chăm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chỉ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siêng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năng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chịu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8CA00-FA0E-95E4-BEFE-CCDFC5477352}"/>
              </a:ext>
            </a:extLst>
          </p:cNvPr>
          <p:cNvSpPr txBox="1"/>
          <p:nvPr/>
        </p:nvSpPr>
        <p:spPr>
          <a:xfrm>
            <a:off x="10515600" y="31623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Sắt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đá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5464-93CD-0A60-630A-178EC349088A}"/>
              </a:ext>
            </a:extLst>
          </p:cNvPr>
          <p:cNvSpPr txBox="1"/>
          <p:nvPr/>
        </p:nvSpPr>
        <p:spPr>
          <a:xfrm>
            <a:off x="4495800" y="47625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Non </a:t>
            </a:r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đất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nước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giang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sơn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quốc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4FA52-EB6F-BBA6-DF08-03A71DF5CBD8}"/>
              </a:ext>
            </a:extLst>
          </p:cNvPr>
          <p:cNvSpPr txBox="1"/>
          <p:nvPr/>
        </p:nvSpPr>
        <p:spPr>
          <a:xfrm>
            <a:off x="10591800" y="49911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Núi</a:t>
            </a:r>
            <a:r>
              <a:rPr lang="en-US" sz="4400" b="1" dirty="0">
                <a:solidFill>
                  <a:srgbClr val="FF0000"/>
                </a:solidFill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08BB-DE47-3B74-6870-5A18EADB148E}"/>
              </a:ext>
            </a:extLst>
          </p:cNvPr>
          <p:cNvSpPr txBox="1"/>
          <p:nvPr/>
        </p:nvSpPr>
        <p:spPr>
          <a:xfrm>
            <a:off x="4419600" y="65913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lặng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thanh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90722-B01F-3C77-6E88-19605C29B7A4}"/>
              </a:ext>
            </a:extLst>
          </p:cNvPr>
          <p:cNvSpPr txBox="1"/>
          <p:nvPr/>
        </p:nvSpPr>
        <p:spPr>
          <a:xfrm>
            <a:off x="10515600" y="68199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Bình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3700" y="6310312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6270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7" y="6824663"/>
            <a:ext cx="1331120" cy="144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:a16="http://schemas.microsoft.com/office/drawing/2014/main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C5A04B-90F0-8EAA-A8DF-1F7C6D7894E3}"/>
                </a:ext>
              </a:extLst>
            </p:cNvPr>
            <p:cNvSpPr txBox="1"/>
            <p:nvPr/>
          </p:nvSpPr>
          <p:spPr>
            <a:xfrm>
              <a:off x="3629025" y="4867275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429BC-CBCB-44B1-1525-C35BAE1DBD83}"/>
              </a:ext>
            </a:extLst>
          </p:cNvPr>
          <p:cNvSpPr/>
          <p:nvPr/>
        </p:nvSpPr>
        <p:spPr>
          <a:xfrm>
            <a:off x="6858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C6087-88F7-5115-DB2E-927E40228AAD}"/>
              </a:ext>
            </a:extLst>
          </p:cNvPr>
          <p:cNvSpPr/>
          <p:nvPr/>
        </p:nvSpPr>
        <p:spPr>
          <a:xfrm>
            <a:off x="6629400" y="2705100"/>
            <a:ext cx="52578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E2321-2933-5F8B-461C-EC2278796BC3}"/>
              </a:ext>
            </a:extLst>
          </p:cNvPr>
          <p:cNvSpPr/>
          <p:nvPr/>
        </p:nvSpPr>
        <p:spPr>
          <a:xfrm>
            <a:off x="123444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97370-8C4D-BDF9-3C2B-6C5958B053A5}"/>
              </a:ext>
            </a:extLst>
          </p:cNvPr>
          <p:cNvSpPr/>
          <p:nvPr/>
        </p:nvSpPr>
        <p:spPr>
          <a:xfrm>
            <a:off x="762000" y="4610100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2D95D9-AC64-2D57-D4C5-8E1A9AE2C523}"/>
              </a:ext>
            </a:extLst>
          </p:cNvPr>
          <p:cNvSpPr/>
          <p:nvPr/>
        </p:nvSpPr>
        <p:spPr>
          <a:xfrm>
            <a:off x="69342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DB2B9A-7ED3-B8BB-AE02-EAD319D63EDA}"/>
              </a:ext>
            </a:extLst>
          </p:cNvPr>
          <p:cNvSpPr/>
          <p:nvPr/>
        </p:nvSpPr>
        <p:spPr>
          <a:xfrm>
            <a:off x="124206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C7935F-9B22-41FF-FF0E-2B2448AF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4000500"/>
            <a:ext cx="7919390" cy="572464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12AA1F-7522-645E-61BD-41A1B8884A26}"/>
              </a:ext>
            </a:extLst>
          </p:cNvPr>
          <p:cNvSpPr/>
          <p:nvPr/>
        </p:nvSpPr>
        <p:spPr>
          <a:xfrm>
            <a:off x="7239000" y="876300"/>
            <a:ext cx="9900684" cy="3419256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1: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cho phép thực hiện nhiệm vụ, lần lượt từng HS của mỗi nhóm lên nhấc 1 thẻ từ lên đọc và xếp vào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phù hợp (có chứa từ đồng nghĩa / không chứa từ đồng nghĩa). Các đội có nhiều đáp án đúng nhất và nhanh hơn, được vào vòng 2.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F84B69-A41A-D166-5AEF-9E4AFE362744}"/>
              </a:ext>
            </a:extLst>
          </p:cNvPr>
          <p:cNvSpPr/>
          <p:nvPr/>
        </p:nvSpPr>
        <p:spPr>
          <a:xfrm>
            <a:off x="7239000" y="4762500"/>
            <a:ext cx="9900684" cy="2133600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2: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bắt đầu, đội thi cần chỉ rõ (gạch chân / viết) những cặp từ đồng nghĩa có trong các thành ngữ đã chọn. Đội thắng cuộc là đội nêu đáp án đúng nhất.</a:t>
            </a:r>
          </a:p>
        </p:txBody>
      </p:sp>
    </p:spTree>
    <p:extLst>
      <p:ext uri="{BB962C8B-B14F-4D97-AF65-F5344CB8AC3E}">
        <p14:creationId xmlns:p14="http://schemas.microsoft.com/office/powerpoint/2010/main" val="3365272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C7DB6F-65C1-5FE0-CC5A-C6A64EB3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07367"/>
              </p:ext>
            </p:extLst>
          </p:nvPr>
        </p:nvGraphicFramePr>
        <p:xfrm>
          <a:off x="1905000" y="1079500"/>
          <a:ext cx="14173200" cy="76634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626120888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427283633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3294171529"/>
                    </a:ext>
                  </a:extLst>
                </a:gridCol>
              </a:tblGrid>
              <a:tr h="156690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Thành </a:t>
                      </a:r>
                      <a:r>
                        <a:rPr lang="en-US" sz="5400" dirty="0" err="1"/>
                        <a:t>ngữ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chứa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518087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23184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2280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C29CC1-2164-B694-E694-0236229908C0}"/>
              </a:ext>
            </a:extLst>
          </p:cNvPr>
          <p:cNvSpPr txBox="1"/>
          <p:nvPr/>
        </p:nvSpPr>
        <p:spPr>
          <a:xfrm>
            <a:off x="2362200" y="33909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9E1A-2F9C-5A3C-91A8-2DA1A3FE0AE0}"/>
              </a:ext>
            </a:extLst>
          </p:cNvPr>
          <p:cNvSpPr txBox="1"/>
          <p:nvPr/>
        </p:nvSpPr>
        <p:spPr>
          <a:xfrm>
            <a:off x="4191000" y="36195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sông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C828E-E007-25CA-0561-7183FBDBEB3A}"/>
              </a:ext>
            </a:extLst>
          </p:cNvPr>
          <p:cNvSpPr txBox="1"/>
          <p:nvPr/>
        </p:nvSpPr>
        <p:spPr>
          <a:xfrm>
            <a:off x="10058400" y="33147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1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0AF51-B0B4-25FB-E314-BC6934C8E29F}"/>
              </a:ext>
            </a:extLst>
          </p:cNvPr>
          <p:cNvSpPr txBox="1"/>
          <p:nvPr/>
        </p:nvSpPr>
        <p:spPr>
          <a:xfrm>
            <a:off x="2438400" y="65913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5E29D-1AAF-0AF2-21F9-82C0D9B35E06}"/>
              </a:ext>
            </a:extLst>
          </p:cNvPr>
          <p:cNvSpPr txBox="1"/>
          <p:nvPr/>
        </p:nvSpPr>
        <p:spPr>
          <a:xfrm>
            <a:off x="4267200" y="68199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04234-18CC-812F-2DD3-0351C9455243}"/>
              </a:ext>
            </a:extLst>
          </p:cNvPr>
          <p:cNvSpPr txBox="1"/>
          <p:nvPr/>
        </p:nvSpPr>
        <p:spPr>
          <a:xfrm>
            <a:off x="10058400" y="60579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;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4811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124200" y="342900"/>
            <a:ext cx="1203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Chọn từ thích hợp trong mỗi nhóm từ </a:t>
            </a:r>
            <a:r>
              <a:rPr lang="en-US" sz="4800" b="1" dirty="0" smtClean="0">
                <a:solidFill>
                  <a:srgbClr val="000000"/>
                </a:solidFill>
              </a:rPr>
              <a:t> </a:t>
            </a:r>
            <a:r>
              <a:rPr lang="en-US" sz="4800" b="1" dirty="0">
                <a:solidFill>
                  <a:srgbClr val="000000"/>
                </a:solidFill>
              </a:rPr>
              <a:t>đồng nghĩa để hoàn thiện đoạn văn.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51B735-3D3A-8872-6D1E-26EB53A32C98}"/>
              </a:ext>
            </a:extLst>
          </p:cNvPr>
          <p:cNvSpPr/>
          <p:nvPr/>
        </p:nvSpPr>
        <p:spPr>
          <a:xfrm>
            <a:off x="12573000" y="24003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DA79BB-A97D-F41D-AD1F-6384DAC4B17D}"/>
              </a:ext>
            </a:extLst>
          </p:cNvPr>
          <p:cNvSpPr/>
          <p:nvPr/>
        </p:nvSpPr>
        <p:spPr>
          <a:xfrm>
            <a:off x="5867400" y="30099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CC282F-C98E-C43E-8A19-6598501D2B0D}"/>
              </a:ext>
            </a:extLst>
          </p:cNvPr>
          <p:cNvSpPr/>
          <p:nvPr/>
        </p:nvSpPr>
        <p:spPr>
          <a:xfrm>
            <a:off x="8686800" y="3619500"/>
            <a:ext cx="1371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AFAD86-2E39-ADCA-E049-2D2C784619E0}"/>
              </a:ext>
            </a:extLst>
          </p:cNvPr>
          <p:cNvSpPr/>
          <p:nvPr/>
        </p:nvSpPr>
        <p:spPr>
          <a:xfrm>
            <a:off x="9067800" y="4305300"/>
            <a:ext cx="1905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C762BFB-B2C8-07FB-C7BF-C8A69BB76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41627"/>
              </p:ext>
            </p:extLst>
          </p:nvPr>
        </p:nvGraphicFramePr>
        <p:xfrm>
          <a:off x="1066800" y="876300"/>
          <a:ext cx="16078200" cy="868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69800486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306347794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val="817235117"/>
                    </a:ext>
                  </a:extLst>
                </a:gridCol>
              </a:tblGrid>
              <a:tr h="117212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Câu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Đáp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án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Giải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thích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06073"/>
                  </a:ext>
                </a:extLst>
              </a:tr>
              <a:tr h="2479492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421848"/>
                  </a:ext>
                </a:extLst>
              </a:tr>
              <a:tr h="191098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589964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808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106A3D-AD18-D067-E228-30D9A844915D}"/>
              </a:ext>
            </a:extLst>
          </p:cNvPr>
          <p:cNvSpPr txBox="1"/>
          <p:nvPr/>
        </p:nvSpPr>
        <p:spPr>
          <a:xfrm>
            <a:off x="2895600" y="23241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háng Ba, tháng Tư, Tây Trường Sơn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mùa mưa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53E8-D1C5-1C3E-9EE2-B26B2B44B56B}"/>
              </a:ext>
            </a:extLst>
          </p:cNvPr>
          <p:cNvSpPr txBox="1"/>
          <p:nvPr/>
        </p:nvSpPr>
        <p:spPr>
          <a:xfrm>
            <a:off x="2971800" y="49149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tới đâu, cỏ lá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tới đó.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91FE4-0B0B-071A-F256-8FD0D46BAF93}"/>
              </a:ext>
            </a:extLst>
          </p:cNvPr>
          <p:cNvSpPr txBox="1"/>
          <p:nvPr/>
        </p:nvSpPr>
        <p:spPr>
          <a:xfrm>
            <a:off x="2895600" y="6515100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 trước bầy voi luôn luôn là những vùng đất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đủ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của mùa thu.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59CCA-7BF1-622F-CA65-AD45DEE89082}"/>
              </a:ext>
            </a:extLst>
          </p:cNvPr>
          <p:cNvSpPr txBox="1"/>
          <p:nvPr/>
        </p:nvSpPr>
        <p:spPr>
          <a:xfrm>
            <a:off x="8686800" y="23241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 </a:t>
            </a: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khai mạc chỉ dùng trong trường hợp bắt đầu/mở đầu một buổi biểu diễn hay một buổi lễ.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EC657E-0C47-9ED3-AA05-7084321640E7}"/>
              </a:ext>
            </a:extLst>
          </p:cNvPr>
          <p:cNvSpPr txBox="1"/>
          <p:nvPr/>
        </p:nvSpPr>
        <p:spPr>
          <a:xfrm>
            <a:off x="8610600" y="46863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tốt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được đặc điểm của cây cối xanh tốt do được phát triển trong điều kiện thuận lợi.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tắn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còn có nét nghĩa “ánh lên niềm vui” (nụ cười tươi tắn)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41029-43CE-428A-A4B0-0DB39188EBAE}"/>
              </a:ext>
            </a:extLst>
          </p:cNvPr>
          <p:cNvSpPr txBox="1"/>
          <p:nvPr/>
        </p:nvSpPr>
        <p:spPr>
          <a:xfrm>
            <a:off x="8534400" y="6515100"/>
            <a:ext cx="838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nói về một vùng đất,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đủ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 hợp để nói về đời sống vật chất của một nơi sinh sống.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nê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chỉ nói về cảm giác ăn một bữa no.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khát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sự thiếu ăn, khổ cực.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rách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cảnh sống khổ cực của con người (ăn đói, mặc rách).</a:t>
            </a:r>
          </a:p>
        </p:txBody>
      </p:sp>
    </p:spTree>
    <p:extLst>
      <p:ext uri="{BB962C8B-B14F-4D97-AF65-F5344CB8AC3E}">
        <p14:creationId xmlns:p14="http://schemas.microsoft.com/office/powerpoint/2010/main" val="1822560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8BA640-BA4F-5437-D7B6-7B187F824741}"/>
              </a:ext>
            </a:extLst>
          </p:cNvPr>
          <p:cNvGrpSpPr/>
          <p:nvPr/>
        </p:nvGrpSpPr>
        <p:grpSpPr>
          <a:xfrm>
            <a:off x="3733800" y="0"/>
            <a:ext cx="10134600" cy="3657600"/>
            <a:chOff x="3733800" y="0"/>
            <a:chExt cx="10134600" cy="3657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C6E42-A0D7-2A84-33BB-0F3432E9EB76}"/>
                </a:ext>
              </a:extLst>
            </p:cNvPr>
            <p:cNvGrpSpPr/>
            <p:nvPr/>
          </p:nvGrpSpPr>
          <p:grpSpPr>
            <a:xfrm>
              <a:off x="3733800" y="0"/>
              <a:ext cx="10134600" cy="3657600"/>
              <a:chOff x="8877299" y="85725"/>
              <a:chExt cx="2428876" cy="1876425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39F27989-C4B1-A48A-DB4B-D6DB90EE34DD}"/>
                  </a:ext>
                </a:extLst>
              </p:cNvPr>
              <p:cNvSpPr/>
              <p:nvPr/>
            </p:nvSpPr>
            <p:spPr>
              <a:xfrm>
                <a:off x="8877299" y="85725"/>
                <a:ext cx="2428876" cy="1876425"/>
              </a:xfrm>
              <a:custGeom>
                <a:avLst/>
                <a:gdLst/>
                <a:ahLst/>
                <a:cxnLst/>
                <a:rect l="l" t="t" r="r" b="b"/>
                <a:pathLst>
                  <a:path w="3024000" h="2691360">
                    <a:moveTo>
                      <a:pt x="0" y="0"/>
                    </a:moveTo>
                    <a:lnTo>
                      <a:pt x="3024000" y="0"/>
                    </a:lnTo>
                    <a:lnTo>
                      <a:pt x="3024000" y="2691360"/>
                    </a:lnTo>
                    <a:lnTo>
                      <a:pt x="0" y="2691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468A8-22E6-047D-1BFA-C74B408DC1C0}"/>
                  </a:ext>
                </a:extLst>
              </p:cNvPr>
              <p:cNvSpPr txBox="1"/>
              <p:nvPr/>
            </p:nvSpPr>
            <p:spPr>
              <a:xfrm>
                <a:off x="8987532" y="885825"/>
                <a:ext cx="2238231" cy="67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endParaRPr lang="vi-VN" sz="80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B28425-2AA2-3A16-8A11-A03A8241744D}"/>
                </a:ext>
              </a:extLst>
            </p:cNvPr>
            <p:cNvSpPr txBox="1"/>
            <p:nvPr/>
          </p:nvSpPr>
          <p:spPr>
            <a:xfrm>
              <a:off x="4495800" y="1714500"/>
              <a:ext cx="845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Tm từ đồng nghĩa với mỗi từ in đậm trong bà</a:t>
              </a:r>
              <a:r>
                <a:rPr lang="en-US" sz="4400" b="1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đây:</a:t>
              </a:r>
              <a:endParaRPr lang="vi-VN" sz="9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2286000" y="4000500"/>
            <a:ext cx="137160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6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6200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lang="en-GB" altLang="zh-CN" sz="8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988351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828800"/>
            <a:r>
              <a:rPr lang="en-GB" altLang="en-US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lang="en-US" altLang="zh-CN" sz="1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0" b="1" kern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quả</a:t>
            </a:r>
            <a:endParaRPr lang="zh-CN" altLang="en-US" sz="12000" b="1" kern="0" dirty="0">
              <a:solidFill>
                <a:srgbClr val="F79646">
                  <a:lumMod val="60000"/>
                  <a:lumOff val="40000"/>
                </a:srgbClr>
              </a:solidFill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2362200" y="21717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Cọp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130745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2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hổ</a:t>
            </a:r>
            <a:endParaRPr kumimoji="0" lang="zh-CN" altLang="en-US" sz="12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标注 9">
            <a:extLst>
              <a:ext uri="{FF2B5EF4-FFF2-40B4-BE49-F238E27FC236}">
                <a16:creationId xmlns:a16="http://schemas.microsoft.com/office/drawing/2014/main" id="{4D8F46FD-2CE7-BDBD-1521-C445E27B6158}"/>
              </a:ext>
            </a:extLst>
          </p:cNvPr>
          <p:cNvSpPr/>
          <p:nvPr/>
        </p:nvSpPr>
        <p:spPr>
          <a:xfrm>
            <a:off x="120396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标注 9">
            <a:extLst>
              <a:ext uri="{FF2B5EF4-FFF2-40B4-BE49-F238E27FC236}">
                <a16:creationId xmlns:a16="http://schemas.microsoft.com/office/drawing/2014/main" id="{795C94EE-3A56-D5C7-BECD-712B898FD7C9}"/>
              </a:ext>
            </a:extLst>
          </p:cNvPr>
          <p:cNvSpPr/>
          <p:nvPr/>
        </p:nvSpPr>
        <p:spPr>
          <a:xfrm>
            <a:off x="7315200" y="723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2" grpId="0" bldLvl="0" animBg="1"/>
      <p:bldP spid="3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772400" y="23241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133600" y="6972300"/>
            <a:ext cx="14413498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mang</a:t>
            </a:r>
            <a:endParaRPr kumimoji="0" lang="zh-CN" altLang="en-US" sz="10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2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>
            <a:extLst>
              <a:ext uri="{FF2B5EF4-FFF2-40B4-BE49-F238E27FC236}">
                <a16:creationId xmlns:a16="http://schemas.microsoft.com/office/drawing/2014/main" id="{2939F6AF-2E73-E707-8B7E-01BE20163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216406"/>
            <a:ext cx="14401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3716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sau: </a:t>
            </a:r>
            <a:r>
              <a:rPr lang="vi-VN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về từ đồng nghĩa</a:t>
            </a:r>
            <a:r>
              <a:rPr lang="en-US" sz="6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4800" b="1" i="1" dirty="0" smtClean="0">
                <a:solidFill>
                  <a:srgbClr val="0F1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các thành ngữ có cặp từ đồng nghĩa </a:t>
            </a:r>
            <a:endParaRPr lang="en-US" altLang="en-US" sz="4800" b="1" i="1" dirty="0">
              <a:solidFill>
                <a:srgbClr val="0F1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4800" b="1" i="1" dirty="0" smtClean="0">
                <a:solidFill>
                  <a:srgbClr val="0F1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có cặp từ đồng nghĩa</a:t>
            </a:r>
            <a:endParaRPr lang="en-US" altLang="en-US" sz="4800" b="1" i="1" dirty="0">
              <a:solidFill>
                <a:srgbClr val="0F1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4800" b="1" i="1" dirty="0" smtClean="0">
                <a:solidFill>
                  <a:srgbClr val="0F15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 có từ đồng nghĩa giới thiệu về quê hương của mình .  </a:t>
            </a:r>
            <a:endParaRPr lang="en-US" altLang="en-US" sz="4800" b="1" dirty="0">
              <a:solidFill>
                <a:srgbClr val="0F15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13">
            <a:extLst>
              <a:ext uri="{FF2B5EF4-FFF2-40B4-BE49-F238E27FC236}">
                <a16:creationId xmlns:a16="http://schemas.microsoft.com/office/drawing/2014/main" id="{807EE775-88BA-F965-B3CA-721372D5EF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6200" y="1866900"/>
            <a:ext cx="10142697" cy="16764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371600"/>
            <a:r>
              <a:rPr lang="vi-VN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BÀI SAU:</a:t>
            </a:r>
          </a:p>
        </p:txBody>
      </p:sp>
      <p:sp>
        <p:nvSpPr>
          <p:cNvPr id="27652" name="Rectangle 36">
            <a:extLst>
              <a:ext uri="{FF2B5EF4-FFF2-40B4-BE49-F238E27FC236}">
                <a16:creationId xmlns:a16="http://schemas.microsoft.com/office/drawing/2014/main" id="{F847C833-26D1-70C2-95E1-C947BA1E9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42437"/>
            <a:ext cx="15057120" cy="9318306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vi-VN" altLang="en-US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7653" name="Picture 11" descr="sun14[1]">
            <a:extLst>
              <a:ext uri="{FF2B5EF4-FFF2-40B4-BE49-F238E27FC236}">
                <a16:creationId xmlns:a16="http://schemas.microsoft.com/office/drawing/2014/main" id="{D0377EDB-17DF-2E8F-B23D-89652D2B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8897" y="74676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1" descr="sun14[1]">
            <a:extLst>
              <a:ext uri="{FF2B5EF4-FFF2-40B4-BE49-F238E27FC236}">
                <a16:creationId xmlns:a16="http://schemas.microsoft.com/office/drawing/2014/main" id="{2F28D751-C6C1-FCC1-80B6-24AFCA9AC8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4676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1" descr="sun14[1]">
            <a:extLst>
              <a:ext uri="{FF2B5EF4-FFF2-40B4-BE49-F238E27FC236}">
                <a16:creationId xmlns:a16="http://schemas.microsoft.com/office/drawing/2014/main" id="{64C9FD39-0E31-CD68-6D8B-3E90EBFE5E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26257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304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81000" y="-75287"/>
            <a:ext cx="17525999" cy="3165094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81000" y="1"/>
            <a:ext cx="1752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dirty="0" smtClean="0">
                <a:solidFill>
                  <a:prstClr val="black"/>
                </a:solidFill>
                <a:latin typeface="Calibri" panose="020F0502020204030204"/>
              </a:rPr>
              <a:t>        Các bạn thân mến. Sắp đến ngày 20/10 Để chúng mình hãy</a:t>
            </a:r>
          </a:p>
          <a:p>
            <a:pPr algn="ctr" defTabSz="1371600">
              <a:defRPr/>
            </a:pPr>
            <a:r>
              <a:rPr lang="en-US" sz="4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Calibri" panose="020F0502020204030204"/>
              </a:rPr>
              <a:t>cùngnhau</a:t>
            </a:r>
            <a:r>
              <a:rPr lang="en-US" sz="4200" dirty="0" smtClean="0">
                <a:solidFill>
                  <a:prstClr val="black"/>
                </a:solidFill>
                <a:latin typeface="Calibri" panose="020F0502020204030204"/>
              </a:rPr>
              <a:t> dành những bông hoa đẹp nhất này tặng các bà các mẹ nhé. Mỗi một câu  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trả lời </a:t>
            </a:r>
            <a:r>
              <a:rPr lang="en-US" sz="4200" b="1" dirty="0" smtClean="0">
                <a:solidFill>
                  <a:prstClr val="black"/>
                </a:solidFill>
                <a:latin typeface="Calibri" panose="020F0502020204030204"/>
              </a:rPr>
              <a:t>đúng các bạn sẽ </a:t>
            </a:r>
            <a:r>
              <a:rPr lang="en-US" sz="4200" dirty="0" smtClean="0">
                <a:solidFill>
                  <a:prstClr val="black"/>
                </a:solidFill>
                <a:latin typeface="Calibri" panose="020F0502020204030204"/>
              </a:rPr>
              <a:t>hái được 1 bông hoa  !</a:t>
            </a:r>
          </a:p>
          <a:p>
            <a:pPr algn="ctr" defTabSz="1371600">
              <a:defRPr/>
            </a:pPr>
            <a:r>
              <a:rPr lang="en-US" sz="4200" dirty="0" smtClean="0">
                <a:solidFill>
                  <a:prstClr val="black"/>
                </a:solidFill>
                <a:latin typeface="Calibri" panose="020F0502020204030204"/>
              </a:rPr>
              <a:t>Nào chúng mình cùng nhau thi xem ai hái được nhiều bông hoa nhé!</a:t>
            </a:r>
            <a:endParaRPr lang="en-US" sz="4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Giêng, Hai rét cứa như dao,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Nghe tiếng chào mào chống gậy ra trông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 Đoài rồi lại ngắm Đông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Bề lo sương táp, bề phòng chim ăn.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9E4C9C-2AC7-8B12-E74D-B9081C37DA54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172242" y="7649860"/>
              <a:ext cx="3822492" cy="98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 err="1">
                  <a:solidFill>
                    <a:prstClr val="black"/>
                  </a:solidFill>
                  <a:latin typeface="Calibri" panose="020F0502020204030204"/>
                </a:rPr>
                <a:t>trông</a:t>
              </a:r>
              <a:r>
                <a:rPr lang="en-US" sz="7200" b="1" dirty="0">
                  <a:solidFill>
                    <a:prstClr val="black"/>
                  </a:solidFill>
                  <a:latin typeface="Calibri" panose="020F0502020204030204"/>
                </a:rPr>
                <a:t> - nom</a:t>
              </a: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13335000" y="3848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6373E-3ACD-5BEA-71DB-CC238EB7E71B}"/>
              </a:ext>
            </a:extLst>
          </p:cNvPr>
          <p:cNvCxnSpPr/>
          <p:nvPr/>
        </p:nvCxnSpPr>
        <p:spPr>
          <a:xfrm>
            <a:off x="6096000" y="4610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9CFE74A-5E81-29DF-728A-CC92BE51CC24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2C4F3E8-A86D-B99A-399A-5A39958ED447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sau:</a:t>
              </a:r>
            </a:p>
            <a:p>
              <a:pPr algn="ctr"/>
              <a:r>
                <a:rPr lang="vi-VN" sz="60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Đất nước ta sạch bóng quân thù. Hai Bà Trưng trở thành hai vị anh hùng đầu tiên được lưu danh trong lịch sử nước nhà</a:t>
              </a:r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BD2DD0-0DA0-1F91-52D4-11CCFBAA384C}"/>
              </a:ext>
            </a:extLst>
          </p:cNvPr>
          <p:cNvGrpSpPr/>
          <p:nvPr/>
        </p:nvGrpSpPr>
        <p:grpSpPr>
          <a:xfrm>
            <a:off x="3505200" y="6819894"/>
            <a:ext cx="9906000" cy="2209799"/>
            <a:chOff x="5635407" y="7524357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15473624-5845-E843-C21D-C098BA001A58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2A634A0C-6F00-FDFB-2451-3481D33B0AF6}"/>
                </a:ext>
              </a:extLst>
            </p:cNvPr>
            <p:cNvSpPr txBox="1"/>
            <p:nvPr/>
          </p:nvSpPr>
          <p:spPr>
            <a:xfrm>
              <a:off x="6997953" y="7849027"/>
              <a:ext cx="3954201" cy="54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Đất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91A20F-3F89-886F-1A89-F3C38925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2362200" y="3390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10058400" y="52197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3BAE726-CFBA-60B5-AF40-082CF055D2EF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 tàu như mũi tên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Đang lao về phía trước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muốn con tàu này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em đi khắp nước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Ơi Tổ quốc! Tổ quốc!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44309F-A6D1-A4DA-6CE9-8B7434BDB342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037DA71A-92B4-BBD6-A722-51A997F7BFAE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7D20C724-8C80-AA51-BDF8-5968F585B9A1}"/>
                </a:ext>
              </a:extLst>
            </p:cNvPr>
            <p:cNvSpPr txBox="1"/>
            <p:nvPr/>
          </p:nvSpPr>
          <p:spPr>
            <a:xfrm>
              <a:off x="6987822" y="7649860"/>
              <a:ext cx="4118720" cy="83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Tổ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quốc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3DD648-F56B-2BDB-D3E2-F10640655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10972800" y="49149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7848600" y="56769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2209800" y="-55655"/>
            <a:ext cx="14325599" cy="4253515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2057400" y="952500"/>
            <a:ext cx="1463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Cảm ơn các bạn đã </a:t>
            </a:r>
            <a:r>
              <a:rPr lang="en-US" sz="4800" dirty="0" smtClean="0">
                <a:solidFill>
                  <a:prstClr val="black"/>
                </a:solidFill>
                <a:latin typeface="Calibri" panose="020F0502020204030204"/>
              </a:rPr>
              <a:t>hái được những bông hoa rực rỡ để tặng bà tặng mẹ ngày 20/10 chắc các bà các mẹ sẽ rất vui đấy!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971800" y="1579542"/>
            <a:ext cx="10197367" cy="7485108"/>
            <a:chOff x="0" y="0"/>
            <a:chExt cx="2355171" cy="197138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355171" cy="1971386"/>
            </a:xfrm>
            <a:custGeom>
              <a:avLst/>
              <a:gdLst/>
              <a:ahLst/>
              <a:cxnLst/>
              <a:rect l="l" t="t" r="r" b="b"/>
              <a:pathLst>
                <a:path w="2355171" h="1971386">
                  <a:moveTo>
                    <a:pt x="44154" y="0"/>
                  </a:moveTo>
                  <a:lnTo>
                    <a:pt x="2311016" y="0"/>
                  </a:lnTo>
                  <a:cubicBezTo>
                    <a:pt x="2322727" y="0"/>
                    <a:pt x="2333958" y="4652"/>
                    <a:pt x="2342238" y="12932"/>
                  </a:cubicBezTo>
                  <a:cubicBezTo>
                    <a:pt x="2350519" y="21213"/>
                    <a:pt x="2355171" y="32444"/>
                    <a:pt x="2355171" y="44154"/>
                  </a:cubicBezTo>
                  <a:lnTo>
                    <a:pt x="2355171" y="1927232"/>
                  </a:lnTo>
                  <a:cubicBezTo>
                    <a:pt x="2355171" y="1938943"/>
                    <a:pt x="2350519" y="1950174"/>
                    <a:pt x="2342238" y="1958454"/>
                  </a:cubicBezTo>
                  <a:cubicBezTo>
                    <a:pt x="2333958" y="1966735"/>
                    <a:pt x="2322727" y="1971386"/>
                    <a:pt x="2311016" y="1971386"/>
                  </a:cubicBezTo>
                  <a:lnTo>
                    <a:pt x="44154" y="1971386"/>
                  </a:lnTo>
                  <a:cubicBezTo>
                    <a:pt x="32444" y="1971386"/>
                    <a:pt x="21213" y="1966735"/>
                    <a:pt x="12932" y="1958454"/>
                  </a:cubicBezTo>
                  <a:cubicBezTo>
                    <a:pt x="4652" y="1950174"/>
                    <a:pt x="0" y="1938943"/>
                    <a:pt x="0" y="1927232"/>
                  </a:cubicBezTo>
                  <a:lnTo>
                    <a:pt x="0" y="44154"/>
                  </a:lnTo>
                  <a:cubicBezTo>
                    <a:pt x="0" y="32444"/>
                    <a:pt x="4652" y="21213"/>
                    <a:pt x="12932" y="12932"/>
                  </a:cubicBezTo>
                  <a:cubicBezTo>
                    <a:pt x="21213" y="4652"/>
                    <a:pt x="32444" y="0"/>
                    <a:pt x="4415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55171" cy="201901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343400" y="876300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285218" y="253880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7200" y="495300"/>
            <a:ext cx="7834039" cy="31031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8D779-2AA7-3D64-2CB8-E7413F0AE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3200" y="3009900"/>
            <a:ext cx="10443353" cy="34689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633465C-4F06-3AC7-31C4-43D4CA3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19300"/>
            <a:ext cx="105808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0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282</TotalTime>
  <Words>1243</Words>
  <Application>Microsoft Office PowerPoint</Application>
  <PresentationFormat>Custom</PresentationFormat>
  <Paragraphs>128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宋体</vt:lpstr>
      <vt:lpstr>#9Slide03 Arima Madurai Black</vt:lpstr>
      <vt:lpstr>#9Slide05 SVNClementine</vt:lpstr>
      <vt:lpstr>Arial</vt:lpstr>
      <vt:lpstr>Calibri</vt:lpstr>
      <vt:lpstr>Calibri Light</vt:lpstr>
      <vt:lpstr>Cambria</vt:lpstr>
      <vt:lpstr>等线</vt:lpstr>
      <vt:lpstr>Segoe UI Black</vt:lpstr>
      <vt:lpstr>Times New Roman</vt:lpstr>
      <vt:lpstr>Wingdings</vt:lpstr>
      <vt:lpstr>Yeseva One</vt:lpstr>
      <vt:lpstr>1_Chủ đề Office</vt:lpstr>
      <vt:lpstr>1_Office 主题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MyPC</cp:lastModifiedBy>
  <cp:revision>43</cp:revision>
  <dcterms:created xsi:type="dcterms:W3CDTF">2006-08-16T00:00:00Z</dcterms:created>
  <dcterms:modified xsi:type="dcterms:W3CDTF">2025-02-05T15:19:26Z</dcterms:modified>
  <cp:category>9Slide.vn</cp:category>
  <dc:identifier>DAGFWQ5R7NY</dc:identifier>
</cp:coreProperties>
</file>