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70" r:id="rId4"/>
    <p:sldId id="259" r:id="rId5"/>
    <p:sldId id="262" r:id="rId6"/>
    <p:sldId id="261" r:id="rId7"/>
    <p:sldId id="275" r:id="rId8"/>
    <p:sldId id="273" r:id="rId9"/>
    <p:sldId id="263" r:id="rId10"/>
    <p:sldId id="266" r:id="rId11"/>
    <p:sldId id="27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0000"/>
    <a:srgbClr val="00FF00"/>
    <a:srgbClr val="FF66FF"/>
    <a:srgbClr val="99CCFF"/>
    <a:srgbClr val="FFCCFF"/>
    <a:srgbClr val="FF00FF"/>
    <a:srgbClr val="3333CC"/>
    <a:srgbClr val="CC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8/4/2024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8/4/2024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8/4/2024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8/4/2024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177221"/>
            <a:ext cx="6771297" cy="5782234"/>
          </a:xfrm>
          <a:prstGeom prst="rect">
            <a:avLst/>
          </a:prstGeom>
        </p:spPr>
      </p:pic>
      <p:pic>
        <p:nvPicPr>
          <p:cNvPr id="6" name="Picture 5"/>
          <p:cNvPicPr>
            <a:picLocks noChangeAspect="1"/>
          </p:cNvPicPr>
          <p:nvPr/>
        </p:nvPicPr>
        <p:blipFill>
          <a:blip r:embed="rId4"/>
          <a:stretch>
            <a:fillRect/>
          </a:stretch>
        </p:blipFill>
        <p:spPr>
          <a:xfrm>
            <a:off x="3228998" y="5437126"/>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4" y="923826"/>
            <a:ext cx="5768789" cy="3949251"/>
          </a:xfrm>
          <a:prstGeom prst="rect">
            <a:avLst/>
          </a:prstGeom>
        </p:spPr>
      </p:pic>
      <p:sp>
        <p:nvSpPr>
          <p:cNvPr id="8" name="TextBox 7"/>
          <p:cNvSpPr txBox="1"/>
          <p:nvPr/>
        </p:nvSpPr>
        <p:spPr>
          <a:xfrm>
            <a:off x="2299730" y="177221"/>
            <a:ext cx="7328079" cy="553998"/>
          </a:xfrm>
          <a:prstGeom prst="rect">
            <a:avLst/>
          </a:prstGeom>
          <a:noFill/>
        </p:spPr>
        <p:txBody>
          <a:bodyPr wrap="square" rtlCol="0">
            <a:spAutoFit/>
          </a:bodyPr>
          <a:lstStyle/>
          <a:p>
            <a:pPr algn="ctr"/>
            <a:r>
              <a:rPr lang="en-US" sz="3000" b="1" dirty="0" smtClean="0">
                <a:solidFill>
                  <a:srgbClr val="C00000"/>
                </a:solidFill>
                <a:latin typeface="Times New Roman" panose="02020603050405020304" pitchFamily="18" charset="0"/>
                <a:cs typeface="Times New Roman" panose="02020603050405020304" pitchFamily="18" charset="0"/>
              </a:rPr>
              <a:t>TRƯỜNG TIỂU HỌC LAM ĐIỀN</a:t>
            </a:r>
            <a:endParaRPr lang="en-US" sz="3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a:xfrm>
            <a:off x="6569194" y="1364567"/>
            <a:ext cx="5374278" cy="4861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11285" y="1364567"/>
            <a:ext cx="6011514" cy="2089870"/>
          </a:xfrm>
          <a:prstGeom prst="roundRect">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t>a. Máy bay không người lái phun thuốc trừ sâu trên cánh đồng. Khi người dùng chọn chế độ phun thuốc tự động cho cây trồng thì máy bay thực hiện ngay theo chế độ đó. </a:t>
            </a:r>
            <a:endParaRPr lang="en-US" sz="23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275541" y="4244454"/>
            <a:ext cx="6044577" cy="1982110"/>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indent="-463550" algn="just">
              <a:lnSpc>
                <a:spcPct val="120000"/>
              </a:lnSpc>
              <a:spcAft>
                <a:spcPts val="600"/>
              </a:spcAft>
              <a:buClr>
                <a:srgbClr val="FFFF00"/>
              </a:buClr>
              <a:buFont typeface="Wingdings" panose="05000000000000000000" pitchFamily="2" charset="2"/>
              <a:buChar char="q"/>
            </a:pPr>
            <a:r>
              <a:rPr lang="vi-VN" sz="2400" dirty="0"/>
              <a:t>Em hãy trao đổi với bạn và cho biết: Thông tin mà máy bay nhận được là gì và kết quả xử lí ra sao?</a:t>
            </a:r>
            <a:endParaRPr lang="en-US" sz="2300" b="1" dirty="0">
              <a:solidFill>
                <a:schemeClr val="bg1"/>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749" y="3577269"/>
            <a:ext cx="1095090" cy="1007790"/>
          </a:xfrm>
          <a:prstGeom prst="rect">
            <a:avLst/>
          </a:prstGeom>
        </p:spPr>
      </p:pic>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4902348" y="773790"/>
              <a:ext cx="589389" cy="565168"/>
            </a:xfrm>
            <a:prstGeom prst="rect">
              <a:avLst/>
            </a:prstGeom>
          </p:spPr>
        </p:pic>
      </p:grpSp>
      <p:pic>
        <p:nvPicPr>
          <p:cNvPr id="4" name="Picture 3"/>
          <p:cNvPicPr>
            <a:picLocks noChangeAspect="1"/>
          </p:cNvPicPr>
          <p:nvPr/>
        </p:nvPicPr>
        <p:blipFill>
          <a:blip r:embed="rId5"/>
          <a:stretch>
            <a:fillRect/>
          </a:stretch>
        </p:blipFill>
        <p:spPr>
          <a:xfrm>
            <a:off x="6619720" y="2110253"/>
            <a:ext cx="5255512" cy="3576479"/>
          </a:xfrm>
          <a:prstGeom prst="rect">
            <a:avLst/>
          </a:prstGeom>
        </p:spPr>
      </p:pic>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HOA</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kể</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CỦNG CỐ</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orizontal Scroll 7"/>
          <p:cNvSpPr/>
          <p:nvPr/>
        </p:nvSpPr>
        <p:spPr>
          <a:xfrm>
            <a:off x="2743202" y="1984934"/>
            <a:ext cx="77361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Ngày nay, nhiều loại máy có thể xử lí thông tin nhận được để quyết định hành động giúp con người trong công việc.</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69007" y="1796674"/>
            <a:ext cx="1974195" cy="2926417"/>
          </a:xfrm>
          <a:prstGeom prst="rect">
            <a:avLst/>
          </a:prstGeom>
        </p:spPr>
      </p:pic>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51378" y="1501253"/>
            <a:ext cx="902117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Kiểm</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tra</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bài</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sp>
        <p:nvSpPr>
          <p:cNvPr id="8" name="Cloud Callout 1">
            <a:extLst>
              <a:ext uri="{FF2B5EF4-FFF2-40B4-BE49-F238E27FC236}">
                <a16:creationId xmlns="" xmlns:a16="http://schemas.microsoft.com/office/drawing/2014/main" id="{CEF4D80B-0136-DA40-A050-C7F1E816987F}"/>
              </a:ext>
            </a:extLst>
          </p:cNvPr>
          <p:cNvSpPr/>
          <p:nvPr/>
        </p:nvSpPr>
        <p:spPr>
          <a:xfrm>
            <a:off x="2736595" y="2483831"/>
            <a:ext cx="6851158" cy="2347477"/>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nêu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dụ</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thấy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bộ</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óc</a:t>
            </a:r>
            <a:r>
              <a:rPr lang="en-US" sz="2800" b="1" dirty="0" smtClean="0">
                <a:latin typeface="Arial" panose="020B0604020202020204" pitchFamily="34" charset="0"/>
                <a:cs typeface="Arial" panose="020B0604020202020204" pitchFamily="34" charset="0"/>
              </a:rPr>
              <a:t> con </a:t>
            </a:r>
            <a:r>
              <a:rPr lang="en-US" sz="2800" b="1" dirty="0" err="1" smtClean="0">
                <a:latin typeface="Arial" panose="020B0604020202020204" pitchFamily="34" charset="0"/>
                <a:cs typeface="Arial" panose="020B0604020202020204" pitchFamily="34" charset="0"/>
              </a:rPr>
              <a:t>người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một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bộ</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phận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xử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lý</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thông</a:t>
            </a:r>
            <a:r>
              <a:rPr lang="en-US" sz="2800" b="1" dirty="0" smtClean="0">
                <a:latin typeface="Arial" panose="020B0604020202020204" pitchFamily="34" charset="0"/>
                <a:cs typeface="Arial" panose="020B0604020202020204" pitchFamily="34" charset="0"/>
              </a:rPr>
              <a:t> tin?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356143" y="-7466"/>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2944906" y="66118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smtClean="0">
              <a:latin typeface="Arial" panose="020B0604020202020204" pitchFamily="34" charset="0"/>
              <a:cs typeface="Arial" panose="020B0604020202020204" pitchFamily="34" charset="0"/>
            </a:endParaRPr>
          </a:p>
          <a:p>
            <a:pPr algn="ctr"/>
            <a:endParaRPr lang="en-US" sz="3800" dirty="0">
              <a:latin typeface="Arial" panose="020B0604020202020204" pitchFamily="34" charset="0"/>
              <a:cs typeface="Arial" panose="020B0604020202020204" pitchFamily="34" charset="0"/>
            </a:endParaRPr>
          </a:p>
          <a:p>
            <a:pPr algn="ctr">
              <a:lnSpc>
                <a:spcPct val="150000"/>
              </a:lnSpc>
            </a:pPr>
            <a:r>
              <a:rPr lang="en-US" sz="3600" b="1" spc="-70" dirty="0" err="1"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a:t>
            </a: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 4 </a:t>
            </a:r>
          </a:p>
          <a:p>
            <a:pPr algn="ctr">
              <a:lnSpc>
                <a:spcPct val="150000"/>
              </a:lnSpc>
            </a:pP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MÁY XỬ LÝ THÔNG TIN</a:t>
            </a:r>
            <a:endPar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053884" y="1251355"/>
            <a:ext cx="4842992" cy="815608"/>
          </a:xfrm>
          <a:prstGeom prst="rect">
            <a:avLst/>
          </a:prstGeom>
          <a:noFill/>
        </p:spPr>
        <p:txBody>
          <a:bodyPr wrap="none" lIns="91440" tIns="45720" rIns="91440" bIns="45720">
            <a:spAutoFit/>
          </a:bodyPr>
          <a:lstStyle/>
          <a:p>
            <a:pPr algn="ctr"/>
            <a:r>
              <a:rPr lang="en-US" sz="4700" b="1" cap="none" spc="-300" dirty="0" smtClean="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MÁY TÍNH VÀ EM</a:t>
            </a:r>
            <a:endParaRPr lang="en-US" sz="4700" b="1" cap="none" spc="-300" dirty="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3039036" y="1048869"/>
            <a:ext cx="1096582" cy="1127633"/>
          </a:xfrm>
          <a:prstGeom prst="ellipse">
            <a:avLst/>
          </a:prstGeom>
          <a:blipFill>
            <a:blip r:embed="rId7"/>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4753883" y="247862"/>
              <a:ext cx="561975" cy="561975"/>
            </a:xfrm>
            <a:prstGeom prst="rect">
              <a:avLst/>
            </a:prstGeom>
            <a:grpFill/>
          </p:spPr>
        </p:pic>
      </p:grpSp>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267489" y="2030197"/>
            <a:ext cx="5674951"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ĐIỆN</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FFCC"/>
                </a:solidFill>
                <a:latin typeface="Arial" panose="020B0604020202020204" pitchFamily="34" charset="0"/>
                <a:cs typeface="Arial" panose="020B0604020202020204" pitchFamily="34" charset="0"/>
              </a:rPr>
              <a:t>Em</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hãy</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kể</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tên</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các</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đồ</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dùng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thiết</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bị</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hoạt</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động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bằng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điện</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trong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gia</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đình</a:t>
            </a:r>
            <a:r>
              <a:rPr lang="en-US" sz="2800" b="1" dirty="0">
                <a:solidFill>
                  <a:srgbClr val="FFFF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2" name="Rounded Rectangle 21"/>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lumMod val="50000"/>
                  <a:lumOff val="50000"/>
                </a:schemeClr>
              </a:solidFill>
            </a:endParaRPr>
          </a:p>
        </p:txBody>
      </p:sp>
      <p:grpSp>
        <p:nvGrpSpPr>
          <p:cNvPr id="17" name="Group 16"/>
          <p:cNvGrpSpPr/>
          <p:nvPr/>
        </p:nvGrpSpPr>
        <p:grpSpPr>
          <a:xfrm>
            <a:off x="3865174" y="334359"/>
            <a:ext cx="4353220" cy="595086"/>
            <a:chOff x="3865174" y="226783"/>
            <a:chExt cx="4353220" cy="595086"/>
          </a:xfrm>
          <a:solidFill>
            <a:srgbClr val="FFFF00"/>
          </a:solidFill>
        </p:grpSpPr>
        <p:sp>
          <p:nvSpPr>
            <p:cNvPr id="18" name="Rounded Rectangle 17"/>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5"/>
            <a:stretch>
              <a:fillRect/>
            </a:stretch>
          </p:blipFill>
          <p:spPr>
            <a:xfrm>
              <a:off x="4753883" y="247862"/>
              <a:ext cx="561975" cy="561975"/>
            </a:xfrm>
            <a:prstGeom prst="rect">
              <a:avLst/>
            </a:prstGeom>
            <a:grpFill/>
          </p:spPr>
        </p:pic>
      </p:grpSp>
      <p:sp>
        <p:nvSpPr>
          <p:cNvPr id="2" name="Rounded Rectangle 1"/>
          <p:cNvSpPr/>
          <p:nvPr/>
        </p:nvSpPr>
        <p:spPr>
          <a:xfrm>
            <a:off x="642043" y="2076736"/>
            <a:ext cx="5159865" cy="40147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400" dirty="0" err="1">
                <a:solidFill>
                  <a:srgbClr val="3333CC"/>
                </a:solidFill>
                <a:latin typeface="Arial" panose="020B0604020202020204" pitchFamily="34" charset="0"/>
                <a:cs typeface="Arial" panose="020B0604020202020204" pitchFamily="34" charset="0"/>
              </a:rPr>
              <a:t>Sáng</a:t>
            </a:r>
            <a:r>
              <a:rPr lang="en-US" sz="2400" dirty="0">
                <a:solidFill>
                  <a:srgbClr val="3333CC"/>
                </a:solidFill>
                <a:latin typeface="Arial" panose="020B0604020202020204" pitchFamily="34" charset="0"/>
                <a:cs typeface="Arial" panose="020B0604020202020204" pitchFamily="34" charset="0"/>
              </a:rPr>
              <a:t> nay,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vừa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mua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chiếc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Sau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đặt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dùng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thử</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Ngoài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ra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còn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Internet. Minh </a:t>
            </a:r>
            <a:r>
              <a:rPr lang="en-US" sz="2400" dirty="0" err="1">
                <a:solidFill>
                  <a:srgbClr val="3333CC"/>
                </a:solidFill>
                <a:latin typeface="Arial" panose="020B0604020202020204" pitchFamily="34" charset="0"/>
                <a:cs typeface="Arial" panose="020B0604020202020204" pitchFamily="34" charset="0"/>
              </a:rPr>
              <a:t>ngạc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vì</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p>
        </p:txBody>
      </p:sp>
      <p:sp>
        <p:nvSpPr>
          <p:cNvPr id="3" name="Oval 2"/>
          <p:cNvSpPr/>
          <p:nvPr/>
        </p:nvSpPr>
        <p:spPr>
          <a:xfrm>
            <a:off x="1819260" y="1767790"/>
            <a:ext cx="2840639" cy="6664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err="1">
                <a:solidFill>
                  <a:schemeClr val="bg1"/>
                </a:solidFill>
                <a:latin typeface="Arial" panose="020B0604020202020204" pitchFamily="34" charset="0"/>
                <a:cs typeface="Arial" panose="020B0604020202020204" pitchFamily="34" charset="0"/>
              </a:rPr>
              <a:t>Tình</a:t>
            </a:r>
            <a:r>
              <a:rPr lang="en-US" sz="2600" b="1" dirty="0">
                <a:solidFill>
                  <a:schemeClr val="bg1"/>
                </a:solidFill>
                <a:latin typeface="Arial" panose="020B0604020202020204" pitchFamily="34" charset="0"/>
                <a:cs typeface="Arial" panose="020B0604020202020204" pitchFamily="34" charset="0"/>
              </a:rPr>
              <a:t> </a:t>
            </a:r>
            <a:r>
              <a:rPr lang="en-US" sz="2600" b="1" dirty="0" err="1">
                <a:solidFill>
                  <a:schemeClr val="bg1"/>
                </a:solidFill>
                <a:latin typeface="Arial" panose="020B0604020202020204" pitchFamily="34" charset="0"/>
                <a:cs typeface="Arial" panose="020B0604020202020204" pitchFamily="34" charset="0"/>
              </a:rPr>
              <a:t>huống</a:t>
            </a:r>
            <a:endParaRPr lang="en-US" sz="2600" b="1" dirty="0">
              <a:solidFill>
                <a:schemeClr val="bg1"/>
              </a:solidFill>
              <a:latin typeface="Arial" panose="020B0604020202020204" pitchFamily="34" charset="0"/>
              <a:cs typeface="Arial" panose="020B0604020202020204" pitchFamily="34" charset="0"/>
            </a:endParaRPr>
          </a:p>
        </p:txBody>
      </p:sp>
      <p:pic>
        <p:nvPicPr>
          <p:cNvPr id="4" name="điều khiển ti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68035" y="2434210"/>
            <a:ext cx="5567552" cy="3129303"/>
          </a:xfrm>
          <a:prstGeom prst="rect">
            <a:avLst/>
          </a:prstGeom>
        </p:spPr>
      </p:pic>
    </p:spTree>
    <p:extLst>
      <p:ext uri="{BB962C8B-B14F-4D97-AF65-F5344CB8AC3E}">
        <p14:creationId xmlns:p14="http://schemas.microsoft.com/office/powerpoint/2010/main" val="40347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7" name="Group 6"/>
          <p:cNvGrpSpPr/>
          <p:nvPr/>
        </p:nvGrpSpPr>
        <p:grpSpPr>
          <a:xfrm>
            <a:off x="882684" y="1390706"/>
            <a:ext cx="3987566" cy="584775"/>
            <a:chOff x="712076" y="1405392"/>
            <a:chExt cx="3987566"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348044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tin</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Rounded Rectangle 12"/>
          <p:cNvSpPr/>
          <p:nvPr/>
        </p:nvSpPr>
        <p:spPr>
          <a:xfrm>
            <a:off x="5179603" y="3842857"/>
            <a:ext cx="6461938" cy="2353226"/>
          </a:xfrm>
          <a:prstGeom prst="roundRect">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20000"/>
              </a:lnSpc>
              <a:spcAft>
                <a:spcPts val="1200"/>
              </a:spcAft>
              <a:buClr>
                <a:srgbClr val="FFFF00"/>
              </a:buClr>
              <a:buFont typeface="Wingdings" panose="05000000000000000000" pitchFamily="2" charset="2"/>
              <a:buChar char="q"/>
            </a:pPr>
            <a:r>
              <a:rPr lang="en-US" sz="2200" b="1" dirty="0" err="1">
                <a:latin typeface="Arial" panose="020B0604020202020204" pitchFamily="34" charset="0"/>
                <a:cs typeface="Arial" panose="020B0604020202020204" pitchFamily="34" charset="0"/>
              </a:rPr>
              <a:t>Em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hãy</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trao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đổi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bạn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và</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biết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bố</a:t>
            </a:r>
            <a:r>
              <a:rPr lang="en-US" sz="2200" b="1" dirty="0">
                <a:latin typeface="Arial" panose="020B0604020202020204" pitchFamily="34" charset="0"/>
                <a:cs typeface="Arial" panose="020B0604020202020204" pitchFamily="34" charset="0"/>
              </a:rPr>
              <a:t> Minh </a:t>
            </a:r>
            <a:r>
              <a:rPr lang="en-US" sz="2200" b="1" dirty="0" err="1">
                <a:latin typeface="Arial" panose="020B0604020202020204" pitchFamily="34" charset="0"/>
                <a:cs typeface="Arial" panose="020B0604020202020204" pitchFamily="34" charset="0"/>
              </a:rPr>
              <a:t>bấm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chuyển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kênh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thì</a:t>
            </a:r>
            <a:r>
              <a:rPr lang="en-US" sz="2200" b="1" dirty="0">
                <a:latin typeface="Arial" panose="020B0604020202020204" pitchFamily="34" charset="0"/>
                <a:cs typeface="Arial" panose="020B0604020202020204" pitchFamily="34" charset="0"/>
              </a:rPr>
              <a:t>:</a:t>
            </a: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Ti vi nhận được thông tin gì</a:t>
            </a:r>
            <a:r>
              <a:rPr lang="vi-VN" sz="2200"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Sau khi ti vi xử lí thông tin thì kết quả xử lí như thế nào?</a:t>
            </a:r>
            <a:endParaRPr lang="en-US" sz="22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5179603" y="2192483"/>
            <a:ext cx="6420998" cy="1443048"/>
          </a:xfrm>
          <a:prstGeom prst="round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200" b="1" dirty="0"/>
              <a:t>a. Bố Minh dùng điều khiển để chuyển kênh. Khi đó ti vi nhận được thông tin là số được bấm; kết quả xử lí là mở kênh ứng với số đó.</a:t>
            </a:r>
            <a:endParaRPr lang="en-US" sz="22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617272" y="2341637"/>
            <a:ext cx="4384906" cy="3429603"/>
          </a:xfrm>
          <a:prstGeom prst="rect">
            <a:avLst/>
          </a:prstGeom>
          <a:ln w="12700">
            <a:solidFill>
              <a:schemeClr val="tx1"/>
            </a:solidFill>
          </a:ln>
        </p:spPr>
      </p:pic>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sp>
        <p:nvSpPr>
          <p:cNvPr id="7" name="Rounded Rectangle 6"/>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3987566" cy="584775"/>
            <a:chOff x="712076" y="1405392"/>
            <a:chExt cx="3987566"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0" name="TextBox 9"/>
            <p:cNvSpPr txBox="1"/>
            <p:nvPr/>
          </p:nvSpPr>
          <p:spPr>
            <a:xfrm>
              <a:off x="1219202" y="1459948"/>
              <a:ext cx="348044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tin</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Rounded Rectangle 12"/>
          <p:cNvSpPr/>
          <p:nvPr/>
        </p:nvSpPr>
        <p:spPr>
          <a:xfrm>
            <a:off x="1137568" y="4353635"/>
            <a:ext cx="6095746" cy="1856096"/>
          </a:xfrm>
          <a:prstGeom prst="roundRect">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1200"/>
              </a:spcAft>
              <a:buClr>
                <a:srgbClr val="FFFF00"/>
              </a:buClr>
              <a:buFont typeface="Wingdings" panose="05000000000000000000" pitchFamily="2" charset="2"/>
              <a:buChar char="q"/>
            </a:pPr>
            <a:r>
              <a:rPr lang="vi-VN" sz="2300" b="1" dirty="0" smtClean="0"/>
              <a:t>Em </a:t>
            </a:r>
            <a:r>
              <a:rPr lang="vi-VN" sz="2300" b="1" dirty="0"/>
              <a:t>hãy cùng bạn quan sát hình 4.1a, 4.1b và cho biết: Thang máy nhận được thông tin gì? Kết quả xử lí ra sao?</a:t>
            </a:r>
            <a:endParaRPr lang="en-US" sz="23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1192160" y="2206128"/>
            <a:ext cx="6041154" cy="1883536"/>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300" b="1" dirty="0"/>
              <a:t>b. Với thang máy thông thường: Trước khi vào bấm nút chọn lên hoặc xuống; khi vào trong thì bấm số tầng muốn đến.</a:t>
            </a:r>
            <a:endParaRPr lang="en-US" sz="23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7554467" y="2538487"/>
            <a:ext cx="4067031" cy="3220872"/>
          </a:xfrm>
          <a:prstGeom prst="rect">
            <a:avLst/>
          </a:prstGeom>
        </p:spPr>
      </p:pic>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14190" y="118311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1" name="Group 10"/>
          <p:cNvGrpSpPr/>
          <p:nvPr/>
        </p:nvGrpSpPr>
        <p:grpSpPr>
          <a:xfrm>
            <a:off x="1005516" y="1390706"/>
            <a:ext cx="5980099" cy="584775"/>
            <a:chOff x="712076" y="1405392"/>
            <a:chExt cx="5980099"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p:cNvSpPr txBox="1"/>
            <p:nvPr/>
          </p:nvSpPr>
          <p:spPr>
            <a:xfrm>
              <a:off x="1219202" y="1459948"/>
              <a:ext cx="5472973" cy="523220"/>
            </a:xfrm>
            <a:prstGeom prst="rect">
              <a:avLst/>
            </a:prstGeom>
            <a:noFill/>
          </p:spPr>
          <p:txBody>
            <a:bodyPr wrap="none" rtlCol="0">
              <a:spAutoFit/>
            </a:bodyPr>
            <a:lstStyle/>
            <a:p>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Robot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làm</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việc</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thay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con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người</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4" name="Picture 3"/>
          <p:cNvPicPr>
            <a:picLocks noChangeAspect="1"/>
          </p:cNvPicPr>
          <p:nvPr/>
        </p:nvPicPr>
        <p:blipFill>
          <a:blip r:embed="rId4"/>
          <a:stretch>
            <a:fillRect/>
          </a:stretch>
        </p:blipFill>
        <p:spPr>
          <a:xfrm>
            <a:off x="7861112" y="2674961"/>
            <a:ext cx="3261814" cy="2743201"/>
          </a:xfrm>
          <a:prstGeom prst="rect">
            <a:avLst/>
          </a:prstGeom>
        </p:spPr>
      </p:pic>
      <p:sp>
        <p:nvSpPr>
          <p:cNvPr id="8" name="Rounded Rectangle 7"/>
          <p:cNvSpPr/>
          <p:nvPr/>
        </p:nvSpPr>
        <p:spPr>
          <a:xfrm>
            <a:off x="1451473" y="2209058"/>
            <a:ext cx="5638644" cy="187162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dirty="0">
                <a:solidFill>
                  <a:schemeClr val="tx1"/>
                </a:solidFill>
              </a:rPr>
              <a:t>Với robot lau nhà, khi người dùng chọn chế độ hoạt động cạnh tường, robot sẽ thực hiện hút bụi cạnh tường.</a:t>
            </a:r>
            <a:endParaRPr lang="en-US" sz="24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1459204" y="4383197"/>
            <a:ext cx="5630913" cy="18716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600"/>
              </a:spcAft>
              <a:buClr>
                <a:srgbClr val="FF0000"/>
              </a:buClr>
              <a:buFont typeface="Wingdings" panose="05000000000000000000" pitchFamily="2" charset="2"/>
              <a:buChar char="q"/>
            </a:pPr>
            <a:r>
              <a:rPr lang="vi-VN" sz="2400" dirty="0">
                <a:solidFill>
                  <a:schemeClr val="tx1"/>
                </a:solidFill>
              </a:rPr>
              <a:t>Em hãy trao đổi với bạn và cho biết robot lau nhà đã nhận được thông tin gì? Kết quả xử lí như thế nào?</a:t>
            </a:r>
            <a:endParaRPr lang="en-US" sz="2400" spc="-1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492901" y="1120466"/>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18299" y="1776215"/>
            <a:ext cx="5815976" cy="2057230"/>
          </a:xfrm>
          <a:prstGeom prst="rect">
            <a:avLst/>
          </a:prstGeom>
          <a:solidFill>
            <a:schemeClr val="accent2">
              <a:lumMod val="20000"/>
              <a:lumOff val="80000"/>
            </a:schemeClr>
          </a:solidFill>
          <a:ln w="28575">
            <a:noFill/>
          </a:ln>
        </p:spPr>
        <p:txBody>
          <a:bodyPr wrap="square">
            <a:spAutoFit/>
          </a:bodyPr>
          <a:lstStyle/>
          <a:p>
            <a:pPr algn="just">
              <a:lnSpc>
                <a:spcPct val="114000"/>
              </a:lnSpc>
            </a:pPr>
            <a:r>
              <a:rPr lang="vi-VN" sz="2800" dirty="0"/>
              <a:t>Với robot trong bệnh viện, khi người dùng chọn chế độ phát thuốc, robot sẽ tự động đi phát thuốc cho bệnh nhân ở các phòng.</a:t>
            </a:r>
            <a:endParaRPr lang="en-US" sz="2800" dirty="0">
              <a:latin typeface="Arial" panose="020B0604020202020204" pitchFamily="34" charset="0"/>
              <a:cs typeface="Arial" panose="020B0604020202020204" pitchFamily="34" charset="0"/>
            </a:endParaRPr>
          </a:p>
        </p:txBody>
      </p:sp>
      <p:sp>
        <p:nvSpPr>
          <p:cNvPr id="15" name="TextBox 14"/>
          <p:cNvSpPr txBox="1"/>
          <p:nvPr/>
        </p:nvSpPr>
        <p:spPr>
          <a:xfrm>
            <a:off x="918299" y="4165026"/>
            <a:ext cx="5815976" cy="1643527"/>
          </a:xfrm>
          <a:prstGeom prst="rect">
            <a:avLst/>
          </a:prstGeom>
          <a:solidFill>
            <a:schemeClr val="accent4">
              <a:lumMod val="40000"/>
              <a:lumOff val="60000"/>
            </a:schemeClr>
          </a:solidFill>
          <a:ln>
            <a:solidFill>
              <a:schemeClr val="bg1"/>
            </a:solidFill>
          </a:ln>
        </p:spPr>
        <p:txBody>
          <a:bodyPr wrap="square" rtlCol="0">
            <a:spAutoFit/>
          </a:bodyPr>
          <a:lstStyle/>
          <a:p>
            <a:pPr marL="457200" indent="-457200" algn="just">
              <a:lnSpc>
                <a:spcPct val="120000"/>
              </a:lnSpc>
              <a:spcAft>
                <a:spcPts val="600"/>
              </a:spcAft>
              <a:buClr>
                <a:srgbClr val="FF0000"/>
              </a:buClr>
              <a:buFont typeface="Wingdings" panose="05000000000000000000" pitchFamily="2" charset="2"/>
              <a:buChar char="q"/>
            </a:pPr>
            <a:r>
              <a:rPr lang="en-US" sz="2800" dirty="0" err="1"/>
              <a:t>Em</a:t>
            </a:r>
            <a:r>
              <a:rPr lang="en-US" sz="2800" dirty="0"/>
              <a:t> </a:t>
            </a:r>
            <a:r>
              <a:rPr lang="en-US" sz="2800" dirty="0" err="1"/>
              <a:t>hãy</a:t>
            </a:r>
            <a:r>
              <a:rPr lang="en-US" sz="2800" dirty="0"/>
              <a:t> </a:t>
            </a:r>
            <a:r>
              <a:rPr lang="en-US" sz="2800" dirty="0" err="1"/>
              <a:t>trao</a:t>
            </a:r>
            <a:r>
              <a:rPr lang="en-US" sz="2800" dirty="0"/>
              <a:t> </a:t>
            </a:r>
            <a:r>
              <a:rPr lang="en-US" sz="2800" dirty="0" err="1"/>
              <a:t>đổi</a:t>
            </a:r>
            <a:r>
              <a:rPr lang="en-US" sz="2800" dirty="0"/>
              <a:t> </a:t>
            </a:r>
            <a:r>
              <a:rPr lang="en-US" sz="2800" dirty="0" err="1"/>
              <a:t>với</a:t>
            </a:r>
            <a:r>
              <a:rPr lang="en-US" sz="2800" dirty="0"/>
              <a:t> </a:t>
            </a:r>
            <a:r>
              <a:rPr lang="en-US" sz="2800" dirty="0" err="1"/>
              <a:t>bạn</a:t>
            </a:r>
            <a:r>
              <a:rPr lang="en-US" sz="2800" dirty="0"/>
              <a:t> </a:t>
            </a:r>
            <a:r>
              <a:rPr lang="en-US" sz="2800" dirty="0" err="1"/>
              <a:t>và</a:t>
            </a:r>
            <a:r>
              <a:rPr lang="en-US" sz="2800" dirty="0"/>
              <a:t> </a:t>
            </a:r>
            <a:r>
              <a:rPr lang="en-US" sz="2800" dirty="0" err="1"/>
              <a:t>cho</a:t>
            </a:r>
            <a:r>
              <a:rPr lang="en-US" sz="2800" dirty="0"/>
              <a:t> </a:t>
            </a:r>
            <a:r>
              <a:rPr lang="en-US" sz="2800" dirty="0" err="1"/>
              <a:t>biết</a:t>
            </a:r>
            <a:r>
              <a:rPr lang="en-US" sz="2800" dirty="0"/>
              <a:t>: Robot </a:t>
            </a:r>
            <a:r>
              <a:rPr lang="en-US" sz="2800" dirty="0" err="1"/>
              <a:t>trong</a:t>
            </a:r>
            <a:r>
              <a:rPr lang="en-US" sz="2800" dirty="0"/>
              <a:t> </a:t>
            </a:r>
            <a:r>
              <a:rPr lang="en-US" sz="2800" dirty="0" err="1"/>
              <a:t>bệnh</a:t>
            </a:r>
            <a:r>
              <a:rPr lang="en-US" sz="2800" dirty="0"/>
              <a:t> </a:t>
            </a:r>
            <a:r>
              <a:rPr lang="en-US" sz="2800" dirty="0" err="1"/>
              <a:t>viện</a:t>
            </a:r>
            <a:r>
              <a:rPr lang="en-US" sz="2800" dirty="0"/>
              <a:t> </a:t>
            </a:r>
            <a:r>
              <a:rPr lang="en-US" sz="2800" dirty="0" err="1"/>
              <a:t>nhận</a:t>
            </a:r>
            <a:r>
              <a:rPr lang="en-US" sz="2800" dirty="0"/>
              <a:t> </a:t>
            </a:r>
            <a:r>
              <a:rPr lang="en-US" sz="2800" dirty="0" err="1"/>
              <a:t>thông</a:t>
            </a:r>
            <a:r>
              <a:rPr lang="en-US" sz="2800" dirty="0"/>
              <a:t> tin </a:t>
            </a:r>
            <a:r>
              <a:rPr lang="en-US" sz="2800" dirty="0" err="1"/>
              <a:t>gì</a:t>
            </a:r>
            <a:r>
              <a:rPr lang="en-US" sz="2800" dirty="0"/>
              <a:t> </a:t>
            </a:r>
            <a:r>
              <a:rPr lang="en-US" sz="2800" dirty="0" err="1"/>
              <a:t>và</a:t>
            </a:r>
            <a:r>
              <a:rPr lang="en-US" sz="2800" dirty="0"/>
              <a:t> </a:t>
            </a:r>
            <a:r>
              <a:rPr lang="en-US" sz="2800" dirty="0" err="1"/>
              <a:t>kết</a:t>
            </a:r>
            <a:r>
              <a:rPr lang="en-US" sz="2800" dirty="0"/>
              <a:t> </a:t>
            </a:r>
            <a:r>
              <a:rPr lang="en-US" sz="2800" dirty="0" err="1"/>
              <a:t>quả</a:t>
            </a:r>
            <a:r>
              <a:rPr lang="en-US" sz="2800" dirty="0"/>
              <a:t> </a:t>
            </a:r>
            <a:r>
              <a:rPr lang="en-US" sz="2800" dirty="0" err="1"/>
              <a:t>xử</a:t>
            </a:r>
            <a:r>
              <a:rPr lang="en-US" sz="2800" dirty="0"/>
              <a:t> </a:t>
            </a:r>
            <a:r>
              <a:rPr lang="en-US" sz="2800" dirty="0" err="1"/>
              <a:t>lí</a:t>
            </a:r>
            <a:r>
              <a:rPr lang="en-US" sz="2800" dirty="0"/>
              <a:t> </a:t>
            </a:r>
            <a:r>
              <a:rPr lang="en-US" sz="2800" dirty="0" err="1"/>
              <a:t>ra</a:t>
            </a:r>
            <a:r>
              <a:rPr lang="en-US" sz="2800" dirty="0"/>
              <a:t> </a:t>
            </a:r>
            <a:r>
              <a:rPr lang="en-US" sz="2800" dirty="0" err="1"/>
              <a:t>sao</a:t>
            </a:r>
            <a:r>
              <a:rPr lang="en-US" sz="2800" dirty="0"/>
              <a:t>? </a:t>
            </a:r>
            <a:endParaRPr lang="en-US" sz="2600" spc="-150" dirty="0" smtClean="0">
              <a:solidFill>
                <a:srgbClr val="3333CC"/>
              </a:solidFill>
              <a:latin typeface="Arial" panose="020B0604020202020204" pitchFamily="34" charset="0"/>
              <a:cs typeface="Arial" panose="020B0604020202020204" pitchFamily="34"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3"/>
            <a:stretch>
              <a:fillRect/>
            </a:stretch>
          </p:blipFill>
          <p:spPr>
            <a:xfrm>
              <a:off x="4712495" y="845675"/>
              <a:ext cx="576956" cy="614616"/>
            </a:xfrm>
            <a:prstGeom prst="rect">
              <a:avLst/>
            </a:prstGeom>
          </p:spPr>
        </p:pic>
      </p:grpSp>
      <p:pic>
        <p:nvPicPr>
          <p:cNvPr id="2" name="Picture 1"/>
          <p:cNvPicPr>
            <a:picLocks noChangeAspect="1"/>
          </p:cNvPicPr>
          <p:nvPr/>
        </p:nvPicPr>
        <p:blipFill>
          <a:blip r:embed="rId4"/>
          <a:stretch>
            <a:fillRect/>
          </a:stretch>
        </p:blipFill>
        <p:spPr>
          <a:xfrm>
            <a:off x="6867639" y="1918083"/>
            <a:ext cx="4501863" cy="3610519"/>
          </a:xfrm>
          <a:prstGeom prst="rect">
            <a:avLst/>
          </a:prstGeom>
        </p:spPr>
      </p:pic>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TotalTime>
  <Words>521</Words>
  <Application>Microsoft Office PowerPoint</Application>
  <PresentationFormat>Widescreen</PresentationFormat>
  <Paragraphs>42</Paragraphs>
  <Slides>12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166</cp:revision>
  <dcterms:created xsi:type="dcterms:W3CDTF">2022-01-16T07:26:14Z</dcterms:created>
  <dcterms:modified xsi:type="dcterms:W3CDTF">2024-08-04T12:57:24Z</dcterms:modified>
</cp:coreProperties>
</file>