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2024/3/20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2024/3/20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3/20/2024</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2024/3/20</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2024/3/20</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0DDBC88-A482-CC0C-D283-71AEEF350A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9DA2D519-F605-23A8-CDEB-4A1BA2C02F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9187213-5235-05A6-2E00-B077DAA55E5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19.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5195" y="3194612"/>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1744" y="368185"/>
            <a:ext cx="12018549" cy="6845300"/>
          </a:xfrm>
          <a:prstGeom prst="rect">
            <a:avLst/>
          </a:prstGeom>
        </p:spPr>
      </p:pic>
      <p:grpSp>
        <p:nvGrpSpPr>
          <p:cNvPr id="4" name="组合 12"/>
          <p:cNvGrpSpPr/>
          <p:nvPr/>
        </p:nvGrpSpPr>
        <p:grpSpPr>
          <a:xfrm>
            <a:off x="1290095" y="638836"/>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23750" y="7673844"/>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359030" y="14261702"/>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sp>
        <p:nvSpPr>
          <p:cNvPr id="18" name="TextBox 17">
            <a:extLst>
              <a:ext uri="{FF2B5EF4-FFF2-40B4-BE49-F238E27FC236}">
                <a16:creationId xmlns:a16="http://schemas.microsoft.com/office/drawing/2014/main" id="{7291D4D3-762A-450E-BDA7-DCC8AA5CA3C0}"/>
              </a:ext>
            </a:extLst>
          </p:cNvPr>
          <p:cNvSpPr txBox="1"/>
          <p:nvPr/>
        </p:nvSpPr>
        <p:spPr>
          <a:xfrm>
            <a:off x="3566045" y="1375856"/>
            <a:ext cx="5828846" cy="584775"/>
          </a:xfrm>
          <a:prstGeom prst="rect">
            <a:avLst/>
          </a:prstGeom>
          <a:noFill/>
        </p:spPr>
        <p:txBody>
          <a:bodyPr>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Thứ</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ngày</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tháng</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  </a:t>
            </a:r>
            <a:r>
              <a:rPr kumimoji="0" lang="en-US" sz="3200" b="0" i="0" u="none" strike="noStrike" kern="1200" cap="none" spc="0" normalizeH="0" baseline="0" noProof="0" dirty="0" err="1">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năm</a:t>
            </a:r>
            <a:r>
              <a:rPr kumimoji="0" lang="en-US" sz="3200" b="0" i="0" u="none" strike="noStrike" kern="1200" cap="none" spc="0" normalizeH="0" baseline="0" noProof="0" dirty="0">
                <a:ln w="3175">
                  <a:solidFill>
                    <a:srgbClr val="7030A0"/>
                  </a:solid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rPr>
              <a:t> …</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867936" y="1901966"/>
            <a:ext cx="3225064" cy="646232"/>
          </a:xfrm>
          <a:prstGeom prst="rect">
            <a:avLst/>
          </a:prstGeom>
        </p:spPr>
      </p:pic>
      <p:sp>
        <p:nvSpPr>
          <p:cNvPr id="12" name="TextBox 11">
            <a:extLst>
              <a:ext uri="{FF2B5EF4-FFF2-40B4-BE49-F238E27FC236}">
                <a16:creationId xmlns:a16="http://schemas.microsoft.com/office/drawing/2014/main" id="{6CC85F86-4F6B-45B5-B3AD-B01AF25F8D77}"/>
              </a:ext>
            </a:extLst>
          </p:cNvPr>
          <p:cNvSpPr txBox="1"/>
          <p:nvPr/>
        </p:nvSpPr>
        <p:spPr>
          <a:xfrm>
            <a:off x="2453833" y="2705725"/>
            <a:ext cx="7602643" cy="1446550"/>
          </a:xfrm>
          <a:prstGeom prst="rect">
            <a:avLst/>
          </a:prstGeom>
          <a:noFill/>
        </p:spPr>
        <p:txBody>
          <a:bodyPr wrap="square">
            <a:spAutoFit/>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4400" b="0" i="0" u="none" strike="noStrike" kern="1200" cap="none" spc="0" normalizeH="0" baseline="0" noProof="0">
                <a:ln w="3175">
                  <a:solidFill>
                    <a:srgbClr val="7030A0"/>
                  </a:solidFill>
                </a:ln>
                <a:effectLst/>
                <a:uLnTx/>
                <a:uFillTx/>
                <a:latin typeface="Times New Roman" panose="02020603050405020304" pitchFamily="18" charset="0"/>
                <a:ea typeface="Cambria" panose="02040503050406030204" pitchFamily="18" charset="0"/>
                <a:cs typeface="Times New Roman" panose="02020603050405020304" pitchFamily="18" charset="0"/>
              </a:rPr>
              <a:t>BÀI</a:t>
            </a:r>
            <a:r>
              <a:rPr kumimoji="0" lang="en-US" sz="4400" b="0" i="0" u="none" strike="noStrike" kern="1200" cap="none" spc="0" normalizeH="0" noProof="0">
                <a:ln w="3175">
                  <a:solidFill>
                    <a:srgbClr val="7030A0"/>
                  </a:solidFill>
                </a:ln>
                <a:effectLst/>
                <a:uLnTx/>
                <a:uFillTx/>
                <a:latin typeface="Times New Roman" panose="02020603050405020304" pitchFamily="18" charset="0"/>
                <a:ea typeface="Cambria" panose="02040503050406030204" pitchFamily="18" charset="0"/>
                <a:cs typeface="Times New Roman" panose="02020603050405020304" pitchFamily="18" charset="0"/>
              </a:rPr>
              <a:t> 5:</a:t>
            </a:r>
            <a:r>
              <a:rPr kumimoji="0" lang="en-US" sz="4400" b="0" i="0" u="none" strike="noStrike" kern="1200" cap="none" spc="0" normalizeH="0" baseline="0" noProof="0">
                <a:ln w="3175">
                  <a:solidFill>
                    <a:srgbClr val="7030A0"/>
                  </a:solidFill>
                </a:ln>
                <a:effectLst/>
                <a:uLnTx/>
                <a:uFillTx/>
                <a:latin typeface="Times New Roman" panose="02020603050405020304" pitchFamily="18" charset="0"/>
                <a:ea typeface="Cambria" panose="02040503050406030204" pitchFamily="18" charset="0"/>
                <a:cs typeface="Times New Roman" panose="02020603050405020304" pitchFamily="18" charset="0"/>
              </a:rPr>
              <a:t>BẢO</a:t>
            </a:r>
            <a:r>
              <a:rPr kumimoji="0" lang="en-US" sz="4400" b="0" i="0" u="none" strike="noStrike" kern="1200" cap="none" spc="0" normalizeH="0" noProof="0">
                <a:ln w="3175">
                  <a:solidFill>
                    <a:srgbClr val="7030A0"/>
                  </a:solidFill>
                </a:ln>
                <a:effectLst/>
                <a:uLnTx/>
                <a:uFillTx/>
                <a:latin typeface="Times New Roman" panose="02020603050405020304" pitchFamily="18" charset="0"/>
                <a:ea typeface="Cambria" panose="02040503050406030204" pitchFamily="18" charset="0"/>
                <a:cs typeface="Times New Roman" panose="02020603050405020304" pitchFamily="18" charset="0"/>
              </a:rPr>
              <a:t> VỆ CỦA CÔNG (TIẾT 1)</a:t>
            </a:r>
            <a:endParaRPr kumimoji="0" lang="en-US" sz="4400" b="0" i="0" u="none" strike="noStrike" kern="1200" cap="none" spc="0" normalizeH="0" baseline="0" noProof="0" dirty="0">
              <a:ln w="3175">
                <a:solidFill>
                  <a:srgbClr val="7030A0"/>
                </a:solidFill>
              </a:ln>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5"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1000" fill="hold"/>
                                        <p:tgtEl>
                                          <p:spTgt spid="18"/>
                                        </p:tgtEl>
                                        <p:attrNameLst>
                                          <p:attrName>ppt_w</p:attrName>
                                        </p:attrNameLst>
                                      </p:cBhvr>
                                      <p:tavLst>
                                        <p:tav tm="0">
                                          <p:val>
                                            <p:fltVal val="0"/>
                                          </p:val>
                                        </p:tav>
                                        <p:tav tm="100000">
                                          <p:val>
                                            <p:strVal val="#ppt_w"/>
                                          </p:val>
                                        </p:tav>
                                      </p:tavLst>
                                    </p:anim>
                                    <p:anim calcmode="lin" valueType="num">
                                      <p:cBhvr>
                                        <p:cTn id="11" dur="1000" fill="hold"/>
                                        <p:tgtEl>
                                          <p:spTgt spid="18"/>
                                        </p:tgtEl>
                                        <p:attrNameLst>
                                          <p:attrName>ppt_h</p:attrName>
                                        </p:attrNameLst>
                                      </p:cBhvr>
                                      <p:tavLst>
                                        <p:tav tm="0">
                                          <p:val>
                                            <p:fltVal val="0"/>
                                          </p:val>
                                        </p:tav>
                                        <p:tav tm="100000">
                                          <p:val>
                                            <p:strVal val="#ppt_h"/>
                                          </p:val>
                                        </p:tav>
                                      </p:tavLst>
                                    </p:anim>
                                    <p:anim calcmode="lin" valueType="num">
                                      <p:cBhvr>
                                        <p:cTn id="12"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866775" y="34290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140365" y="1019183"/>
            <a:ext cx="7631643" cy="1283063"/>
            <a:chOff x="223083" y="1092540"/>
            <a:chExt cx="7968417"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4995" y="1169328"/>
              <a:ext cx="6205867" cy="1077218"/>
            </a:xfrm>
            <a:prstGeom prst="rect">
              <a:avLst/>
            </a:prstGeom>
            <a:noFill/>
          </p:spPr>
          <p:txBody>
            <a:bodyPr wrap="square" rtlCol="0">
              <a:spAutoFit/>
            </a:bodyPr>
            <a:lstStyle/>
            <a:p>
              <a:r>
                <a:rPr lang="en-US" sz="3200" b="1" i="1" dirty="0" err="1">
                  <a:latin typeface="Times New Roman" panose="02020603050405020304" pitchFamily="18" charset="0"/>
                  <a:cs typeface="Times New Roman" panose="02020603050405020304" pitchFamily="18" charset="0"/>
                </a:rPr>
                <a:t>Hãy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nêu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bảo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vệ</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của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công</a:t>
              </a:r>
              <a:r>
                <a:rPr lang="en-US" sz="3200" b="1" i="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23083" y="1092540"/>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072277" y="2640337"/>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Kể</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thêm</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những</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biểu</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hiện</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bảo</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vệ</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công</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mà</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em</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i="1" dirty="0" err="1">
                  <a:effectLst/>
                  <a:latin typeface="Times New Roman" panose="02020603050405020304" pitchFamily="18" charset="0"/>
                  <a:ea typeface="SimSun" panose="02010600030101010101" pitchFamily="2" charset="-122"/>
                  <a:cs typeface="Times New Roman" panose="02020603050405020304" pitchFamily="18" charset="0"/>
                </a:rPr>
                <a:t>biết</a:t>
              </a:r>
              <a:r>
                <a:rPr lang="en-US" sz="2800" b="1" i="1" dirty="0">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dirty="0">
                <a:effectLst/>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36123" y="2652712"/>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K</a:t>
            </a: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400" b="1" dirty="0">
                <a:solidFill>
                  <a:srgbClr val="FF0000"/>
                </a:solidFill>
                <a:latin typeface="Times New Roman" panose="02020603050405020304" pitchFamily="18" charset="0"/>
                <a:cs typeface="Times New Roman" panose="02020603050405020304" pitchFamily="18" charset="0"/>
              </a:rPr>
              <a:t>T</a:t>
            </a:r>
            <a:r>
              <a:rPr lang="vi-VN" sz="4400" b="1" dirty="0">
                <a:solidFill>
                  <a:srgbClr val="FF0000"/>
                </a:solidFill>
                <a:latin typeface="Times New Roman" panose="02020603050405020304" pitchFamily="18" charset="0"/>
                <a:cs typeface="Times New Roman" panose="02020603050405020304" pitchFamily="18"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dirty="0">
                <a:solidFill>
                  <a:srgbClr val="FF0000"/>
                </a:solidFill>
                <a:latin typeface="Times New Roman" panose="02020603050405020304" pitchFamily="18" charset="0"/>
                <a:cs typeface="Times New Roman" panose="02020603050405020304" pitchFamily="18" charset="0"/>
              </a:rPr>
              <a:t>N</a:t>
            </a:r>
            <a:r>
              <a:rPr lang="vi-VN" sz="4000" b="1" dirty="0">
                <a:solidFill>
                  <a:srgbClr val="FF0000"/>
                </a:solidFill>
                <a:latin typeface="Times New Roman" panose="02020603050405020304" pitchFamily="18" charset="0"/>
                <a:cs typeface="Times New Roman" panose="02020603050405020304" pitchFamily="18"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dirty="0" err="1">
                <a:solidFill>
                  <a:srgbClr val="FF0000"/>
                </a:solidFill>
                <a:latin typeface="Times New Roman" panose="02020603050405020304" pitchFamily="18" charset="0"/>
                <a:cs typeface="Times New Roman" panose="02020603050405020304" pitchFamily="18" charset="0"/>
              </a:rPr>
              <a:t>Nhắc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nhở</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bạn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sử</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dụng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cẩn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thận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đồ</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字魂64号-萌趣软糖体"/>
                <a:cs typeface="Times New Roman" panose="02020603050405020304" pitchFamily="18" charset="0"/>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mj-lt"/>
                <a:cs typeface="Calibri" panose="020F0502020204030204" pitchFamily="34" charset="0"/>
              </a:rPr>
              <a:t>Hằng năm, ở trường tôi, mỗi khoá học sinh cuối cấp đều tặng cho nhà trường</a:t>
            </a:r>
            <a:r>
              <a:rPr lang="en-US" sz="2000" dirty="0">
                <a:solidFill>
                  <a:srgbClr val="002060"/>
                </a:solidFill>
                <a:latin typeface="+mj-lt"/>
                <a:cs typeface="Calibri" panose="020F0502020204030204" pitchFamily="34" charset="0"/>
              </a:rPr>
              <a:t> </a:t>
            </a:r>
            <a:r>
              <a:rPr lang="vi-VN" sz="2000" b="0" i="0" u="none" strike="noStrike" dirty="0">
                <a:solidFill>
                  <a:srgbClr val="002060"/>
                </a:solidFill>
                <a:effectLst/>
                <a:latin typeface="+mj-lt"/>
                <a:cs typeface="Calibri" panose="020F0502020204030204" pitchFamily="34" charset="0"/>
              </a:rPr>
              <a:t>một bộ bàn ghế đá làm kỉ niệm</a:t>
            </a:r>
            <a:endParaRPr lang="en-US" sz="2000" b="0" i="0" u="none" strike="noStrike" dirty="0">
              <a:solidFill>
                <a:srgbClr val="002060"/>
              </a:solidFill>
              <a:effectLst/>
              <a:latin typeface="+mj-lt"/>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mj-lt"/>
                <a:cs typeface="Calibri" panose="020F0502020204030204" pitchFamily="34" charset="0"/>
              </a:rPr>
              <a:t>   </a:t>
            </a:r>
            <a:r>
              <a:rPr lang="vi-VN" sz="2000" b="0" i="0" u="none" strike="noStrike" dirty="0">
                <a:solidFill>
                  <a:srgbClr val="002060"/>
                </a:solidFill>
                <a:effectLst/>
                <a:latin typeface="+mj-lt"/>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mj-lt"/>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mj-lt"/>
                <a:cs typeface="Calibri" panose="020F0502020204030204" pitchFamily="34" charset="0"/>
              </a:rPr>
              <a:t>   </a:t>
            </a:r>
            <a:r>
              <a:rPr lang="vi-VN" sz="2000" b="0" i="0" u="none" strike="noStrike" dirty="0">
                <a:solidFill>
                  <a:srgbClr val="002060"/>
                </a:solidFill>
                <a:effectLst/>
                <a:latin typeface="+mj-lt"/>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mj-lt"/>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mj-lt"/>
                <a:cs typeface="Calibri" panose="020F0502020204030204" pitchFamily="34" charset="0"/>
              </a:rPr>
              <a:t>(Theo Lê Thị Diễm Thu, Báo Thiếu niên Tiền phong, Chủ nhật, số 37/2011)</a:t>
            </a:r>
            <a:endParaRPr lang="vi-VN" sz="2000" b="0" dirty="0">
              <a:solidFill>
                <a:srgbClr val="002060"/>
              </a:solidFill>
              <a:effectLst/>
              <a:latin typeface="+mj-lt"/>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601678"/>
            <a:chOff x="9314123" y="626900"/>
            <a:chExt cx="8364276"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888473"/>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Em</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có</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nhận</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xét</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gì</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về</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việc</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làm</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của</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các</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bạn</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học</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sinh</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đối</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với</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bộ</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bàn</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ghế</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đá</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Việc</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làm</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đó</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gây</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ra</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hậu</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quả</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200" b="1" i="0" u="none" strike="noStrike" kern="1200" cap="none" spc="0" normalizeH="0" baseline="0" noProof="0" dirty="0" err="1">
                  <a:ln w="0"/>
                  <a:solidFill>
                    <a:prstClr val="white"/>
                  </a:solidFill>
                  <a:effectLst/>
                  <a:uLnTx/>
                  <a:uFillTx/>
                  <a:latin typeface="Times New Roman" panose="02020603050405020304" pitchFamily="18" charset="0"/>
                  <a:cs typeface="Times New Roman" panose="02020603050405020304" pitchFamily="18" charset="0"/>
                  <a:sym typeface="Arial"/>
                </a:rPr>
                <a:t>gì</a:t>
              </a:r>
              <a:r>
                <a:rPr kumimoji="0" lang="en-US"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rPr>
                <a:t>?</a:t>
              </a:r>
              <a:endParaRPr kumimoji="0" lang="vi-VN" sz="3200" b="1" i="0" u="none" strike="noStrike" kern="1200" cap="none" spc="0" normalizeH="0" baseline="0" noProof="0" dirty="0">
                <a:ln w="0"/>
                <a:solidFill>
                  <a:prstClr val="white"/>
                </a:solidFill>
                <a:effectLst/>
                <a:uLnTx/>
                <a:uFillTx/>
                <a:latin typeface="Times New Roman" panose="02020603050405020304" pitchFamily="18" charset="0"/>
                <a:cs typeface="Times New Roman" panose="02020603050405020304" pitchFamily="18" charset="0"/>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Times New Roman" panose="02020603050405020304" pitchFamily="18" charset="0"/>
                <a:cs typeface="Times New Roman" panose="02020603050405020304" pitchFamily="18"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Times New Roman" panose="02020603050405020304" pitchFamily="18" charset="0"/>
              <a:cs typeface="Times New Roman" panose="02020603050405020304" pitchFamily="18"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Times New Roman" panose="02020603050405020304" pitchFamily="18" charset="0"/>
                <a:cs typeface="Times New Roman" panose="02020603050405020304" pitchFamily="18" charset="0"/>
              </a:rPr>
              <a:t>Ghế đá kêu đau</a:t>
            </a:r>
            <a:endParaRPr lang="vi-VN" b="0" dirty="0">
              <a:solidFill>
                <a:srgbClr val="002060"/>
              </a:solidFill>
              <a:effectLst/>
              <a:latin typeface="Times New Roman" panose="02020603050405020304" pitchFamily="18" charset="0"/>
              <a:cs typeface="Times New Roman" panose="02020603050405020304" pitchFamily="18" charset="0"/>
            </a:endParaRPr>
          </a:p>
          <a:p>
            <a:pPr algn="just" rtl="0">
              <a:spcBef>
                <a:spcPts val="0"/>
              </a:spcBef>
              <a:spcAft>
                <a:spcPts val="500"/>
              </a:spcAft>
            </a:pPr>
            <a:r>
              <a:rPr lang="en-US" b="0" i="0" u="none" strike="noStrike" dirty="0">
                <a:solidFill>
                  <a:srgbClr val="002060"/>
                </a:solidFill>
                <a:effectLst/>
                <a:latin typeface="Times New Roman" panose="02020603050405020304" pitchFamily="18" charset="0"/>
                <a:cs typeface="Times New Roman" panose="02020603050405020304" pitchFamily="18" charset="0"/>
              </a:rPr>
              <a:t>   </a:t>
            </a:r>
            <a:r>
              <a:rPr lang="vi-VN" b="0" i="0" u="none" strike="noStrike" dirty="0">
                <a:solidFill>
                  <a:srgbClr val="002060"/>
                </a:solidFill>
                <a:effectLst/>
                <a:latin typeface="Times New Roman" panose="02020603050405020304" pitchFamily="18" charset="0"/>
                <a:cs typeface="Times New Roman" panose="02020603050405020304" pitchFamily="18" charset="0"/>
              </a:rPr>
              <a:t>Hằng năm, ở trường tôi, mỗi khoá học sinh cuối cấp đều tặng cho nhà trường</a:t>
            </a:r>
            <a:r>
              <a:rPr lang="en-US" dirty="0">
                <a:solidFill>
                  <a:srgbClr val="002060"/>
                </a:solidFill>
                <a:latin typeface="Times New Roman" panose="02020603050405020304" pitchFamily="18" charset="0"/>
                <a:cs typeface="Times New Roman" panose="02020603050405020304" pitchFamily="18" charset="0"/>
              </a:rPr>
              <a:t> </a:t>
            </a:r>
            <a:r>
              <a:rPr lang="vi-VN" b="0" i="0" u="none" strike="noStrike" dirty="0">
                <a:solidFill>
                  <a:srgbClr val="002060"/>
                </a:solidFill>
                <a:effectLst/>
                <a:latin typeface="Times New Roman" panose="02020603050405020304" pitchFamily="18" charset="0"/>
                <a:cs typeface="Times New Roman" panose="02020603050405020304" pitchFamily="18" charset="0"/>
              </a:rPr>
              <a:t>một bộ bàn ghế đá làm kỉ niệm</a:t>
            </a:r>
            <a:endParaRPr lang="en-US" b="0" i="0" u="none" strike="noStrike" dirty="0">
              <a:solidFill>
                <a:srgbClr val="002060"/>
              </a:solidFill>
              <a:effectLst/>
              <a:latin typeface="Times New Roman" panose="02020603050405020304" pitchFamily="18" charset="0"/>
              <a:cs typeface="Times New Roman" panose="02020603050405020304" pitchFamily="18" charset="0"/>
            </a:endParaRPr>
          </a:p>
          <a:p>
            <a:pPr algn="just" rtl="0">
              <a:spcBef>
                <a:spcPts val="0"/>
              </a:spcBef>
              <a:spcAft>
                <a:spcPts val="500"/>
              </a:spcAft>
            </a:pPr>
            <a:r>
              <a:rPr lang="en-US" b="0" i="0" u="none" strike="noStrike" dirty="0">
                <a:solidFill>
                  <a:srgbClr val="002060"/>
                </a:solidFill>
                <a:effectLst/>
                <a:latin typeface="Times New Roman" panose="02020603050405020304" pitchFamily="18" charset="0"/>
                <a:cs typeface="Times New Roman" panose="02020603050405020304" pitchFamily="18" charset="0"/>
              </a:rPr>
              <a:t>   </a:t>
            </a:r>
            <a:r>
              <a:rPr lang="vi-VN" b="0" i="0" u="none" strike="noStrike" dirty="0">
                <a:solidFill>
                  <a:srgbClr val="002060"/>
                </a:solidFill>
                <a:effectLst/>
                <a:latin typeface="Times New Roman" panose="02020603050405020304" pitchFamily="18" charset="0"/>
                <a:cs typeface="Times New Roman" panose="02020603050405020304" pitchFamily="18"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Times New Roman" panose="02020603050405020304" pitchFamily="18" charset="0"/>
              <a:cs typeface="Times New Roman" panose="02020603050405020304" pitchFamily="18" charset="0"/>
            </a:endParaRPr>
          </a:p>
          <a:p>
            <a:pPr algn="just" rtl="0">
              <a:spcBef>
                <a:spcPts val="0"/>
              </a:spcBef>
              <a:spcAft>
                <a:spcPts val="500"/>
              </a:spcAft>
            </a:pPr>
            <a:r>
              <a:rPr lang="en-US" b="0" i="0" u="none" strike="noStrike" dirty="0">
                <a:solidFill>
                  <a:srgbClr val="002060"/>
                </a:solidFill>
                <a:effectLst/>
                <a:latin typeface="Times New Roman" panose="02020603050405020304" pitchFamily="18" charset="0"/>
                <a:cs typeface="Times New Roman" panose="02020603050405020304" pitchFamily="18" charset="0"/>
              </a:rPr>
              <a:t>   </a:t>
            </a:r>
            <a:r>
              <a:rPr lang="vi-VN" b="0" i="0" u="none" strike="noStrike" dirty="0">
                <a:solidFill>
                  <a:srgbClr val="002060"/>
                </a:solidFill>
                <a:effectLst/>
                <a:latin typeface="Times New Roman" panose="02020603050405020304" pitchFamily="18" charset="0"/>
                <a:cs typeface="Times New Roman" panose="02020603050405020304" pitchFamily="18"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Times New Roman" panose="02020603050405020304" pitchFamily="18" charset="0"/>
              <a:cs typeface="Times New Roman" panose="02020603050405020304" pitchFamily="18" charset="0"/>
            </a:endParaRPr>
          </a:p>
          <a:p>
            <a:pPr algn="r" rtl="0">
              <a:spcBef>
                <a:spcPts val="0"/>
              </a:spcBef>
              <a:spcAft>
                <a:spcPts val="500"/>
              </a:spcAft>
            </a:pPr>
            <a:r>
              <a:rPr lang="vi-VN" b="0" i="0" u="none" strike="noStrike" dirty="0">
                <a:solidFill>
                  <a:srgbClr val="002060"/>
                </a:solidFill>
                <a:effectLst/>
                <a:latin typeface="Times New Roman" panose="02020603050405020304" pitchFamily="18" charset="0"/>
                <a:cs typeface="Times New Roman" panose="02020603050405020304" pitchFamily="18" charset="0"/>
              </a:rPr>
              <a:t>(Theo Lê Thị Diễm Thu, Báo Thiếu niên Tiền phong, Chủ nhật, số 37/2011)</a:t>
            </a:r>
            <a:endParaRPr lang="vi-VN" b="0" dirty="0">
              <a:solidFill>
                <a:srgbClr val="002060"/>
              </a:solidFill>
              <a:effectLst/>
              <a:latin typeface="Times New Roman" panose="02020603050405020304" pitchFamily="18" charset="0"/>
              <a:cs typeface="Times New Roman" panose="02020603050405020304" pitchFamily="18" charset="0"/>
            </a:endParaRPr>
          </a:p>
          <a:p>
            <a:pPr algn="just"/>
            <a:br>
              <a:rPr lang="vi-VN" dirty="0">
                <a:solidFill>
                  <a:srgbClr val="002060"/>
                </a:solidFill>
                <a:latin typeface="Times New Roman" panose="02020603050405020304" pitchFamily="18" charset="0"/>
                <a:cs typeface="Times New Roman" panose="02020603050405020304" pitchFamily="18" charset="0"/>
              </a:rPr>
            </a:br>
            <a:endParaRPr lang="en-US" dirty="0">
              <a:solidFill>
                <a:srgbClr val="002060"/>
              </a:solidFill>
              <a:latin typeface="Times New Roman" panose="02020603050405020304" pitchFamily="18" charset="0"/>
              <a:cs typeface="Times New Roman" panose="02020603050405020304" pitchFamily="18"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1412112" y="946515"/>
            <a:ext cx="9769032" cy="1533742"/>
            <a:chOff x="647361" y="477443"/>
            <a:chExt cx="8438540" cy="1252299"/>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mj-lt"/>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1181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mj-lt"/>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mj-lt"/>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541919" y="3260784"/>
            <a:ext cx="7463743" cy="2554545"/>
          </a:xfrm>
          <a:custGeom>
            <a:avLst/>
            <a:gdLst>
              <a:gd name="connsiteX0" fmla="*/ 0 w 7463743"/>
              <a:gd name="connsiteY0" fmla="*/ 0 h 2554545"/>
              <a:gd name="connsiteX1" fmla="*/ 7463743 w 7463743"/>
              <a:gd name="connsiteY1" fmla="*/ 0 h 2554545"/>
              <a:gd name="connsiteX2" fmla="*/ 7463743 w 7463743"/>
              <a:gd name="connsiteY2" fmla="*/ 2554545 h 2554545"/>
              <a:gd name="connsiteX3" fmla="*/ 0 w 7463743"/>
              <a:gd name="connsiteY3" fmla="*/ 2554545 h 2554545"/>
              <a:gd name="connsiteX4" fmla="*/ 0 w 7463743"/>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3743" h="2554545" fill="none" extrusionOk="0">
                <a:moveTo>
                  <a:pt x="0" y="0"/>
                </a:moveTo>
                <a:cubicBezTo>
                  <a:pt x="2737207" y="5222"/>
                  <a:pt x="6313681" y="24918"/>
                  <a:pt x="7463743" y="0"/>
                </a:cubicBezTo>
                <a:cubicBezTo>
                  <a:pt x="7302498" y="837733"/>
                  <a:pt x="7419983" y="1383476"/>
                  <a:pt x="7463743" y="2554545"/>
                </a:cubicBezTo>
                <a:cubicBezTo>
                  <a:pt x="5903773" y="2389784"/>
                  <a:pt x="3244178" y="2672695"/>
                  <a:pt x="0" y="2554545"/>
                </a:cubicBezTo>
                <a:cubicBezTo>
                  <a:pt x="-55725" y="1859262"/>
                  <a:pt x="17072" y="437056"/>
                  <a:pt x="0" y="0"/>
                </a:cubicBezTo>
                <a:close/>
              </a:path>
              <a:path w="7463743" h="2554545" stroke="0" extrusionOk="0">
                <a:moveTo>
                  <a:pt x="0" y="0"/>
                </a:moveTo>
                <a:cubicBezTo>
                  <a:pt x="3355587" y="11849"/>
                  <a:pt x="4506185" y="-161459"/>
                  <a:pt x="7463743" y="0"/>
                </a:cubicBezTo>
                <a:cubicBezTo>
                  <a:pt x="7466873" y="1191849"/>
                  <a:pt x="7362567" y="1724527"/>
                  <a:pt x="7463743" y="2554545"/>
                </a:cubicBezTo>
                <a:cubicBezTo>
                  <a:pt x="6640807" y="2408685"/>
                  <a:pt x="3642148"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200" b="1" dirty="0">
                <a:latin typeface="+mj-lt"/>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Có</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những</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việc</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làm</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cụ</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thể</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để</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bảo</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vệ</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của</a:t>
            </a:r>
            <a:r>
              <a:rPr kumimoji="0" lang="en-US" altLang="zh-CN" sz="3000" b="1" i="0" u="none" strike="noStrike" kern="3000" cap="none" spc="31" normalizeH="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kumimoji="0" lang="en-US" altLang="zh-CN" sz="3000" b="1" i="0" u="none" strike="noStrike" kern="3000" cap="none" spc="31" normalizeH="0" noProof="0" dirty="0" err="1">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Nhắc</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nhở</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mọi</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người</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giữ</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gìn</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bảo</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vệ</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của</a:t>
            </a:r>
            <a:r>
              <a:rPr lang="en-US" altLang="zh-CN" sz="3000" b="1" dirty="0">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 </a:t>
            </a:r>
            <a:r>
              <a:rPr lang="en-US" altLang="zh-CN" sz="3000" b="1" dirty="0" err="1">
                <a:solidFill>
                  <a:prstClr val="black"/>
                </a:solidFill>
                <a:latin typeface="Times New Roman" panose="02020603050405020304" pitchFamily="18" charset="0"/>
                <a:ea typeface="仓耳羽辰体-谷力 W05" panose="02020400000000000000" pitchFamily="18" charset="-122"/>
                <a:cs typeface="Times New Roman" panose="02020603050405020304" pitchFamily="18"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Times New Roman" panose="02020603050405020304" pitchFamily="18" charset="0"/>
              <a:ea typeface="仓耳羽辰体-谷力 W05" panose="02020400000000000000" pitchFamily="18" charset="-122"/>
              <a:cs typeface="Times New Roman" panose="02020603050405020304" pitchFamily="18"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sẻ</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những</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việc</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em</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đã</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chứng</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kiến</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hoặc</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đã</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và</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sẽ</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làm</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để</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góp</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phần</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bảo</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vệ</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của</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 </a:t>
            </a:r>
            <a:r>
              <a:rPr kumimoji="0" lang="en-US" sz="4000" b="0" i="0" u="none" strike="noStrike" kern="1200" cap="none" spc="0" normalizeH="0" noProof="0" dirty="0" err="1">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công</a:t>
            </a:r>
            <a:r>
              <a:rPr kumimoji="0" lang="en-US" sz="4000" b="0" i="0" u="none" strike="noStrike" kern="1200" cap="none" spc="0" normalizeH="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mj-lt"/>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221045" y="122060"/>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Times New Roman" panose="02020603050405020304" pitchFamily="18" charset="0"/>
                <a:ea typeface="字魂64号-萌趣软糖体"/>
                <a:cs typeface="Times New Roman" panose="02020603050405020304" pitchFamily="18" charset="0"/>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11753" y="104967"/>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Times New Roman" panose="02020603050405020304" pitchFamily="18" charset="0"/>
                <a:ea typeface="字魂64号-萌趣软糖体"/>
                <a:cs typeface="Times New Roman" panose="02020603050405020304" pitchFamily="18" charset="0"/>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473548" y="785665"/>
              <a:ext cx="9722148" cy="940416"/>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Times New Roman" panose="02020603050405020304" pitchFamily="18" charset="0"/>
                  <a:cs typeface="Times New Roman" panose="02020603050405020304" pitchFamily="18" charset="0"/>
                </a:rPr>
                <a:t>Đọc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trường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hợp</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sau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trả</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lời</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câu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hỏi</a:t>
              </a:r>
              <a:r>
                <a:rPr lang="en-US" sz="3600" b="1" dirty="0">
                  <a:solidFill>
                    <a:srgbClr val="002060"/>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822</Words>
  <Application>Microsoft Office PowerPoint</Application>
  <PresentationFormat>Widescreen</PresentationFormat>
  <Paragraphs>49</Paragraphs>
  <Slides>22</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22</vt:i4>
      </vt:variant>
    </vt:vector>
  </HeadingPairs>
  <TitlesOfParts>
    <vt:vector size="35" baseType="lpstr">
      <vt:lpstr>等线</vt:lpstr>
      <vt:lpstr>Arial</vt:lpstr>
      <vt:lpstr>Calibri</vt:lpstr>
      <vt:lpstr>Chango</vt:lpstr>
      <vt:lpstr>SVN-Hole Hearted</vt:lpstr>
      <vt:lpstr>Times New Roman</vt:lpstr>
      <vt:lpstr>Wingdings</vt:lpstr>
      <vt:lpstr>汉仪正圆-45W</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DTC</cp:lastModifiedBy>
  <cp:revision>41</cp:revision>
  <dcterms:created xsi:type="dcterms:W3CDTF">2023-09-19T07:45:31Z</dcterms:created>
  <dcterms:modified xsi:type="dcterms:W3CDTF">2024-03-20T02:48:39Z</dcterms:modified>
</cp:coreProperties>
</file>