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3" r:id="rId2"/>
    <p:sldId id="364" r:id="rId3"/>
    <p:sldId id="365" r:id="rId4"/>
    <p:sldId id="342" r:id="rId5"/>
    <p:sldId id="281" r:id="rId6"/>
    <p:sldId id="331" r:id="rId7"/>
    <p:sldId id="339" r:id="rId8"/>
    <p:sldId id="335" r:id="rId9"/>
    <p:sldId id="367" r:id="rId10"/>
    <p:sldId id="369" r:id="rId11"/>
    <p:sldId id="314" r:id="rId12"/>
    <p:sldId id="330" r:id="rId13"/>
    <p:sldId id="3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-162" y="24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Local customs and traditions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Project</a:t>
          </a:r>
          <a:r>
            <a:rPr lang="en-US" sz="2800" kern="1200"/>
            <a:t>: </a:t>
          </a:r>
          <a:r>
            <a:rPr lang="en-US" sz="2800" kern="1200" smtClean="0"/>
            <a:t>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9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17" y="272326"/>
            <a:ext cx="10515600" cy="69508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Work in </a:t>
            </a:r>
            <a:r>
              <a:rPr lang="en-US" sz="3200">
                <a:solidFill>
                  <a:srgbClr val="FF0000"/>
                </a:solidFill>
              </a:rPr>
              <a:t>groups</a:t>
            </a:r>
            <a:r>
              <a:rPr lang="en-US" sz="3200" smtClean="0">
                <a:solidFill>
                  <a:srgbClr val="FF0000"/>
                </a:solidFill>
              </a:rPr>
              <a:t>.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660997" y="1468566"/>
            <a:ext cx="885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1,Choose a custom or tradition practised in your home town.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624" y="2136339"/>
            <a:ext cx="942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2 Search for information about that custom or tradition. You can ask your parents or grandparents about it.</a:t>
            </a:r>
            <a:br>
              <a:rPr lang="en-US" sz="2400" b="1"/>
            </a:br>
            <a:r>
              <a:rPr lang="en-US" sz="2400" b="1"/>
              <a:t>*Use the following guiding questions:</a:t>
            </a:r>
            <a:br>
              <a:rPr lang="en-US" sz="2400" b="1"/>
            </a:br>
            <a:r>
              <a:rPr lang="en-US" sz="2400" b="1"/>
              <a:t>-What is the custom / tradition?</a:t>
            </a:r>
            <a:br>
              <a:rPr lang="en-US" sz="2400" b="1"/>
            </a:br>
            <a:r>
              <a:rPr lang="en-US" sz="2400" b="1"/>
              <a:t>-Who practises it?</a:t>
            </a:r>
            <a:br>
              <a:rPr lang="en-US" sz="2400" b="1"/>
            </a:br>
            <a:r>
              <a:rPr lang="en-US" sz="2400" b="1"/>
              <a:t>-Where and when do people practise it?</a:t>
            </a:r>
            <a:br>
              <a:rPr lang="en-US" sz="2400" b="1"/>
            </a:br>
            <a:r>
              <a:rPr lang="en-US" sz="2400" b="1"/>
              <a:t>-What do people do?</a:t>
            </a:r>
            <a:br>
              <a:rPr lang="en-US" sz="2400" b="1"/>
            </a:br>
            <a:r>
              <a:rPr lang="en-US" sz="2400" b="1"/>
              <a:t>-Why do people practise that custom/ tradition?</a:t>
            </a:r>
            <a:br>
              <a:rPr lang="en-US" sz="2400" b="1"/>
            </a:br>
            <a:endParaRPr lang="en-US" sz="2400" b="1"/>
          </a:p>
        </p:txBody>
      </p:sp>
      <p:sp>
        <p:nvSpPr>
          <p:cNvPr id="7" name="Rectangle 6"/>
          <p:cNvSpPr/>
          <p:nvPr/>
        </p:nvSpPr>
        <p:spPr>
          <a:xfrm>
            <a:off x="450607" y="5332201"/>
            <a:ext cx="942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3 Report your findings to your class. You can use visual aids to illustrate your report.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82" t="2278" r="2477" b="3096"/>
          <a:stretch/>
        </p:blipFill>
        <p:spPr>
          <a:xfrm>
            <a:off x="9301251" y="92764"/>
            <a:ext cx="2839560" cy="178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668916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PROJECT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89432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912100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to complete each sentence. </a:t>
            </a:r>
          </a:p>
          <a:p>
            <a:r>
              <a:rPr lang="en-US">
                <a:solidFill>
                  <a:schemeClr val="tx1"/>
                </a:solidFill>
              </a:rPr>
              <a:t>Task 2: Fill in each blank with the suitable form of the word given.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4" y="3311103"/>
            <a:ext cx="5897215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89721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LOCAL CUSTOMS AND TRADITIONS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89432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Oval 2"/>
          <p:cNvSpPr/>
          <p:nvPr/>
        </p:nvSpPr>
        <p:spPr>
          <a:xfrm>
            <a:off x="3024985" y="1749287"/>
            <a:ext cx="5747954" cy="3008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Myriad Pro" pitchFamily="34" charset="0"/>
              </a:rPr>
              <a:t>OUR CUSTOMS AND TRADITIONS</a:t>
            </a:r>
            <a:endParaRPr lang="en-US" sz="3200" b="1" dirty="0">
              <a:solidFill>
                <a:srgbClr val="FFFF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3" y="1859968"/>
            <a:ext cx="11851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sz="2400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It is becoming a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______ for many families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Viet nam to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celebrate Women’s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ay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and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Family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ay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habit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custom 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______, we hold the Spring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Festival on the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15th of January in lunar calendar. 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Traditionally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In the past 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r>
              <a:rPr lang="en-US" sz="2400">
                <a:solidFill>
                  <a:srgbClr val="F7941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Janet is from a family of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doctors, but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she broke with ______ when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she went 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 an art college. </a:t>
            </a:r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tradition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habit</a:t>
            </a:r>
          </a:p>
          <a:p>
            <a:r>
              <a:rPr lang="en-US" sz="2400" b="1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Having dinner at my grandparents’ house on Saturdays is one of the customs our family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___.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does 				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practises </a:t>
            </a:r>
          </a:p>
          <a:p>
            <a:r>
              <a:rPr lang="en-US" sz="2400" b="1">
                <a:solidFill>
                  <a:srgbClr val="F7941E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Story telling is a great way to ______ the local tradition alive.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maintain 			</a:t>
            </a:r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keep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625612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339034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48136" y="408469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Oval 13"/>
          <p:cNvSpPr/>
          <p:nvPr/>
        </p:nvSpPr>
        <p:spPr>
          <a:xfrm>
            <a:off x="5789133" y="482984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99064" y="552253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FF9801"/>
                </a:solidFill>
              </a:rPr>
              <a:t>1. </a:t>
            </a:r>
            <a:r>
              <a:rPr lang="en-US" sz="2800" smtClean="0"/>
              <a:t>Kien </a:t>
            </a:r>
            <a:r>
              <a:rPr lang="en-US" sz="2800"/>
              <a:t>was so tall that no one </a:t>
            </a:r>
            <a:r>
              <a:rPr lang="en-US" sz="2800" smtClean="0"/>
              <a:t>recognized him </a:t>
            </a:r>
            <a:r>
              <a:rPr lang="en-US" sz="2800"/>
              <a:t>at the family </a:t>
            </a:r>
            <a:r>
              <a:rPr lang="en-US" sz="2800" smtClean="0"/>
              <a:t>___________ </a:t>
            </a:r>
            <a:r>
              <a:rPr lang="en-US" sz="2800"/>
              <a:t>last summer</a:t>
            </a:r>
            <a:r>
              <a:rPr lang="en-US" sz="2800" smtClean="0"/>
              <a:t>. </a:t>
            </a:r>
            <a:r>
              <a:rPr lang="en-US" sz="2800" smtClean="0">
                <a:solidFill>
                  <a:srgbClr val="00B0F0"/>
                </a:solidFill>
              </a:rPr>
              <a:t>(</a:t>
            </a:r>
            <a:r>
              <a:rPr lang="en-US" sz="2800">
                <a:solidFill>
                  <a:srgbClr val="00B0F0"/>
                </a:solidFill>
              </a:rPr>
              <a:t>union</a:t>
            </a:r>
            <a:r>
              <a:rPr lang="en-US" sz="2800" smtClean="0">
                <a:solidFill>
                  <a:srgbClr val="00B0F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mtClean="0"/>
              <a:t> </a:t>
            </a:r>
            <a:r>
              <a:rPr lang="en-US" sz="2800" b="1" smtClean="0">
                <a:solidFill>
                  <a:srgbClr val="FF9801"/>
                </a:solidFill>
              </a:rPr>
              <a:t>2</a:t>
            </a:r>
            <a:r>
              <a:rPr lang="en-US" sz="2800" b="1">
                <a:solidFill>
                  <a:srgbClr val="FF9801"/>
                </a:solidFill>
              </a:rPr>
              <a:t>.</a:t>
            </a:r>
            <a:r>
              <a:rPr lang="en-US" sz="2800"/>
              <a:t> My mum puts in a lot of eﬀort to </a:t>
            </a:r>
            <a:r>
              <a:rPr lang="en-US" sz="2800" smtClean="0"/>
              <a:t>prepare ____________to </a:t>
            </a:r>
            <a:r>
              <a:rPr lang="en-US" sz="2800"/>
              <a:t>worship our ancestors. </a:t>
            </a:r>
            <a:r>
              <a:rPr lang="en-US" sz="2800">
                <a:solidFill>
                  <a:srgbClr val="00B0F0"/>
                </a:solidFill>
              </a:rPr>
              <a:t>(oﬀer) 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FF9801"/>
                </a:solidFill>
              </a:rPr>
              <a:t>3</a:t>
            </a:r>
            <a:r>
              <a:rPr lang="en-US" sz="2800" b="1">
                <a:solidFill>
                  <a:srgbClr val="FF9801"/>
                </a:solidFill>
              </a:rPr>
              <a:t>.</a:t>
            </a:r>
            <a:r>
              <a:rPr lang="en-US" sz="2800"/>
              <a:t> The festival </a:t>
            </a:r>
            <a:r>
              <a:rPr lang="en-US" sz="2800" smtClean="0"/>
              <a:t>________ </a:t>
            </a:r>
            <a:r>
              <a:rPr lang="en-US" sz="2800"/>
              <a:t>gathered on </a:t>
            </a:r>
            <a:r>
              <a:rPr lang="en-US" sz="2800" smtClean="0"/>
              <a:t>the riverside </a:t>
            </a:r>
            <a:r>
              <a:rPr lang="en-US" sz="2800"/>
              <a:t>to cheer the boat racers. </a:t>
            </a:r>
            <a:r>
              <a:rPr lang="en-US" sz="2800">
                <a:solidFill>
                  <a:srgbClr val="00B0F0"/>
                </a:solidFill>
              </a:rPr>
              <a:t>(go</a:t>
            </a:r>
            <a:r>
              <a:rPr lang="en-US" sz="2800" smtClean="0">
                <a:solidFill>
                  <a:srgbClr val="00B0F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9801"/>
                </a:solidFill>
              </a:rPr>
              <a:t>4.</a:t>
            </a:r>
            <a:r>
              <a:rPr lang="en-US" sz="2800"/>
              <a:t> Dragon-snake (</a:t>
            </a:r>
            <a:r>
              <a:rPr lang="en-US" sz="2800" i="1"/>
              <a:t>Rong ran len may</a:t>
            </a:r>
            <a:r>
              <a:rPr lang="en-US" sz="2800"/>
              <a:t>) is a __________ Vietnamese game for children. It is very enjoyable. </a:t>
            </a:r>
            <a:r>
              <a:rPr lang="en-US" sz="2800">
                <a:solidFill>
                  <a:srgbClr val="00B0F0"/>
                </a:solidFill>
              </a:rPr>
              <a:t>(tradition) </a:t>
            </a:r>
          </a:p>
          <a:p>
            <a:pPr>
              <a:spcBef>
                <a:spcPts val="600"/>
              </a:spcBef>
            </a:pPr>
            <a:r>
              <a:rPr lang="en-US" sz="2800" b="1" smtClean="0">
                <a:solidFill>
                  <a:srgbClr val="FF9801"/>
                </a:solidFill>
              </a:rPr>
              <a:t>5</a:t>
            </a:r>
            <a:r>
              <a:rPr lang="en-US" sz="2800" b="1">
                <a:solidFill>
                  <a:srgbClr val="FF9801"/>
                </a:solidFill>
              </a:rPr>
              <a:t>. </a:t>
            </a:r>
            <a:r>
              <a:rPr lang="en-US" sz="2800"/>
              <a:t>We happened to see some locals ___________ animals in their village temples. </a:t>
            </a:r>
            <a:r>
              <a:rPr lang="en-US" sz="2800">
                <a:solidFill>
                  <a:srgbClr val="00B0F0"/>
                </a:solidFill>
              </a:rPr>
              <a:t>(worship)</a:t>
            </a:r>
          </a:p>
          <a:p>
            <a:endParaRPr lang="en-US" sz="2800" b="1">
              <a:solidFill>
                <a:srgbClr val="00B0F0"/>
              </a:solidFill>
            </a:endParaRP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9070308" y="1999304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C00000"/>
                </a:solidFill>
              </a:rPr>
              <a:t>reunion</a:t>
            </a:r>
          </a:p>
        </p:txBody>
      </p:sp>
      <p:sp>
        <p:nvSpPr>
          <p:cNvPr id="6" name="Rectangle 3"/>
          <p:cNvSpPr/>
          <p:nvPr/>
        </p:nvSpPr>
        <p:spPr>
          <a:xfrm>
            <a:off x="6885757" y="2877069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C00000"/>
                </a:solidFill>
              </a:rPr>
              <a:t>offerings</a:t>
            </a:r>
          </a:p>
        </p:txBody>
      </p:sp>
      <p:sp>
        <p:nvSpPr>
          <p:cNvPr id="8" name="Rectangle 3"/>
          <p:cNvSpPr/>
          <p:nvPr/>
        </p:nvSpPr>
        <p:spPr>
          <a:xfrm>
            <a:off x="2369900" y="376775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C00000"/>
                </a:solidFill>
              </a:rPr>
              <a:t>goers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Rectangle 3"/>
          <p:cNvSpPr/>
          <p:nvPr/>
        </p:nvSpPr>
        <p:spPr>
          <a:xfrm>
            <a:off x="6104618" y="4385222"/>
            <a:ext cx="2098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smtClean="0">
                <a:solidFill>
                  <a:srgbClr val="C00000"/>
                </a:solidFill>
              </a:rPr>
              <a:t>traditional</a:t>
            </a:r>
          </a:p>
        </p:txBody>
      </p:sp>
      <p:sp>
        <p:nvSpPr>
          <p:cNvPr id="15" name="Rectangle 3"/>
          <p:cNvSpPr/>
          <p:nvPr/>
        </p:nvSpPr>
        <p:spPr>
          <a:xfrm>
            <a:off x="5315368" y="5316799"/>
            <a:ext cx="240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smtClean="0">
                <a:solidFill>
                  <a:srgbClr val="C00000"/>
                </a:solidFill>
              </a:rPr>
              <a:t>worshipping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FF9801"/>
                </a:solidFill>
              </a:rPr>
              <a:t>1. </a:t>
            </a:r>
            <a:r>
              <a:rPr lang="en-US" sz="3400" smtClean="0"/>
              <a:t>These </a:t>
            </a:r>
            <a:r>
              <a:rPr lang="en-US" sz="3400"/>
              <a:t>days, many teenagers </a:t>
            </a:r>
            <a:r>
              <a:rPr lang="en-US" sz="3400" smtClean="0"/>
              <a:t>write ______ </a:t>
            </a:r>
            <a:r>
              <a:rPr lang="en-US" sz="3400"/>
              <a:t>emails instead of letters.</a:t>
            </a:r>
            <a:r>
              <a:rPr lang="en-US" sz="3400" smtClean="0"/>
              <a:t>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</a:t>
            </a:r>
            <a:r>
              <a:rPr lang="en-US" sz="3400" smtClean="0"/>
              <a:t>ornamental kumquat </a:t>
            </a:r>
            <a:r>
              <a:rPr lang="en-US" sz="3400"/>
              <a:t>tree for Tet</a:t>
            </a:r>
            <a:r>
              <a:rPr lang="en-US" sz="3400" smtClean="0"/>
              <a:t>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</a:t>
            </a:r>
            <a:r>
              <a:rPr lang="en-US" sz="3400" smtClean="0"/>
              <a:t>food there </a:t>
            </a:r>
            <a:r>
              <a:rPr lang="en-US" sz="3400"/>
              <a:t>isn’t very good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Don’t </a:t>
            </a:r>
            <a:r>
              <a:rPr lang="en-US" sz="3400"/>
              <a:t>wear ______ hat when you </a:t>
            </a:r>
            <a:r>
              <a:rPr lang="en-US" sz="3400" smtClean="0"/>
              <a:t>go into </a:t>
            </a:r>
            <a:r>
              <a:rPr lang="en-US" sz="3400"/>
              <a:t>a temple or a pagoda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</a:t>
            </a:r>
            <a:r>
              <a:rPr lang="en-US" sz="3400" smtClean="0"/>
              <a:t>out very </a:t>
            </a:r>
            <a:r>
              <a:rPr lang="en-US" sz="3400"/>
              <a:t>late on ______ </a:t>
            </a:r>
            <a:r>
              <a:rPr lang="en-US" sz="3400" smtClean="0"/>
              <a:t>New Year’s </a:t>
            </a:r>
            <a:r>
              <a:rPr lang="en-US" sz="3400"/>
              <a:t>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/>
              <a:t>Here </a:t>
            </a:r>
            <a:r>
              <a:rPr lang="en-US" sz="3400"/>
              <a:t>are two easy ways to raise </a:t>
            </a:r>
            <a:r>
              <a:rPr lang="en-US" sz="3400" smtClean="0"/>
              <a:t>children’s awareness </a:t>
            </a:r>
            <a:r>
              <a:rPr lang="en-US" sz="3400"/>
              <a:t>of (1) ______ customs </a:t>
            </a:r>
            <a:r>
              <a:rPr lang="en-US" sz="3400" smtClean="0"/>
              <a:t>and traditions</a:t>
            </a:r>
            <a:r>
              <a:rPr lang="en-US" sz="3400"/>
              <a:t>. </a:t>
            </a:r>
            <a:r>
              <a:rPr lang="en-US" sz="3400" smtClean="0"/>
              <a:t>First</a:t>
            </a:r>
            <a:r>
              <a:rPr lang="en-US" sz="3400"/>
              <a:t>, it is (2) ______ </a:t>
            </a:r>
            <a:r>
              <a:rPr lang="en-US" sz="3400" smtClean="0"/>
              <a:t>good idea </a:t>
            </a:r>
            <a:r>
              <a:rPr lang="en-US" sz="3400"/>
              <a:t>for parents to teach children </a:t>
            </a:r>
            <a:r>
              <a:rPr lang="en-US" sz="3400" smtClean="0"/>
              <a:t>to cook</a:t>
            </a:r>
            <a:r>
              <a:rPr lang="en-US" sz="3400"/>
              <a:t>. By doing this, children can </a:t>
            </a:r>
            <a:r>
              <a:rPr lang="en-US" sz="3400" smtClean="0"/>
              <a:t>learn and </a:t>
            </a:r>
            <a:r>
              <a:rPr lang="en-US" sz="3400"/>
              <a:t>preserve their family </a:t>
            </a:r>
            <a:r>
              <a:rPr lang="en-US" sz="3400" smtClean="0"/>
              <a:t>recipes. Second</a:t>
            </a:r>
            <a:r>
              <a:rPr lang="en-US" sz="3400"/>
              <a:t>, parents can take children </a:t>
            </a:r>
            <a:r>
              <a:rPr lang="en-US" sz="3400" smtClean="0"/>
              <a:t>to (3</a:t>
            </a:r>
            <a:r>
              <a:rPr lang="en-US" sz="3400"/>
              <a:t>) ______ local festivals. This helps </a:t>
            </a:r>
            <a:r>
              <a:rPr lang="en-US" sz="3400" smtClean="0"/>
              <a:t>them discover </a:t>
            </a:r>
            <a:r>
              <a:rPr lang="en-US" sz="3400"/>
              <a:t>(4) </a:t>
            </a:r>
            <a:r>
              <a:rPr lang="en-US" sz="3400" smtClean="0"/>
              <a:t>______ culture </a:t>
            </a:r>
            <a:r>
              <a:rPr lang="en-US" sz="3400"/>
              <a:t>of </a:t>
            </a:r>
            <a:r>
              <a:rPr lang="en-US" sz="3400" smtClean="0"/>
              <a:t>their community </a:t>
            </a:r>
            <a:r>
              <a:rPr lang="en-US" sz="3400"/>
              <a:t>and develop (5) </a:t>
            </a:r>
            <a:r>
              <a:rPr lang="en-US" sz="3400" smtClean="0"/>
              <a:t>______ understanding </a:t>
            </a:r>
            <a:r>
              <a:rPr lang="en-US" sz="3400"/>
              <a:t>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</a:t>
            </a:r>
            <a:r>
              <a:rPr lang="en-US" sz="2600" b="1" smtClean="0">
                <a:cs typeface="Arial" panose="020B0604020202020204" pitchFamily="34" charset="0"/>
              </a:rPr>
              <a:t>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580</Words>
  <Application>Microsoft Office PowerPoint</Application>
  <PresentationFormat>Custom</PresentationFormat>
  <Paragraphs>106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in groups.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169</cp:revision>
  <dcterms:created xsi:type="dcterms:W3CDTF">2020-12-09T02:04:00Z</dcterms:created>
  <dcterms:modified xsi:type="dcterms:W3CDTF">2023-12-06T23:07:28Z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