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eb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6" r:id="rId4"/>
    <p:sldId id="267" r:id="rId5"/>
    <p:sldId id="262" r:id="rId6"/>
    <p:sldId id="258" r:id="rId7"/>
    <p:sldId id="259" r:id="rId8"/>
    <p:sldId id="268" r:id="rId9"/>
    <p:sldId id="269" r:id="rId10"/>
    <p:sldId id="270" r:id="rId11"/>
    <p:sldId id="271" r:id="rId12"/>
    <p:sldId id="260" r:id="rId13"/>
    <p:sldId id="261" r:id="rId14"/>
    <p:sldId id="263" r:id="rId15"/>
    <p:sldId id="265" r:id="rId16"/>
    <p:sldId id="272" r:id="rId17"/>
  </p:sldIdLst>
  <p:sldSz cx="14630400" cy="8229600"/>
  <p:notesSz cx="8229600" cy="14630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anrope" panose="020B0604020202020204" charset="0"/>
      <p:regular r:id="rId23"/>
    </p:embeddedFont>
    <p:embeddedFont>
      <p:font typeface="Prata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5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7.png"/><Relationship Id="rId34" Type="http://schemas.openxmlformats.org/officeDocument/2006/relationships/image" Target="../media/image43.png"/><Relationship Id="rId7" Type="http://schemas.openxmlformats.org/officeDocument/2006/relationships/image" Target="../media/image41.png"/><Relationship Id="rId33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32" Type="http://schemas.openxmlformats.org/officeDocument/2006/relationships/image" Target="../media/image42.png"/><Relationship Id="rId5" Type="http://schemas.openxmlformats.org/officeDocument/2006/relationships/image" Target="../media/image39.png"/><Relationship Id="rId31" Type="http://schemas.openxmlformats.org/officeDocument/2006/relationships/image" Target="../media/image30.svg"/><Relationship Id="rId4" Type="http://schemas.openxmlformats.org/officeDocument/2006/relationships/image" Target="../media/image38.png"/><Relationship Id="rId30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37" Type="http://schemas.openxmlformats.org/officeDocument/2006/relationships/image" Target="../media/image7.png"/><Relationship Id="rId3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5.png"/><Relationship Id="rId35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16.png"/><Relationship Id="rId15" Type="http://schemas.openxmlformats.org/officeDocument/2006/relationships/image" Target="../media/image14.svg"/><Relationship Id="rId36" Type="http://schemas.openxmlformats.org/officeDocument/2006/relationships/image" Target="../media/image20.png"/><Relationship Id="rId31" Type="http://schemas.openxmlformats.org/officeDocument/2006/relationships/image" Target="../media/image30.svg"/><Relationship Id="rId4" Type="http://schemas.openxmlformats.org/officeDocument/2006/relationships/image" Target="../media/image15.png"/><Relationship Id="rId35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svg"/><Relationship Id="rId3" Type="http://schemas.openxmlformats.org/officeDocument/2006/relationships/image" Target="../media/image21.png"/><Relationship Id="rId21" Type="http://schemas.openxmlformats.org/officeDocument/2006/relationships/image" Target="../media/image20.sv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24" Type="http://schemas.openxmlformats.org/officeDocument/2006/relationships/image" Target="../media/image22.svg"/><Relationship Id="rId23" Type="http://schemas.microsoft.com/office/2007/relationships/hdphoto" Target="../media/hdphoto1.wdp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78176"/>
            <a:ext cx="5486400" cy="75208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875" y="1577697"/>
            <a:ext cx="7720251" cy="1906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0"/>
              </a:lnSpc>
              <a:buNone/>
            </a:pPr>
            <a:r>
              <a:rPr lang="en-US" sz="12000" dirty="0">
                <a:solidFill>
                  <a:srgbClr val="BE684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MƯA ĐỎ</a:t>
            </a:r>
            <a:endParaRPr lang="en-US" sz="12000" dirty="0"/>
          </a:p>
        </p:txBody>
      </p:sp>
      <p:sp>
        <p:nvSpPr>
          <p:cNvPr id="4" name="Text 1"/>
          <p:cNvSpPr/>
          <p:nvPr/>
        </p:nvSpPr>
        <p:spPr>
          <a:xfrm>
            <a:off x="711875" y="3789640"/>
            <a:ext cx="7720251" cy="1906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Giới thiệu cuốn sách "Mưa Đỏ" – Bản anh hùng ca bi tráng của chiến tranh Việt Nam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11875" y="6001345"/>
            <a:ext cx="7720251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Một cái nhìn sâu sắc và nhân văn về cuộc chiến tranh khốc liệt nhất trong lịch sử dân tộc.</a:t>
            </a:r>
            <a:endParaRPr lang="en-US" dirty="0"/>
          </a:p>
        </p:txBody>
      </p:sp>
      <p:pic>
        <p:nvPicPr>
          <p:cNvPr id="6" name="Sad Emotional Piano by Cold Cinema [No Copyright Music] _ Hopeful - Cold Cinema _ No Copyright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19297" y="77990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56" y="5328857"/>
            <a:ext cx="6215301" cy="28003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2" y="322194"/>
            <a:ext cx="10447681" cy="470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00" y="-1"/>
            <a:ext cx="7578200" cy="101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6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1951"/>
            <a:ext cx="85323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Giá trị nhân văn sâu sắc trong "Mưa Đỏ"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2197418" y="2609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Thế giới nội tâm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99554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Khắc họa nỗi sợ hãi, khát vọng sống, tình đồng đội thiêng liêng và tình yêu đôi lứa của người lính.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597628" y="2609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Góc nhìn đa chiều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099554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Chiến tranh nhìn từ cả hai phía, nhận ra dù ở phe nào, họ cũng là con người với bi kịch riêng.</a:t>
            </a:r>
            <a:endParaRPr lang="en-US" sz="1750" dirty="0"/>
          </a:p>
        </p:txBody>
      </p:sp>
      <p:sp>
        <p:nvSpPr>
          <p:cNvPr id="11" name="Text 5"/>
          <p:cNvSpPr/>
          <p:nvPr/>
        </p:nvSpPr>
        <p:spPr>
          <a:xfrm>
            <a:off x="9597628" y="50617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Biểu tượng hòa hợp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552123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Hình ảnh hai bà mẹ ở hai chiến tuyến cùng thắp hương trên mộ con, một biểu tượng mạnh mẽ của hòa hợp dân tộc.</a:t>
            </a:r>
            <a:endParaRPr lang="en-US" sz="1750" dirty="0"/>
          </a:p>
        </p:txBody>
      </p:sp>
      <p:sp>
        <p:nvSpPr>
          <p:cNvPr id="15" name="Text 7"/>
          <p:cNvSpPr/>
          <p:nvPr/>
        </p:nvSpPr>
        <p:spPr>
          <a:xfrm>
            <a:off x="2197418" y="50617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Tình người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552123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Lòng nhân ái, sự sẻ chia vẫn tồn tại và tỏa sáng ngay cả trong hoàn cảnh khốc liệt nhất của chiến tranh.</a:t>
            </a:r>
            <a:endParaRPr lang="en-US" sz="175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29142" y="2344498"/>
            <a:ext cx="4571998" cy="4564976"/>
            <a:chOff x="4992052" y="2204798"/>
            <a:chExt cx="4571998" cy="4564976"/>
          </a:xfrm>
        </p:grpSpPr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5564" y="2204799"/>
              <a:ext cx="4564975" cy="4564975"/>
            </a:xfrm>
            <a:prstGeom prst="rect">
              <a:avLst/>
            </a:prstGeom>
          </p:spPr>
        </p:pic>
        <p:pic>
          <p:nvPicPr>
            <p:cNvPr id="9" name="Image 2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2053" y="2204799"/>
              <a:ext cx="4564975" cy="4564975"/>
            </a:xfrm>
            <a:prstGeom prst="rect">
              <a:avLst/>
            </a:prstGeom>
          </p:spPr>
        </p:pic>
        <p:pic>
          <p:nvPicPr>
            <p:cNvPr id="13" name="Image 4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2052" y="2204798"/>
              <a:ext cx="4564975" cy="4564975"/>
            </a:xfrm>
            <a:prstGeom prst="rect">
              <a:avLst/>
            </a:prstGeom>
          </p:spPr>
        </p:pic>
        <p:pic>
          <p:nvPicPr>
            <p:cNvPr id="17" name="Image 6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9075" y="2204799"/>
              <a:ext cx="4564975" cy="4564975"/>
            </a:xfrm>
            <a:prstGeom prst="rect">
              <a:avLst/>
            </a:prstGeom>
          </p:spPr>
        </p:pic>
      </p:grpSp>
      <p:sp>
        <p:nvSpPr>
          <p:cNvPr id="20" name="Freeform 15"/>
          <p:cNvSpPr/>
          <p:nvPr/>
        </p:nvSpPr>
        <p:spPr>
          <a:xfrm>
            <a:off x="6233706" y="5432048"/>
            <a:ext cx="414922" cy="373150"/>
          </a:xfrm>
          <a:custGeom>
            <a:avLst/>
            <a:gdLst/>
            <a:ahLst/>
            <a:cxnLst/>
            <a:rect l="l" t="t" r="r" b="b"/>
            <a:pathLst>
              <a:path w="838356" h="686404">
                <a:moveTo>
                  <a:pt x="0" y="0"/>
                </a:moveTo>
                <a:lnTo>
                  <a:pt x="838355" y="0"/>
                </a:lnTo>
                <a:lnTo>
                  <a:pt x="838355" y="686404"/>
                </a:lnTo>
                <a:lnTo>
                  <a:pt x="0" y="6864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6"/>
          <p:cNvSpPr/>
          <p:nvPr/>
        </p:nvSpPr>
        <p:spPr>
          <a:xfrm>
            <a:off x="7960051" y="3384927"/>
            <a:ext cx="561649" cy="517962"/>
          </a:xfrm>
          <a:custGeom>
            <a:avLst/>
            <a:gdLst/>
            <a:ahLst/>
            <a:cxnLst/>
            <a:rect l="l" t="t" r="r" b="b"/>
            <a:pathLst>
              <a:path w="914400" h="810387">
                <a:moveTo>
                  <a:pt x="0" y="0"/>
                </a:moveTo>
                <a:lnTo>
                  <a:pt x="914400" y="0"/>
                </a:lnTo>
                <a:lnTo>
                  <a:pt x="914400" y="810387"/>
                </a:lnTo>
                <a:lnTo>
                  <a:pt x="0" y="81038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7"/>
          <p:cNvSpPr/>
          <p:nvPr/>
        </p:nvSpPr>
        <p:spPr>
          <a:xfrm>
            <a:off x="7892919" y="5358944"/>
            <a:ext cx="695912" cy="446254"/>
          </a:xfrm>
          <a:custGeom>
            <a:avLst/>
            <a:gdLst/>
            <a:ahLst/>
            <a:cxnLst/>
            <a:rect l="l" t="t" r="r" b="b"/>
            <a:pathLst>
              <a:path w="695912" h="446254">
                <a:moveTo>
                  <a:pt x="0" y="0"/>
                </a:moveTo>
                <a:lnTo>
                  <a:pt x="695913" y="0"/>
                </a:lnTo>
                <a:lnTo>
                  <a:pt x="695913" y="446254"/>
                </a:lnTo>
                <a:lnTo>
                  <a:pt x="0" y="44625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7"/>
          <p:cNvSpPr/>
          <p:nvPr/>
        </p:nvSpPr>
        <p:spPr>
          <a:xfrm>
            <a:off x="6122737" y="3468677"/>
            <a:ext cx="405063" cy="434212"/>
          </a:xfrm>
          <a:custGeom>
            <a:avLst/>
            <a:gdLst/>
            <a:ahLst/>
            <a:cxnLst/>
            <a:rect l="l" t="t" r="r" b="b"/>
            <a:pathLst>
              <a:path w="695912" h="685474">
                <a:moveTo>
                  <a:pt x="0" y="0"/>
                </a:moveTo>
                <a:lnTo>
                  <a:pt x="695912" y="0"/>
                </a:lnTo>
                <a:lnTo>
                  <a:pt x="695912" y="685473"/>
                </a:lnTo>
                <a:lnTo>
                  <a:pt x="0" y="68547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425" y="1096963"/>
            <a:ext cx="7066955" cy="523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Văn phong và nghệ thuật kể chuyện</a:t>
            </a:r>
            <a:endParaRPr lang="en-US" sz="3300" dirty="0"/>
          </a:p>
        </p:txBody>
      </p:sp>
      <p:pic>
        <p:nvPicPr>
          <p:cNvPr id="6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94" y="1100138"/>
            <a:ext cx="4739653" cy="6326148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733425" y="2085658"/>
            <a:ext cx="632614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Ngòi bút hiện thực sắc nét, tái hiện chân thực chiến trường, đồng thời mang chất lãng mạn, hào hoa của người lính.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33425" y="3274060"/>
            <a:ext cx="632614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Sử dụng ngôn ngữ giàu hình ảnh và âm thanh, khiến chiến tranh không chỉ là bom đạn mà là cảm xúc sống động.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33425" y="4424363"/>
            <a:ext cx="632614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Tác phẩm là bản giao hưởng cảm xúc: lúc trầm lắng, suy tư, lúc dồn dập, mạnh mẽ, xoáy sâu vào tâm can người đọc.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38187" y="1927384"/>
            <a:ext cx="571881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Tại sao nên đọc "Mưa Đỏ"?</a:t>
            </a:r>
            <a:endParaRPr lang="en-US" sz="3550" dirty="0"/>
          </a:p>
        </p:txBody>
      </p:sp>
      <p:pic>
        <p:nvPicPr>
          <p:cNvPr id="3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61" y="3193813"/>
            <a:ext cx="959054" cy="13146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22458" y="3193812"/>
            <a:ext cx="24299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Hiểu rõ lịch sử</a:t>
            </a:r>
            <a:endParaRPr lang="en-US" sz="2200" dirty="0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68" y="3193811"/>
            <a:ext cx="986017" cy="131468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22458" y="3785830"/>
            <a:ext cx="24299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Giúp bạn hiểu sâu sắc hơn về giai đoạn lịch sử hào hùng, bi tráng và giá trị của sự hy sinh to lớn.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6964561" y="3193812"/>
            <a:ext cx="24299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Cảm nhận nhân tính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964561" y="4140160"/>
            <a:ext cx="24299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Cảm nhận vẻ đẹp của tình người, tình yêu, và lý tưởng cao đẹp trong hoàn cảnh khốc liệt nhất.</a:t>
            </a:r>
            <a:endParaRPr lang="en-US" dirty="0"/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38" y="3189299"/>
            <a:ext cx="989401" cy="13192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06664" y="3193812"/>
            <a:ext cx="24299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Trải nghiệm văn học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06664" y="4140160"/>
            <a:ext cx="24299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Trải nghiệm một tác phẩm văn học chiến tranh chân thực, giàu cảm xúc, mang tính nhân văn sâu sắc.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354376"/>
            <a:ext cx="5486400" cy="75208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29571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Kết luận: "Mưa Đỏ" – Bản hùng ca bất tử của lịch sử và nhân văn</a:t>
            </a:r>
            <a:endParaRPr lang="en-US" sz="3550" dirty="0"/>
          </a:p>
        </p:txBody>
      </p:sp>
      <p:sp>
        <p:nvSpPr>
          <p:cNvPr id="5" name="Text 1"/>
          <p:cNvSpPr/>
          <p:nvPr/>
        </p:nvSpPr>
        <p:spPr>
          <a:xfrm>
            <a:off x="1530906" y="2803684"/>
            <a:ext cx="681930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E684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Lời tri ân sâu sắc:</a:t>
            </a: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Không chỉ là tiểu thuyết chiến tranh, mà là lời khắc ghi công ơn cho thế hệ cha anh đã hy sinh vì độc lập, tự do.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1530906" y="4320302"/>
            <a:ext cx="681930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E684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Gợi mở suy ngẫm:</a:t>
            </a: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Nhắc nhở thế hệ hôm nay về giá trị của hòa bình, trách nhiệm bảo vệ và xây dựng đất nước.</a:t>
            </a:r>
            <a:endParaRPr lang="en-US" sz="2200" dirty="0"/>
          </a:p>
        </p:txBody>
      </p:sp>
      <p:sp>
        <p:nvSpPr>
          <p:cNvPr id="9" name="Text 3"/>
          <p:cNvSpPr/>
          <p:nvPr/>
        </p:nvSpPr>
        <p:spPr>
          <a:xfrm>
            <a:off x="1530906" y="5836920"/>
            <a:ext cx="681930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E6841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Lời mời khám phá:</a:t>
            </a: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Mời bạn đọc tìm hiểu và cảm nhận bản giao hưởng máu và hoa, được viết nên bằng ký ức của nhà văn Chu Lai.</a:t>
            </a:r>
            <a:endParaRPr lang="en-US" sz="22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1397002" y="3192740"/>
            <a:ext cx="11823026" cy="1328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Xin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chân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thành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cảm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ơn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quý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thầy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cô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và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các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em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học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sinh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đã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chú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ý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lắng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4000" dirty="0" err="1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nghe</a:t>
            </a:r>
            <a:r>
              <a:rPr lang="en-US" sz="4000" dirty="0" smtClean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5384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615" y="740331"/>
            <a:ext cx="10374392" cy="521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Tác giả Chu Lai – Người lính kể chuyện chiến trường</a:t>
            </a:r>
            <a:endParaRPr lang="en-US" sz="3250" dirty="0"/>
          </a:p>
        </p:txBody>
      </p:sp>
      <p:pic>
        <p:nvPicPr>
          <p:cNvPr id="3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" y="2455021"/>
            <a:ext cx="4963239" cy="367031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9109" y="1808559"/>
            <a:ext cx="3745349" cy="2785586"/>
          </a:xfrm>
          <a:prstGeom prst="roundRect">
            <a:avLst>
              <a:gd name="adj" fmla="val 1123"/>
            </a:avLst>
          </a:prstGeom>
          <a:solidFill>
            <a:srgbClr val="404245"/>
          </a:solidFill>
          <a:ln/>
        </p:spPr>
      </p:sp>
      <p:sp>
        <p:nvSpPr>
          <p:cNvPr id="5" name="Shape 2"/>
          <p:cNvSpPr/>
          <p:nvPr/>
        </p:nvSpPr>
        <p:spPr>
          <a:xfrm>
            <a:off x="6417588" y="2017038"/>
            <a:ext cx="625435" cy="625435"/>
          </a:xfrm>
          <a:prstGeom prst="roundRect">
            <a:avLst>
              <a:gd name="adj" fmla="val 14618762"/>
            </a:avLst>
          </a:prstGeom>
          <a:solidFill>
            <a:srgbClr val="84482D"/>
          </a:solidFill>
          <a:ln/>
        </p:spPr>
      </p:sp>
      <p:sp>
        <p:nvSpPr>
          <p:cNvPr id="7" name="Text 3"/>
          <p:cNvSpPr/>
          <p:nvPr/>
        </p:nvSpPr>
        <p:spPr>
          <a:xfrm>
            <a:off x="6417588" y="2749352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 err="1" smtClean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Đại</a:t>
            </a:r>
            <a:r>
              <a:rPr lang="en-US" sz="2200" dirty="0" smtClean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tá</a:t>
            </a:r>
            <a:r>
              <a:rPr lang="en-US" sz="2200" dirty="0" smtClean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, </a:t>
            </a:r>
            <a:r>
              <a:rPr lang="en-US" sz="2200" dirty="0" err="1" smtClean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Nhà</a:t>
            </a:r>
            <a:r>
              <a:rPr lang="en-US" sz="2200" dirty="0" smtClean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văn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417588" y="3289696"/>
            <a:ext cx="3328392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Chu Lai (tên thật Chu Văn Lai), trưởng thành từ quân ngũ, mang quân hàm Đại tá.</a:t>
            </a:r>
            <a:endParaRPr lang="en-US" dirty="0"/>
          </a:p>
        </p:txBody>
      </p:sp>
      <p:sp>
        <p:nvSpPr>
          <p:cNvPr id="9" name="Shape 5"/>
          <p:cNvSpPr/>
          <p:nvPr/>
        </p:nvSpPr>
        <p:spPr>
          <a:xfrm>
            <a:off x="10162937" y="1808559"/>
            <a:ext cx="3745349" cy="2785586"/>
          </a:xfrm>
          <a:prstGeom prst="roundRect">
            <a:avLst>
              <a:gd name="adj" fmla="val 1123"/>
            </a:avLst>
          </a:prstGeom>
          <a:solidFill>
            <a:srgbClr val="404245"/>
          </a:solidFill>
          <a:ln/>
        </p:spPr>
      </p:sp>
      <p:sp>
        <p:nvSpPr>
          <p:cNvPr id="10" name="Shape 6"/>
          <p:cNvSpPr/>
          <p:nvPr/>
        </p:nvSpPr>
        <p:spPr>
          <a:xfrm>
            <a:off x="10371415" y="2017038"/>
            <a:ext cx="625435" cy="625435"/>
          </a:xfrm>
          <a:prstGeom prst="roundRect">
            <a:avLst>
              <a:gd name="adj" fmla="val 14618762"/>
            </a:avLst>
          </a:prstGeom>
          <a:solidFill>
            <a:srgbClr val="84482D"/>
          </a:solidFill>
          <a:ln/>
        </p:spPr>
      </p:sp>
      <p:sp>
        <p:nvSpPr>
          <p:cNvPr id="12" name="Text 7"/>
          <p:cNvSpPr/>
          <p:nvPr/>
        </p:nvSpPr>
        <p:spPr>
          <a:xfrm>
            <a:off x="10371415" y="2749352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Kinh nghiệm thực tế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371416" y="3289696"/>
            <a:ext cx="3328392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Trải nghiệm chiến trường miền Đông Nam Bộ đã hun đúc nên ngòi bút sắc sảo, đầy chân thực.</a:t>
            </a:r>
            <a:endParaRPr lang="en-US" dirty="0"/>
          </a:p>
        </p:txBody>
      </p:sp>
      <p:sp>
        <p:nvSpPr>
          <p:cNvPr id="14" name="Shape 9"/>
          <p:cNvSpPr/>
          <p:nvPr/>
        </p:nvSpPr>
        <p:spPr>
          <a:xfrm>
            <a:off x="6209109" y="4802624"/>
            <a:ext cx="7699177" cy="2452092"/>
          </a:xfrm>
          <a:prstGeom prst="roundRect">
            <a:avLst>
              <a:gd name="adj" fmla="val 1275"/>
            </a:avLst>
          </a:prstGeom>
          <a:solidFill>
            <a:srgbClr val="404245"/>
          </a:solidFill>
          <a:ln/>
        </p:spPr>
      </p:sp>
      <p:sp>
        <p:nvSpPr>
          <p:cNvPr id="15" name="Shape 10"/>
          <p:cNvSpPr/>
          <p:nvPr/>
        </p:nvSpPr>
        <p:spPr>
          <a:xfrm>
            <a:off x="6417588" y="5011103"/>
            <a:ext cx="625435" cy="625435"/>
          </a:xfrm>
          <a:prstGeom prst="roundRect">
            <a:avLst>
              <a:gd name="adj" fmla="val 14618762"/>
            </a:avLst>
          </a:prstGeom>
          <a:solidFill>
            <a:srgbClr val="84482D"/>
          </a:solidFill>
          <a:ln/>
        </p:spPr>
      </p:sp>
      <p:sp>
        <p:nvSpPr>
          <p:cNvPr id="17" name="Text 11"/>
          <p:cNvSpPr/>
          <p:nvPr/>
        </p:nvSpPr>
        <p:spPr>
          <a:xfrm>
            <a:off x="6417588" y="5845016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Tác phẩm đỉnh cao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6417588" y="6379250"/>
            <a:ext cx="7282220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"Mưa Đỏ" là kết tinh ký ức, tâm huyết của ông về một thời kỳ máu lửa, bi tráng.</a:t>
            </a:r>
            <a:endParaRPr lang="en-US" dirty="0"/>
          </a:p>
        </p:txBody>
      </p:sp>
      <p:sp>
        <p:nvSpPr>
          <p:cNvPr id="20" name="Freeform 18"/>
          <p:cNvSpPr/>
          <p:nvPr/>
        </p:nvSpPr>
        <p:spPr>
          <a:xfrm>
            <a:off x="6568312" y="2116557"/>
            <a:ext cx="322596" cy="426397"/>
          </a:xfrm>
          <a:custGeom>
            <a:avLst/>
            <a:gdLst/>
            <a:ahLst/>
            <a:cxnLst/>
            <a:rect l="l" t="t" r="r" b="b"/>
            <a:pathLst>
              <a:path w="560506" h="829321">
                <a:moveTo>
                  <a:pt x="0" y="0"/>
                </a:moveTo>
                <a:lnTo>
                  <a:pt x="560506" y="0"/>
                </a:lnTo>
                <a:lnTo>
                  <a:pt x="560506" y="829320"/>
                </a:lnTo>
                <a:lnTo>
                  <a:pt x="0" y="829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0479401" y="2142248"/>
            <a:ext cx="409461" cy="380923"/>
          </a:xfrm>
          <a:custGeom>
            <a:avLst/>
            <a:gdLst/>
            <a:ahLst/>
            <a:cxnLst/>
            <a:rect l="l" t="t" r="r" b="b"/>
            <a:pathLst>
              <a:path w="675286" h="675286">
                <a:moveTo>
                  <a:pt x="0" y="0"/>
                </a:moveTo>
                <a:lnTo>
                  <a:pt x="675286" y="0"/>
                </a:lnTo>
                <a:lnTo>
                  <a:pt x="675286" y="675286"/>
                </a:lnTo>
                <a:lnTo>
                  <a:pt x="0" y="67528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/>
          <p:cNvSpPr/>
          <p:nvPr/>
        </p:nvSpPr>
        <p:spPr>
          <a:xfrm>
            <a:off x="6504383" y="5160123"/>
            <a:ext cx="450453" cy="327393"/>
          </a:xfrm>
          <a:custGeom>
            <a:avLst/>
            <a:gdLst/>
            <a:ahLst/>
            <a:cxnLst/>
            <a:rect l="l" t="t" r="r" b="b"/>
            <a:pathLst>
              <a:path w="900905" h="650290">
                <a:moveTo>
                  <a:pt x="0" y="0"/>
                </a:moveTo>
                <a:lnTo>
                  <a:pt x="900905" y="0"/>
                </a:lnTo>
                <a:lnTo>
                  <a:pt x="900905" y="650289"/>
                </a:lnTo>
                <a:lnTo>
                  <a:pt x="0" y="650289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" y="1948956"/>
            <a:ext cx="3291509" cy="5354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43" y="463056"/>
            <a:ext cx="3363913" cy="5380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1733057"/>
            <a:ext cx="3420477" cy="53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25" y="0"/>
            <a:ext cx="6165750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2713" y="761881"/>
            <a:ext cx="7870508" cy="537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Thành tựu và ảnh hưởng của "Mưa Đỏ"</a:t>
            </a:r>
            <a:endParaRPr lang="en-US" sz="3350" dirty="0"/>
          </a:p>
        </p:txBody>
      </p:sp>
      <p:sp>
        <p:nvSpPr>
          <p:cNvPr id="3" name="Shape 1"/>
          <p:cNvSpPr/>
          <p:nvPr/>
        </p:nvSpPr>
        <p:spPr>
          <a:xfrm>
            <a:off x="752713" y="1729621"/>
            <a:ext cx="4231600" cy="645200"/>
          </a:xfrm>
          <a:prstGeom prst="roundRect">
            <a:avLst>
              <a:gd name="adj" fmla="val 480026"/>
            </a:avLst>
          </a:prstGeom>
          <a:solidFill>
            <a:srgbClr val="404245"/>
          </a:solidFill>
          <a:ln/>
        </p:spPr>
      </p:sp>
      <p:sp>
        <p:nvSpPr>
          <p:cNvPr id="5" name="Text 2"/>
          <p:cNvSpPr/>
          <p:nvPr/>
        </p:nvSpPr>
        <p:spPr>
          <a:xfrm>
            <a:off x="1524297" y="1895355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Giải thưởng danh giá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70280" y="2804875"/>
            <a:ext cx="3801547" cy="1031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Đạt Giải A cuộc thi tiểu thuyết Hội Nhà văn Việt Nam 2016 và Giải A 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– </a:t>
            </a:r>
            <a:r>
              <a:rPr lang="en-US" dirty="0" err="1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Giải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thưởng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của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Bộ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Quốc phòng.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5199340" y="1729621"/>
            <a:ext cx="4231600" cy="645200"/>
          </a:xfrm>
          <a:prstGeom prst="roundRect">
            <a:avLst>
              <a:gd name="adj" fmla="val 480026"/>
            </a:avLst>
          </a:prstGeom>
          <a:solidFill>
            <a:srgbClr val="404245"/>
          </a:solidFill>
          <a:ln/>
        </p:spPr>
      </p:sp>
      <p:sp>
        <p:nvSpPr>
          <p:cNvPr id="9" name="Text 5"/>
          <p:cNvSpPr/>
          <p:nvPr/>
        </p:nvSpPr>
        <p:spPr>
          <a:xfrm>
            <a:off x="5856207" y="1884224"/>
            <a:ext cx="2917865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Chuyển thể nghệ thuật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414367" y="2804696"/>
            <a:ext cx="3801547" cy="1031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Được chuyển thể thành kịch nói, chèo và phim điện ảnh cùng </a:t>
            </a:r>
            <a:r>
              <a:rPr lang="en-US" dirty="0" err="1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tên</a:t>
            </a: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(</a:t>
            </a:r>
            <a:r>
              <a:rPr lang="en-US" dirty="0" err="1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Phát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err="1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hành</a:t>
            </a: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dirty="0" smtClean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22/08/2025</a:t>
            </a: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).</a:t>
            </a:r>
            <a:endParaRPr lang="en-US" dirty="0"/>
          </a:p>
        </p:txBody>
      </p:sp>
      <p:sp>
        <p:nvSpPr>
          <p:cNvPr id="11" name="Shape 7"/>
          <p:cNvSpPr/>
          <p:nvPr/>
        </p:nvSpPr>
        <p:spPr>
          <a:xfrm>
            <a:off x="9645968" y="1729621"/>
            <a:ext cx="4231719" cy="645200"/>
          </a:xfrm>
          <a:prstGeom prst="roundRect">
            <a:avLst>
              <a:gd name="adj" fmla="val 480026"/>
            </a:avLst>
          </a:prstGeom>
          <a:solidFill>
            <a:srgbClr val="404245"/>
          </a:solidFill>
          <a:ln/>
        </p:spPr>
      </p:sp>
      <p:sp>
        <p:nvSpPr>
          <p:cNvPr id="13" name="Text 8"/>
          <p:cNvSpPr/>
          <p:nvPr/>
        </p:nvSpPr>
        <p:spPr>
          <a:xfrm>
            <a:off x="10775394" y="1884224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Sống lại ký ức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860994" y="2804875"/>
            <a:ext cx="3801666" cy="1031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Tác phẩm góp phần làm sống lại ký ức lịch sử, truyền cảm hứng về khát vọng hòa bình và tri ân thế hệ đi trước.</a:t>
            </a:r>
            <a:endParaRPr lang="en-US" dirty="0"/>
          </a:p>
        </p:txBody>
      </p:sp>
      <p:pic>
        <p:nvPicPr>
          <p:cNvPr id="1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71" y="4682490"/>
            <a:ext cx="2059572" cy="2580918"/>
          </a:xfrm>
          <a:prstGeom prst="rect">
            <a:avLst/>
          </a:prstGeom>
        </p:spPr>
      </p:pic>
      <p:pic>
        <p:nvPicPr>
          <p:cNvPr id="16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17" y="4682490"/>
            <a:ext cx="3621610" cy="258091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2294" y="860392"/>
            <a:ext cx="1250310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Bối cảnh lịch sử: 81 ngày đêm bảo vệ Thành cổ Quảng Trị (1972)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857256" y="2892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Trận chiến ác liệt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83042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Một trong những trận chiến bi tráng và khốc liệt nhất trong lịch sử kháng chiến chống Mỹ.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937790" y="28926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Mùa hè đỏ lửa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83042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Cuộc chiến kéo dài ròng rã 81 ngày đêm, nơi xương máu chiến sĩ hòa vào lòng đất thiêng.</a:t>
            </a:r>
            <a:endParaRPr lang="en-US" sz="1750" dirty="0"/>
          </a:p>
        </p:txBody>
      </p:sp>
      <p:sp>
        <p:nvSpPr>
          <p:cNvPr id="11" name="Text 5"/>
          <p:cNvSpPr/>
          <p:nvPr/>
        </p:nvSpPr>
        <p:spPr>
          <a:xfrm>
            <a:off x="9937790" y="5345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Tái hiện chân thực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35610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Cuốn sách khắc họa rõ nét khói lửa, bom đạn và sự tàn khốc của chiến tranh tại Thành cổ.</a:t>
            </a:r>
            <a:endParaRPr lang="en-US" sz="1750" dirty="0"/>
          </a:p>
        </p:txBody>
      </p:sp>
      <p:sp>
        <p:nvSpPr>
          <p:cNvPr id="15" name="Text 7"/>
          <p:cNvSpPr/>
          <p:nvPr/>
        </p:nvSpPr>
        <p:spPr>
          <a:xfrm>
            <a:off x="1857256" y="5345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Hy sinh giữ đất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35610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Hàng vạn chiến sĩ đã anh dũng ngã xuống để bảo vệ từng tấc đất quê hương.</a:t>
            </a:r>
            <a:endParaRPr lang="en-US" sz="175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24062" y="2359341"/>
            <a:ext cx="4582275" cy="4564977"/>
            <a:chOff x="5211910" y="1994612"/>
            <a:chExt cx="4582275" cy="4564977"/>
          </a:xfrm>
        </p:grpSpPr>
        <p:pic>
          <p:nvPicPr>
            <p:cNvPr id="5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210" y="1994613"/>
              <a:ext cx="4564975" cy="4564975"/>
            </a:xfrm>
            <a:prstGeom prst="rect">
              <a:avLst/>
            </a:prstGeom>
          </p:spPr>
        </p:pic>
        <p:pic>
          <p:nvPicPr>
            <p:cNvPr id="9" name="Image 2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1910" y="1994614"/>
              <a:ext cx="4564975" cy="4564975"/>
            </a:xfrm>
            <a:prstGeom prst="rect">
              <a:avLst/>
            </a:prstGeom>
          </p:spPr>
        </p:pic>
        <p:pic>
          <p:nvPicPr>
            <p:cNvPr id="13" name="Image 4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9210" y="1994614"/>
              <a:ext cx="4564975" cy="4564975"/>
            </a:xfrm>
            <a:prstGeom prst="rect">
              <a:avLst/>
            </a:prstGeom>
          </p:spPr>
        </p:pic>
        <p:pic>
          <p:nvPicPr>
            <p:cNvPr id="17" name="Image 6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9210" y="1994612"/>
              <a:ext cx="4564975" cy="4564975"/>
            </a:xfrm>
            <a:prstGeom prst="rect">
              <a:avLst/>
            </a:prstGeom>
          </p:spPr>
        </p:pic>
      </p:grpSp>
      <p:sp>
        <p:nvSpPr>
          <p:cNvPr id="19" name="Freeform 6"/>
          <p:cNvSpPr/>
          <p:nvPr/>
        </p:nvSpPr>
        <p:spPr>
          <a:xfrm>
            <a:off x="6184926" y="3089338"/>
            <a:ext cx="558774" cy="495492"/>
          </a:xfrm>
          <a:custGeom>
            <a:avLst/>
            <a:gdLst/>
            <a:ahLst/>
            <a:cxnLst/>
            <a:rect l="l" t="t" r="r" b="b"/>
            <a:pathLst>
              <a:path w="696344" h="718806">
                <a:moveTo>
                  <a:pt x="0" y="0"/>
                </a:moveTo>
                <a:lnTo>
                  <a:pt x="696343" y="0"/>
                </a:lnTo>
                <a:lnTo>
                  <a:pt x="696343" y="718806"/>
                </a:lnTo>
                <a:lnTo>
                  <a:pt x="0" y="7188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8347710" y="3552650"/>
            <a:ext cx="415290" cy="379589"/>
          </a:xfrm>
          <a:custGeom>
            <a:avLst/>
            <a:gdLst/>
            <a:ahLst/>
            <a:cxnLst/>
            <a:rect l="l" t="t" r="r" b="b"/>
            <a:pathLst>
              <a:path w="759178" h="759178">
                <a:moveTo>
                  <a:pt x="0" y="0"/>
                </a:moveTo>
                <a:lnTo>
                  <a:pt x="759178" y="0"/>
                </a:lnTo>
                <a:lnTo>
                  <a:pt x="759178" y="759178"/>
                </a:lnTo>
                <a:lnTo>
                  <a:pt x="0" y="7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8"/>
          <p:cNvSpPr/>
          <p:nvPr/>
        </p:nvSpPr>
        <p:spPr>
          <a:xfrm>
            <a:off x="5903807" y="5345192"/>
            <a:ext cx="281119" cy="412517"/>
          </a:xfrm>
          <a:custGeom>
            <a:avLst/>
            <a:gdLst/>
            <a:ahLst/>
            <a:cxnLst/>
            <a:rect l="l" t="t" r="r" b="b"/>
            <a:pathLst>
              <a:path w="560506" h="829321">
                <a:moveTo>
                  <a:pt x="0" y="0"/>
                </a:moveTo>
                <a:lnTo>
                  <a:pt x="560506" y="0"/>
                </a:lnTo>
                <a:lnTo>
                  <a:pt x="560506" y="829320"/>
                </a:lnTo>
                <a:lnTo>
                  <a:pt x="0" y="8293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6"/>
          <p:cNvSpPr/>
          <p:nvPr/>
        </p:nvSpPr>
        <p:spPr>
          <a:xfrm>
            <a:off x="8052761" y="5633013"/>
            <a:ext cx="485449" cy="405193"/>
          </a:xfrm>
          <a:custGeom>
            <a:avLst/>
            <a:gdLst/>
            <a:ahLst/>
            <a:cxnLst/>
            <a:rect l="l" t="t" r="r" b="b"/>
            <a:pathLst>
              <a:path w="914400" h="810387">
                <a:moveTo>
                  <a:pt x="0" y="0"/>
                </a:moveTo>
                <a:lnTo>
                  <a:pt x="914400" y="0"/>
                </a:lnTo>
                <a:lnTo>
                  <a:pt x="914400" y="810387"/>
                </a:lnTo>
                <a:lnTo>
                  <a:pt x="0" y="81038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8756"/>
            <a:ext cx="727388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D4BA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Cốt truyện và chân dung nhân vật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499360"/>
            <a:ext cx="4196358" cy="3633311"/>
          </a:xfrm>
          <a:prstGeom prst="roundRect">
            <a:avLst>
              <a:gd name="adj" fmla="val 936"/>
            </a:avLst>
          </a:prstGeom>
          <a:solidFill>
            <a:srgbClr val="212326"/>
          </a:solidFill>
          <a:ln w="30480">
            <a:solidFill>
              <a:srgbClr val="595B5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4270" y="2529840"/>
            <a:ext cx="4135398" cy="680442"/>
          </a:xfrm>
          <a:prstGeom prst="rect">
            <a:avLst/>
          </a:prstGeom>
          <a:solidFill>
            <a:srgbClr val="404245"/>
          </a:solidFill>
          <a:ln/>
        </p:spPr>
      </p:sp>
      <p:sp>
        <p:nvSpPr>
          <p:cNvPr id="6" name="Text 3"/>
          <p:cNvSpPr/>
          <p:nvPr/>
        </p:nvSpPr>
        <p:spPr>
          <a:xfrm>
            <a:off x="1051084" y="3437096"/>
            <a:ext cx="3681770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Cường - Người lính nghệ sĩ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051084" y="4423767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Sinh viên Nhạc viện Hà Nội, gác lại giấc mơ nghệ thuật lãng mạn để lên đường nhập ngũ, chiến đấu tại Quảng Trị.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499360"/>
            <a:ext cx="4196358" cy="3633311"/>
          </a:xfrm>
          <a:prstGeom prst="roundRect">
            <a:avLst>
              <a:gd name="adj" fmla="val 936"/>
            </a:avLst>
          </a:prstGeom>
          <a:solidFill>
            <a:srgbClr val="212326"/>
          </a:solidFill>
          <a:ln w="30480">
            <a:solidFill>
              <a:srgbClr val="595B5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47442" y="2529840"/>
            <a:ext cx="4135398" cy="680442"/>
          </a:xfrm>
          <a:prstGeom prst="rect">
            <a:avLst/>
          </a:prstGeom>
          <a:solidFill>
            <a:srgbClr val="404245"/>
          </a:solidFill>
          <a:ln/>
        </p:spPr>
      </p:sp>
      <p:sp>
        <p:nvSpPr>
          <p:cNvPr id="11" name="Text 7"/>
          <p:cNvSpPr/>
          <p:nvPr/>
        </p:nvSpPr>
        <p:spPr>
          <a:xfrm>
            <a:off x="5474256" y="3437096"/>
            <a:ext cx="3681770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Quang - Bên kia chiến tuyến</a:t>
            </a:r>
            <a:endParaRPr lang="en-US" sz="2650" dirty="0"/>
          </a:p>
        </p:txBody>
      </p:sp>
      <p:sp>
        <p:nvSpPr>
          <p:cNvPr id="12" name="Text 8"/>
          <p:cNvSpPr/>
          <p:nvPr/>
        </p:nvSpPr>
        <p:spPr>
          <a:xfrm>
            <a:off x="5474256" y="4423767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Sĩ quan Việt Nam Cộng Hòa. Đại diện cho những người lính với lý tưởng và bi kịch riêng ở chiến tuyến đối nghịch.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499360"/>
            <a:ext cx="4196358" cy="3633311"/>
          </a:xfrm>
          <a:prstGeom prst="roundRect">
            <a:avLst>
              <a:gd name="adj" fmla="val 936"/>
            </a:avLst>
          </a:prstGeom>
          <a:solidFill>
            <a:srgbClr val="212326"/>
          </a:solidFill>
          <a:ln w="30480">
            <a:solidFill>
              <a:srgbClr val="595B5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70613" y="2529840"/>
            <a:ext cx="4135398" cy="680442"/>
          </a:xfrm>
          <a:prstGeom prst="rect">
            <a:avLst/>
          </a:prstGeom>
          <a:solidFill>
            <a:srgbClr val="404245"/>
          </a:solidFill>
          <a:ln/>
        </p:spPr>
      </p:sp>
      <p:sp>
        <p:nvSpPr>
          <p:cNvPr id="16" name="Text 11"/>
          <p:cNvSpPr/>
          <p:nvPr/>
        </p:nvSpPr>
        <p:spPr>
          <a:xfrm>
            <a:off x="9897427" y="34370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BDA189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Tiểu đội 7</a:t>
            </a:r>
            <a:endParaRPr lang="en-US" sz="2650" dirty="0"/>
          </a:p>
        </p:txBody>
      </p:sp>
      <p:sp>
        <p:nvSpPr>
          <p:cNvPr id="17" name="Text 12"/>
          <p:cNvSpPr/>
          <p:nvPr/>
        </p:nvSpPr>
        <p:spPr>
          <a:xfrm>
            <a:off x="9897427" y="3998476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7 người lính với 7 số phận, tính cách khác nhau, đại diện cho nhiều miền quê và thế hệ cùng chung chiến hào.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63878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BDA189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Các nhân vật đan xen, tạo nên bức tranh đa diện về con người trong vòng xoáy chiến tranh.</a:t>
            </a:r>
            <a:endParaRPr lang="en-US" sz="1750" dirty="0"/>
          </a:p>
        </p:txBody>
      </p:sp>
      <p:sp>
        <p:nvSpPr>
          <p:cNvPr id="19" name="Freeform 11"/>
          <p:cNvSpPr/>
          <p:nvPr/>
        </p:nvSpPr>
        <p:spPr>
          <a:xfrm>
            <a:off x="2593226" y="2546724"/>
            <a:ext cx="597485" cy="583201"/>
          </a:xfrm>
          <a:custGeom>
            <a:avLst/>
            <a:gdLst/>
            <a:ahLst/>
            <a:cxnLst/>
            <a:rect l="l" t="t" r="r" b="b"/>
            <a:pathLst>
              <a:path w="361554" h="378590">
                <a:moveTo>
                  <a:pt x="0" y="0"/>
                </a:moveTo>
                <a:lnTo>
                  <a:pt x="361554" y="0"/>
                </a:lnTo>
                <a:lnTo>
                  <a:pt x="361554" y="378590"/>
                </a:lnTo>
                <a:lnTo>
                  <a:pt x="0" y="378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7101261" y="2556882"/>
            <a:ext cx="427760" cy="562887"/>
          </a:xfrm>
          <a:custGeom>
            <a:avLst/>
            <a:gdLst/>
            <a:ahLst/>
            <a:cxnLst/>
            <a:rect l="l" t="t" r="r" b="b"/>
            <a:pathLst>
              <a:path w="427760" h="562887">
                <a:moveTo>
                  <a:pt x="0" y="0"/>
                </a:moveTo>
                <a:lnTo>
                  <a:pt x="427759" y="0"/>
                </a:lnTo>
                <a:lnTo>
                  <a:pt x="427759" y="562886"/>
                </a:lnTo>
                <a:lnTo>
                  <a:pt x="0" y="56288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11437371" y="2570624"/>
            <a:ext cx="601881" cy="601881"/>
          </a:xfrm>
          <a:custGeom>
            <a:avLst/>
            <a:gdLst/>
            <a:ahLst/>
            <a:cxnLst/>
            <a:rect l="l" t="t" r="r" b="b"/>
            <a:pathLst>
              <a:path w="601881" h="601881">
                <a:moveTo>
                  <a:pt x="0" y="0"/>
                </a:moveTo>
                <a:lnTo>
                  <a:pt x="601881" y="0"/>
                </a:lnTo>
                <a:lnTo>
                  <a:pt x="601881" y="601881"/>
                </a:lnTo>
                <a:lnTo>
                  <a:pt x="0" y="60188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83092" b="5636"/>
          <a:stretch/>
        </p:blipFill>
        <p:spPr>
          <a:xfrm>
            <a:off x="0" y="590638"/>
            <a:ext cx="7699462" cy="12185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41093" r="43777" b="52023"/>
          <a:stretch/>
        </p:blipFill>
        <p:spPr>
          <a:xfrm>
            <a:off x="10622807" y="3037301"/>
            <a:ext cx="4678926" cy="8823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46369" r="15190" b="45359"/>
          <a:stretch/>
        </p:blipFill>
        <p:spPr>
          <a:xfrm>
            <a:off x="7458471" y="235198"/>
            <a:ext cx="7090906" cy="102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87966" r="30497" b="3043"/>
          <a:stretch/>
        </p:blipFill>
        <p:spPr>
          <a:xfrm>
            <a:off x="-740779" y="3630273"/>
            <a:ext cx="5220182" cy="1000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r="16244" b="86076"/>
          <a:stretch/>
        </p:blipFill>
        <p:spPr>
          <a:xfrm>
            <a:off x="312516" y="6300176"/>
            <a:ext cx="5292959" cy="1476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34" y="1681239"/>
            <a:ext cx="8913170" cy="501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4065" r="2964" b="76793"/>
          <a:stretch/>
        </p:blipFill>
        <p:spPr>
          <a:xfrm>
            <a:off x="6225472" y="7038208"/>
            <a:ext cx="8323905" cy="109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70" y="498984"/>
            <a:ext cx="7745257" cy="323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" y="490540"/>
            <a:ext cx="5771392" cy="3247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71" y="4170557"/>
            <a:ext cx="7745257" cy="3489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935"/>
          <a:stretch/>
        </p:blipFill>
        <p:spPr>
          <a:xfrm>
            <a:off x="302169" y="4170556"/>
            <a:ext cx="5752944" cy="34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914</Words>
  <Application>Microsoft Office PowerPoint</Application>
  <PresentationFormat>Custom</PresentationFormat>
  <Paragraphs>68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Manrope</vt:lpstr>
      <vt:lpstr>Prata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Dell</dc:creator>
  <cp:lastModifiedBy>Dell</cp:lastModifiedBy>
  <cp:revision>23</cp:revision>
  <dcterms:created xsi:type="dcterms:W3CDTF">2025-10-21T13:31:51Z</dcterms:created>
  <dcterms:modified xsi:type="dcterms:W3CDTF">2025-10-30T03:03:45Z</dcterms:modified>
</cp:coreProperties>
</file>