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0"/>
  </p:notesMasterIdLst>
  <p:sldIdLst>
    <p:sldId id="257" r:id="rId3"/>
    <p:sldId id="259" r:id="rId4"/>
    <p:sldId id="260" r:id="rId5"/>
    <p:sldId id="267" r:id="rId6"/>
    <p:sldId id="268" r:id="rId7"/>
    <p:sldId id="269" r:id="rId8"/>
    <p:sldId id="261" r:id="rId9"/>
    <p:sldId id="271" r:id="rId10"/>
    <p:sldId id="272" r:id="rId11"/>
    <p:sldId id="273" r:id="rId12"/>
    <p:sldId id="274" r:id="rId13"/>
    <p:sldId id="275" r:id="rId14"/>
    <p:sldId id="276" r:id="rId15"/>
    <p:sldId id="262" r:id="rId16"/>
    <p:sldId id="277" r:id="rId17"/>
    <p:sldId id="278" r:id="rId18"/>
    <p:sldId id="279" r:id="rId19"/>
    <p:sldId id="280" r:id="rId20"/>
    <p:sldId id="281" r:id="rId21"/>
    <p:sldId id="282" r:id="rId22"/>
    <p:sldId id="263" r:id="rId23"/>
    <p:sldId id="258" r:id="rId24"/>
    <p:sldId id="283" r:id="rId25"/>
    <p:sldId id="284" r:id="rId26"/>
    <p:sldId id="265" r:id="rId27"/>
    <p:sldId id="285"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F99FF"/>
    <a:srgbClr val="33CC33"/>
    <a:srgbClr val="00CC99"/>
    <a:srgbClr val="99FF99"/>
    <a:srgbClr val="00FF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6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C7E1A-3F1E-4EDA-82A0-EC4BCD4D586D}"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39C97-D2F8-43E9-8760-FAF51CCAA572}" type="slidenum">
              <a:rPr lang="en-US" smtClean="0"/>
              <a:t>‹#›</a:t>
            </a:fld>
            <a:endParaRPr lang="en-US"/>
          </a:p>
        </p:txBody>
      </p:sp>
    </p:spTree>
    <p:extLst>
      <p:ext uri="{BB962C8B-B14F-4D97-AF65-F5344CB8AC3E}">
        <p14:creationId xmlns:p14="http://schemas.microsoft.com/office/powerpoint/2010/main" val="201324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616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6995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805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114934"/>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32015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2866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56595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3781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5022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圆角矩形 1"/>
          <p:cNvSpPr/>
          <p:nvPr userDrawn="1"/>
        </p:nvSpPr>
        <p:spPr>
          <a:xfrm>
            <a:off x="206063" y="270456"/>
            <a:ext cx="11758410" cy="6387921"/>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7421828"/>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6567571"/>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82335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7218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2323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508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14462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975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5.xml"/><Relationship Id="rId16"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6"/>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35728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ransition spd="slow">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4672988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sp>
        <p:nvSpPr>
          <p:cNvPr id="7" name="文本框 17"/>
          <p:cNvSpPr txBox="1"/>
          <p:nvPr/>
        </p:nvSpPr>
        <p:spPr>
          <a:xfrm>
            <a:off x="2369276" y="1436939"/>
            <a:ext cx="449492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5400" b="1" smtClean="0">
                <a:solidFill>
                  <a:srgbClr val="33CC33"/>
                </a:solidFill>
                <a:effectLst>
                  <a:outerShdw blurRad="38100" dist="38100" dir="2700000" algn="tl">
                    <a:srgbClr val="000000">
                      <a:alpha val="43137"/>
                    </a:srgbClr>
                  </a:outerShdw>
                </a:effectLst>
                <a:latin typeface="#9Slide05 Pattaya" panose="00000500000000000000" pitchFamily="2" charset="-34"/>
                <a:ea typeface="inpin heiti" panose="00000500000000000000" pitchFamily="2" charset="-122"/>
                <a:cs typeface="#9Slide05 Pattaya" panose="00000500000000000000" pitchFamily="2" charset="-34"/>
                <a:sym typeface="inpin heiti" panose="00000500000000000000" pitchFamily="2" charset="-122"/>
              </a:rPr>
              <a:t>Bài 13</a:t>
            </a:r>
            <a:endParaRPr kumimoji="0" lang="en-US" altLang="zh-CN" sz="5400" b="1" i="0" u="none" strike="noStrike" kern="1200" cap="none" spc="0" normalizeH="0" baseline="0" noProof="0" dirty="0">
              <a:ln>
                <a:noFill/>
              </a:ln>
              <a:solidFill>
                <a:srgbClr val="33CC33"/>
              </a:solidFill>
              <a:effectLst>
                <a:outerShdw blurRad="38100" dist="38100" dir="2700000" algn="tl">
                  <a:srgbClr val="000000">
                    <a:alpha val="43137"/>
                  </a:srgbClr>
                </a:outerShdw>
              </a:effectLst>
              <a:uLnTx/>
              <a:uFillTx/>
              <a:latin typeface="#9Slide05 Pattaya" panose="00000500000000000000" pitchFamily="2" charset="-34"/>
              <a:ea typeface="inpin heiti" panose="00000500000000000000" pitchFamily="2" charset="-122"/>
              <a:cs typeface="#9Slide05 Pattaya" panose="00000500000000000000" pitchFamily="2" charset="-34"/>
              <a:sym typeface="inpin heiti" panose="00000500000000000000" pitchFamily="2" charset="-122"/>
            </a:endParaRPr>
          </a:p>
        </p:txBody>
      </p:sp>
      <p:pic>
        <p:nvPicPr>
          <p:cNvPr id="9" name="Picture 8"/>
          <p:cNvPicPr>
            <a:picLocks noChangeAspect="1"/>
          </p:cNvPicPr>
          <p:nvPr/>
        </p:nvPicPr>
        <p:blipFill>
          <a:blip r:embed="rId8"/>
          <a:stretch>
            <a:fillRect/>
          </a:stretch>
        </p:blipFill>
        <p:spPr>
          <a:xfrm>
            <a:off x="4942814" y="4700875"/>
            <a:ext cx="3153786" cy="1247393"/>
          </a:xfrm>
          <a:prstGeom prst="rect">
            <a:avLst/>
          </a:prstGeom>
        </p:spPr>
      </p:pic>
      <p:pic>
        <p:nvPicPr>
          <p:cNvPr id="18"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10"/>
          <a:stretch>
            <a:fillRect/>
          </a:stretch>
        </p:blipFill>
        <p:spPr>
          <a:xfrm>
            <a:off x="761978" y="2194909"/>
            <a:ext cx="8181541" cy="2414225"/>
          </a:xfrm>
          <a:prstGeom prst="rect">
            <a:avLst/>
          </a:prstGeom>
        </p:spPr>
      </p:pic>
    </p:spTree>
    <p:extLst>
      <p:ext uri="{BB962C8B-B14F-4D97-AF65-F5344CB8AC3E}">
        <p14:creationId xmlns:p14="http://schemas.microsoft.com/office/powerpoint/2010/main" val="3166347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anim calcmode="lin" valueType="num">
                                      <p:cBhvr>
                                        <p:cTn id="20"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7"/>
                                        </p:tgtEl>
                                      </p:cBhvr>
                                    </p:animEffect>
                                  </p:childTnLst>
                                </p:cTn>
                              </p:par>
                            </p:childTnLst>
                          </p:cTn>
                        </p:par>
                        <p:par>
                          <p:cTn id="23" fill="hold">
                            <p:stCondLst>
                              <p:cond delay="2400"/>
                            </p:stCondLst>
                            <p:childTnLst>
                              <p:par>
                                <p:cTn id="24" presetID="16" presetClass="entr" presetSubtype="2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09450"/>
            <a:ext cx="10881360" cy="1200329"/>
            <a:chOff x="809897" y="509450"/>
            <a:chExt cx="10881360" cy="1200329"/>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953589" y="509450"/>
              <a:ext cx="10567851" cy="1200329"/>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Rô-bốt cho </a:t>
              </a:r>
              <a:r>
                <a:rPr lang="en-US" sz="3600" b="1">
                  <a:latin typeface="Cambria" panose="02040503050406030204" pitchFamily="18" charset="0"/>
                  <a:ea typeface="Cambria" panose="02040503050406030204" pitchFamily="18" charset="0"/>
                </a:rPr>
                <a:t>biết số lượng xe máy bán ra là bao nhiêu?</a:t>
              </a:r>
              <a:endParaRPr lang="en-US" sz="5400" b="1">
                <a:latin typeface="Cambria" panose="02040503050406030204" pitchFamily="18" charset="0"/>
                <a:ea typeface="Cambria" panose="02040503050406030204" pitchFamily="18" charset="0"/>
              </a:endParaRP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2 712 615 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7769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123406" y="688201"/>
              <a:ext cx="10567851"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Hai số trên giống và khác nhau ở điểm nào?</a:t>
              </a:r>
              <a:endParaRPr lang="en-US" sz="9600" b="1">
                <a:latin typeface="Cambria" panose="02040503050406030204" pitchFamily="18" charset="0"/>
                <a:ea typeface="Cambria" panose="02040503050406030204" pitchFamily="18" charset="0"/>
              </a:endParaRP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2 712 615 xe</a:t>
            </a:r>
            <a:endParaRPr lang="en-US" sz="2800" b="1">
              <a:solidFill>
                <a:srgbClr val="C00000"/>
              </a:solidFill>
              <a:latin typeface="Cambria" panose="02040503050406030204" pitchFamily="18" charset="0"/>
              <a:ea typeface="Cambria" panose="02040503050406030204" pitchFamily="18" charset="0"/>
            </a:endParaRPr>
          </a:p>
        </p:txBody>
      </p:sp>
      <p:sp>
        <p:nvSpPr>
          <p:cNvPr id="8" name="Rounded Rectangle 7"/>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2 700 000 xe</a:t>
            </a:r>
            <a:endParaRPr lang="en-US" sz="2800" b="1">
              <a:solidFill>
                <a:srgbClr val="C00000"/>
              </a:solidFill>
              <a:latin typeface="Cambria" panose="02040503050406030204" pitchFamily="18" charset="0"/>
              <a:ea typeface="Cambria" panose="02040503050406030204" pitchFamily="18" charset="0"/>
            </a:endParaRPr>
          </a:p>
        </p:txBody>
      </p:sp>
      <p:sp>
        <p:nvSpPr>
          <p:cNvPr id="12" name="Rounded Rectangle 11"/>
          <p:cNvSpPr/>
          <p:nvPr/>
        </p:nvSpPr>
        <p:spPr>
          <a:xfrm>
            <a:off x="5264330" y="3062822"/>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666"/>
                </a:solidFill>
                <a:latin typeface="UTM Avo" panose="02040603050506020204" pitchFamily="18" charset="0"/>
                <a:ea typeface="Cambria" panose="02040503050406030204" pitchFamily="18" charset="0"/>
              </a:rPr>
              <a:t>2 7</a:t>
            </a:r>
            <a:r>
              <a:rPr lang="en-US" sz="2800" b="1" smtClean="0">
                <a:solidFill>
                  <a:srgbClr val="C00000"/>
                </a:solidFill>
                <a:latin typeface="UTM Avo" panose="02040603050506020204" pitchFamily="18" charset="0"/>
                <a:ea typeface="Cambria" panose="02040503050406030204" pitchFamily="18" charset="0"/>
              </a:rPr>
              <a:t>00 000</a:t>
            </a:r>
            <a:r>
              <a:rPr lang="en-US" sz="2800" b="1" smtClean="0">
                <a:solidFill>
                  <a:srgbClr val="C00000"/>
                </a:solidFill>
                <a:latin typeface="Cambria" panose="02040503050406030204" pitchFamily="18" charset="0"/>
                <a:ea typeface="Cambria" panose="02040503050406030204" pitchFamily="18" charset="0"/>
              </a:rPr>
              <a:t> xe</a:t>
            </a:r>
            <a:endParaRPr lang="en-US" sz="2800" b="1">
              <a:solidFill>
                <a:srgbClr val="C00000"/>
              </a:solidFill>
              <a:latin typeface="Cambria" panose="02040503050406030204" pitchFamily="18" charset="0"/>
              <a:ea typeface="Cambria" panose="02040503050406030204" pitchFamily="18" charset="0"/>
            </a:endParaRPr>
          </a:p>
        </p:txBody>
      </p:sp>
      <p:sp>
        <p:nvSpPr>
          <p:cNvPr id="13" name="Rounded Rectangle 12"/>
          <p:cNvSpPr/>
          <p:nvPr/>
        </p:nvSpPr>
        <p:spPr>
          <a:xfrm>
            <a:off x="9405257" y="337633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666"/>
                </a:solidFill>
                <a:latin typeface="UTM Avo" panose="02040603050506020204" pitchFamily="18" charset="0"/>
                <a:ea typeface="Cambria" panose="02040503050406030204" pitchFamily="18" charset="0"/>
              </a:rPr>
              <a:t>2 7</a:t>
            </a:r>
            <a:r>
              <a:rPr lang="en-US" sz="2800" b="1" smtClean="0">
                <a:solidFill>
                  <a:srgbClr val="C00000"/>
                </a:solidFill>
                <a:latin typeface="UTM Avo" panose="02040603050506020204" pitchFamily="18" charset="0"/>
                <a:ea typeface="Cambria" panose="02040503050406030204" pitchFamily="18" charset="0"/>
              </a:rPr>
              <a:t>12 615 </a:t>
            </a:r>
            <a:r>
              <a:rPr lang="en-US" sz="2800" b="1" smtClean="0">
                <a:solidFill>
                  <a:srgbClr val="C00000"/>
                </a:solidFill>
                <a:latin typeface="Cambria" panose="02040503050406030204" pitchFamily="18" charset="0"/>
                <a:ea typeface="Cambria" panose="02040503050406030204" pitchFamily="18" charset="0"/>
              </a:rPr>
              <a:t>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9104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137011" y="1946363"/>
            <a:ext cx="9796601" cy="3159443"/>
          </a:xfrm>
          <a:prstGeom prst="rect">
            <a:avLst/>
          </a:prstGeom>
        </p:spPr>
      </p:pic>
      <p:grpSp>
        <p:nvGrpSpPr>
          <p:cNvPr id="6" name="Group 5"/>
          <p:cNvGrpSpPr/>
          <p:nvPr/>
        </p:nvGrpSpPr>
        <p:grpSpPr>
          <a:xfrm>
            <a:off x="3811495" y="479448"/>
            <a:ext cx="4447632" cy="748461"/>
            <a:chOff x="809897" y="544762"/>
            <a:chExt cx="10881360" cy="1129886"/>
          </a:xfrm>
        </p:grpSpPr>
        <p:sp>
          <p:nvSpPr>
            <p:cNvPr id="7"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53588" y="561701"/>
              <a:ext cx="10567852" cy="1068633"/>
            </a:xfrm>
            <a:prstGeom prst="rect">
              <a:avLst/>
            </a:prstGeom>
            <a:noFill/>
          </p:spPr>
          <p:txBody>
            <a:bodyPr wrap="square" rtlCol="0">
              <a:spAutoFit/>
            </a:bodyPr>
            <a:lstStyle/>
            <a:p>
              <a:pPr algn="ctr"/>
              <a:r>
                <a:rPr lang="en-US" sz="4000" b="1" i="1" smtClean="0">
                  <a:latin typeface="Cambria" panose="02040503050406030204" pitchFamily="18" charset="0"/>
                  <a:ea typeface="Cambria" panose="02040503050406030204" pitchFamily="18" charset="0"/>
                </a:rPr>
                <a:t>Quan sát tia số</a:t>
              </a:r>
              <a:endParaRPr lang="en-US" sz="4000" b="1">
                <a:latin typeface="Cambria" panose="02040503050406030204" pitchFamily="18" charset="0"/>
                <a:ea typeface="Cambria" panose="02040503050406030204" pitchFamily="18" charset="0"/>
              </a:endParaRPr>
            </a:p>
          </p:txBody>
        </p:sp>
      </p:grpSp>
      <p:grpSp>
        <p:nvGrpSpPr>
          <p:cNvPr id="9" name="Group 8"/>
          <p:cNvGrpSpPr/>
          <p:nvPr/>
        </p:nvGrpSpPr>
        <p:grpSpPr>
          <a:xfrm>
            <a:off x="589291" y="479447"/>
            <a:ext cx="10881360" cy="1311529"/>
            <a:chOff x="809897" y="544761"/>
            <a:chExt cx="10881360" cy="1311529"/>
          </a:xfrm>
        </p:grpSpPr>
        <p:sp>
          <p:nvSpPr>
            <p:cNvPr id="10" name="Rectangle: Rounded Corners 16">
              <a:extLst>
                <a:ext uri="{FF2B5EF4-FFF2-40B4-BE49-F238E27FC236}">
                  <a16:creationId xmlns:a16="http://schemas.microsoft.com/office/drawing/2014/main" id="{F515E6D1-0BA1-9D99-9F48-79063FCD2645}"/>
                </a:ext>
              </a:extLst>
            </p:cNvPr>
            <p:cNvSpPr/>
            <p:nvPr/>
          </p:nvSpPr>
          <p:spPr>
            <a:xfrm>
              <a:off x="809897" y="544761"/>
              <a:ext cx="10881360" cy="1311529"/>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1" name="TextBox 10"/>
            <p:cNvSpPr txBox="1"/>
            <p:nvPr/>
          </p:nvSpPr>
          <p:spPr>
            <a:xfrm>
              <a:off x="966651" y="574855"/>
              <a:ext cx="10567851" cy="1200329"/>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Trên tia số, số </a:t>
              </a:r>
              <a:r>
                <a:rPr lang="en-US" sz="3600" b="1">
                  <a:solidFill>
                    <a:schemeClr val="bg1"/>
                  </a:solidFill>
                  <a:latin typeface="Cambria" panose="02040503050406030204" pitchFamily="18" charset="0"/>
                  <a:ea typeface="Cambria" panose="02040503050406030204" pitchFamily="18" charset="0"/>
                </a:rPr>
                <a:t>2 712 615 </a:t>
              </a:r>
              <a:r>
                <a:rPr lang="en-US" sz="3600" b="1">
                  <a:latin typeface="Cambria" panose="02040503050406030204" pitchFamily="18" charset="0"/>
                  <a:ea typeface="Cambria" panose="02040503050406030204" pitchFamily="18" charset="0"/>
                </a:rPr>
                <a:t>gần số </a:t>
              </a:r>
              <a:r>
                <a:rPr lang="en-US" sz="3600" b="1">
                  <a:solidFill>
                    <a:srgbClr val="FFFF00"/>
                  </a:solidFill>
                  <a:latin typeface="Cambria" panose="02040503050406030204" pitchFamily="18" charset="0"/>
                  <a:ea typeface="Cambria" panose="02040503050406030204" pitchFamily="18" charset="0"/>
                </a:rPr>
                <a:t>2 700 000 </a:t>
              </a:r>
              <a:r>
                <a:rPr lang="en-US" sz="3600" b="1">
                  <a:latin typeface="Cambria" panose="02040503050406030204" pitchFamily="18" charset="0"/>
                  <a:ea typeface="Cambria" panose="02040503050406030204" pitchFamily="18" charset="0"/>
                </a:rPr>
                <a:t>hơn hay gần số </a:t>
              </a:r>
              <a:r>
                <a:rPr lang="en-US" sz="3600" b="1">
                  <a:solidFill>
                    <a:srgbClr val="FF0000"/>
                  </a:solidFill>
                  <a:latin typeface="Cambria" panose="02040503050406030204" pitchFamily="18" charset="0"/>
                  <a:ea typeface="Cambria" panose="02040503050406030204" pitchFamily="18" charset="0"/>
                </a:rPr>
                <a:t>2 800 000 </a:t>
              </a:r>
              <a:r>
                <a:rPr lang="en-US" sz="3600" b="1">
                  <a:latin typeface="Cambria" panose="02040503050406030204" pitchFamily="18" charset="0"/>
                  <a:ea typeface="Cambria" panose="02040503050406030204" pitchFamily="18" charset="0"/>
                </a:rPr>
                <a:t>hơn?</a:t>
              </a:r>
              <a:endParaRPr lang="en-US" sz="23900" b="1">
                <a:latin typeface="Cambria" panose="02040503050406030204" pitchFamily="18" charset="0"/>
                <a:ea typeface="Cambria" panose="02040503050406030204" pitchFamily="18" charset="0"/>
              </a:endParaRPr>
            </a:p>
          </p:txBody>
        </p:sp>
      </p:grpSp>
      <p:sp>
        <p:nvSpPr>
          <p:cNvPr id="12" name="Rounded Rectangle 11"/>
          <p:cNvSpPr/>
          <p:nvPr/>
        </p:nvSpPr>
        <p:spPr>
          <a:xfrm>
            <a:off x="4911634" y="4477421"/>
            <a:ext cx="1959429" cy="7053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95254" y="5364331"/>
            <a:ext cx="10881360" cy="1353533"/>
            <a:chOff x="809897" y="544761"/>
            <a:chExt cx="10881360" cy="1353533"/>
          </a:xfrm>
        </p:grpSpPr>
        <p:sp>
          <p:nvSpPr>
            <p:cNvPr id="14" name="Rectangle: Rounded Corners 16">
              <a:extLst>
                <a:ext uri="{FF2B5EF4-FFF2-40B4-BE49-F238E27FC236}">
                  <a16:creationId xmlns:a16="http://schemas.microsoft.com/office/drawing/2014/main" id="{F515E6D1-0BA1-9D99-9F48-79063FCD2645}"/>
                </a:ext>
              </a:extLst>
            </p:cNvPr>
            <p:cNvSpPr/>
            <p:nvPr/>
          </p:nvSpPr>
          <p:spPr>
            <a:xfrm>
              <a:off x="809897" y="544761"/>
              <a:ext cx="10881360" cy="1311529"/>
            </a:xfrm>
            <a:prstGeom prst="roundRect">
              <a:avLst>
                <a:gd name="adj" fmla="val 13859"/>
              </a:avLst>
            </a:prstGeom>
            <a:solidFill>
              <a:srgbClr val="92D050"/>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5" name="TextBox 14"/>
            <p:cNvSpPr txBox="1"/>
            <p:nvPr/>
          </p:nvSpPr>
          <p:spPr>
            <a:xfrm>
              <a:off x="966651" y="574855"/>
              <a:ext cx="10567851" cy="1323439"/>
            </a:xfrm>
            <a:prstGeom prst="rect">
              <a:avLst/>
            </a:prstGeom>
            <a:noFill/>
          </p:spPr>
          <p:txBody>
            <a:bodyPr wrap="square" rtlCol="0">
              <a:spAutoFit/>
            </a:bodyPr>
            <a:lstStyle/>
            <a:p>
              <a:pPr algn="just"/>
              <a:r>
                <a:rPr lang="en-US" sz="4000" b="1" dirty="0" err="1">
                  <a:solidFill>
                    <a:srgbClr val="002060"/>
                  </a:solidFill>
                  <a:latin typeface="Cambria" panose="02040503050406030204" pitchFamily="18" charset="0"/>
                  <a:ea typeface="Cambria" panose="02040503050406030204" pitchFamily="18" charset="0"/>
                </a:rPr>
                <a:t>Vậy</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tròn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a:solidFill>
                    <a:schemeClr val="bg1"/>
                  </a:solidFill>
                  <a:latin typeface="Cambria" panose="02040503050406030204" pitchFamily="18" charset="0"/>
                  <a:ea typeface="Cambria" panose="02040503050406030204" pitchFamily="18" charset="0"/>
                </a:rPr>
                <a:t>2 712 615 </a:t>
              </a:r>
              <a:r>
                <a:rPr lang="en-US" sz="4000" b="1" dirty="0" err="1">
                  <a:solidFill>
                    <a:srgbClr val="002060"/>
                  </a:solidFill>
                  <a:latin typeface="Cambria" panose="02040503050406030204" pitchFamily="18" charset="0"/>
                  <a:ea typeface="Cambria" panose="02040503050406030204" pitchFamily="18" charset="0"/>
                </a:rPr>
                <a:t>đến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hàng</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trăm</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nghìn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thì</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được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a:solidFill>
                    <a:srgbClr val="FFFF00"/>
                  </a:solidFill>
                  <a:latin typeface="Cambria" panose="02040503050406030204" pitchFamily="18" charset="0"/>
                  <a:ea typeface="Cambria" panose="02040503050406030204" pitchFamily="18" charset="0"/>
                </a:rPr>
                <a:t>2 700 000</a:t>
              </a:r>
              <a:r>
                <a:rPr lang="en-US" sz="4000" b="1" dirty="0">
                  <a:solidFill>
                    <a:srgbClr val="002060"/>
                  </a:solidFill>
                  <a:latin typeface="Cambria" panose="02040503050406030204" pitchFamily="18" charset="0"/>
                  <a:ea typeface="Cambria" panose="02040503050406030204" pitchFamily="18" charset="0"/>
                </a:rPr>
                <a:t>.</a:t>
              </a:r>
              <a:endParaRPr lang="en-US" sz="714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84336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83900" y="641725"/>
            <a:ext cx="3066554" cy="1121761"/>
          </a:xfrm>
          <a:prstGeom prst="rect">
            <a:avLst/>
          </a:prstGeom>
        </p:spPr>
      </p:pic>
      <p:grpSp>
        <p:nvGrpSpPr>
          <p:cNvPr id="8" name="Group 7"/>
          <p:cNvGrpSpPr/>
          <p:nvPr/>
        </p:nvGrpSpPr>
        <p:grpSpPr>
          <a:xfrm>
            <a:off x="1175658" y="1763486"/>
            <a:ext cx="9914708" cy="3762103"/>
            <a:chOff x="1175658" y="1763486"/>
            <a:chExt cx="9914708" cy="3762103"/>
          </a:xfrm>
        </p:grpSpPr>
        <p:sp>
          <p:nvSpPr>
            <p:cNvPr id="2" name="Rounded Rectangle 1"/>
            <p:cNvSpPr/>
            <p:nvPr/>
          </p:nvSpPr>
          <p:spPr>
            <a:xfrm>
              <a:off x="1175658" y="1763486"/>
              <a:ext cx="9914708" cy="3762103"/>
            </a:xfrm>
            <a:prstGeom prst="roundRect">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84663" y="1946365"/>
              <a:ext cx="9405257" cy="3477875"/>
            </a:xfrm>
            <a:prstGeom prst="rect">
              <a:avLst/>
            </a:prstGeom>
            <a:noFill/>
          </p:spPr>
          <p:txBody>
            <a:bodyPr wrap="square" rtlCol="0">
              <a:spAutoFit/>
            </a:bodyPr>
            <a:lstStyle/>
            <a:p>
              <a:pPr algn="just"/>
              <a:r>
                <a:rPr lang="en-US" sz="4400" b="1" dirty="0" err="1">
                  <a:latin typeface="Cambria" panose="02040503050406030204" pitchFamily="18" charset="0"/>
                  <a:ea typeface="Cambria" panose="02040503050406030204" pitchFamily="18" charset="0"/>
                </a:rPr>
                <a:t>Khi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đến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hàng</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trăm</a:t>
              </a:r>
              <a:r>
                <a:rPr lang="en-US" sz="4400" b="1" dirty="0" smtClean="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nghìn</a:t>
              </a:r>
              <a:r>
                <a:rPr lang="en-US" sz="4400" b="1" dirty="0">
                  <a:latin typeface="Cambria" panose="02040503050406030204" pitchFamily="18" charset="0"/>
                  <a:ea typeface="Cambria" panose="02040503050406030204" pitchFamily="18" charset="0"/>
                </a:rPr>
                <a:t>, ta so </a:t>
              </a:r>
              <a:r>
                <a:rPr lang="en-US" sz="4400" b="1" dirty="0" err="1">
                  <a:latin typeface="Cambria" panose="02040503050406030204" pitchFamily="18" charset="0"/>
                  <a:ea typeface="Cambria" panose="02040503050406030204" pitchFamily="18" charset="0"/>
                </a:rPr>
                <a:t>sánh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chữ</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hàng</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chục</a:t>
              </a:r>
              <a:r>
                <a:rPr lang="en-US" sz="4400" b="1" dirty="0" smtClean="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nghìn</a:t>
              </a:r>
              <a:r>
                <a:rPr lang="en-US" sz="4400" b="1" dirty="0" smtClean="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với</a:t>
              </a:r>
              <a:r>
                <a:rPr lang="en-US" sz="4400" b="1" dirty="0">
                  <a:latin typeface="Cambria" panose="02040503050406030204" pitchFamily="18" charset="0"/>
                  <a:ea typeface="Cambria" panose="02040503050406030204" pitchFamily="18" charset="0"/>
                </a:rPr>
                <a:t> 5. </a:t>
              </a:r>
              <a:r>
                <a:rPr lang="en-US" sz="4400" b="1" dirty="0" err="1">
                  <a:latin typeface="Cambria" panose="02040503050406030204" pitchFamily="18" charset="0"/>
                  <a:ea typeface="Cambria" panose="02040503050406030204" pitchFamily="18" charset="0"/>
                </a:rPr>
                <a:t>Nếu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chữ</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so </a:t>
              </a:r>
              <a:r>
                <a:rPr lang="en-US" sz="4400" b="1" dirty="0" err="1">
                  <a:latin typeface="Cambria" panose="02040503050406030204" pitchFamily="18" charset="0"/>
                  <a:ea typeface="Cambria" panose="02040503050406030204" pitchFamily="18" charset="0"/>
                </a:rPr>
                <a:t>sánh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bé</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hơn</a:t>
              </a:r>
              <a:r>
                <a:rPr lang="en-US" sz="4400" b="1" dirty="0">
                  <a:latin typeface="Cambria" panose="02040503050406030204" pitchFamily="18" charset="0"/>
                  <a:ea typeface="Cambria" panose="02040503050406030204" pitchFamily="18" charset="0"/>
                </a:rPr>
                <a:t> 5 </a:t>
              </a:r>
              <a:r>
                <a:rPr lang="en-US" sz="4400" b="1" dirty="0" err="1">
                  <a:latin typeface="Cambria" panose="02040503050406030204" pitchFamily="18" charset="0"/>
                  <a:ea typeface="Cambria" panose="02040503050406030204" pitchFamily="18" charset="0"/>
                </a:rPr>
                <a:t>thì</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xuống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lại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thì</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lên</a:t>
              </a:r>
              <a:r>
                <a:rPr lang="en-US" sz="4400" b="1" dirty="0" smtClean="0">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76293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H="1" flipV="1">
            <a:off x="1715028" y="298913"/>
            <a:ext cx="8979867" cy="6235102"/>
          </a:xfrm>
          <a:prstGeom prst="rect">
            <a:avLst/>
          </a:prstGeom>
        </p:spPr>
      </p:pic>
      <p:pic>
        <p:nvPicPr>
          <p:cNvPr id="7"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38" y="1023092"/>
            <a:ext cx="6858000" cy="6858000"/>
          </a:xfrm>
          <a:prstGeom prst="rect">
            <a:avLst/>
          </a:prstGeom>
        </p:spPr>
      </p:pic>
      <p:pic>
        <p:nvPicPr>
          <p:cNvPr id="8"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881" y="3322716"/>
            <a:ext cx="4162119" cy="4162119"/>
          </a:xfrm>
          <a:prstGeom prst="rect">
            <a:avLst/>
          </a:prstGeom>
        </p:spPr>
      </p:pic>
      <p:pic>
        <p:nvPicPr>
          <p:cNvPr id="13" name="Picture 12"/>
          <p:cNvPicPr>
            <a:picLocks noChangeAspect="1"/>
          </p:cNvPicPr>
          <p:nvPr/>
        </p:nvPicPr>
        <p:blipFill>
          <a:blip r:embed="rId5"/>
          <a:stretch>
            <a:fillRect/>
          </a:stretch>
        </p:blipFill>
        <p:spPr>
          <a:xfrm>
            <a:off x="4068665" y="570501"/>
            <a:ext cx="6450127" cy="4145639"/>
          </a:xfrm>
          <a:prstGeom prst="rect">
            <a:avLst/>
          </a:prstGeom>
        </p:spPr>
      </p:pic>
    </p:spTree>
    <p:extLst>
      <p:ext uri="{BB962C8B-B14F-4D97-AF65-F5344CB8AC3E}">
        <p14:creationId xmlns:p14="http://schemas.microsoft.com/office/powerpoint/2010/main" val="1396750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31676" cy="1045958"/>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611991"/>
              <a:ext cx="10737669" cy="978729"/>
            </a:xfrm>
            <a:prstGeom prst="rect">
              <a:avLst/>
            </a:prstGeom>
            <a:noFill/>
          </p:spPr>
          <p:txBody>
            <a:bodyPr wrap="square" rtlCol="0">
              <a:spAutoFit/>
            </a:bodyPr>
            <a:lstStyle/>
            <a:p>
              <a:pPr algn="just">
                <a:lnSpc>
                  <a:spcPct val="80000"/>
                </a:lnSpc>
              </a:pPr>
              <a:r>
                <a:rPr lang="en-US" sz="3600" b="1" smtClean="0">
                  <a:latin typeface="Cambria" panose="02040503050406030204" pitchFamily="18" charset="0"/>
                  <a:ea typeface="Cambria" panose="02040503050406030204" pitchFamily="18" charset="0"/>
                </a:rPr>
                <a:t>Làm tròn giá tiền các mặt hàng sau đến hàng trăm nghìn.</a:t>
              </a:r>
              <a:endParaRPr lang="en-US" sz="8800" b="1">
                <a:latin typeface="Cambria" panose="02040503050406030204" pitchFamily="18" charset="0"/>
                <a:ea typeface="Cambria" panose="02040503050406030204" pitchFamily="18" charset="0"/>
              </a:endParaRPr>
            </a:p>
          </p:txBody>
        </p:sp>
      </p:grpSp>
      <p:grpSp>
        <p:nvGrpSpPr>
          <p:cNvPr id="18" name="Group 17"/>
          <p:cNvGrpSpPr/>
          <p:nvPr/>
        </p:nvGrpSpPr>
        <p:grpSpPr>
          <a:xfrm>
            <a:off x="355150" y="1745707"/>
            <a:ext cx="11529534" cy="3352309"/>
            <a:chOff x="355150" y="1745707"/>
            <a:chExt cx="11529534" cy="335230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2" y="1745707"/>
              <a:ext cx="10724051" cy="2538910"/>
            </a:xfrm>
            <a:prstGeom prst="rect">
              <a:avLst/>
            </a:prstGeom>
          </p:spPr>
        </p:pic>
        <p:pic>
          <p:nvPicPr>
            <p:cNvPr id="15" name="Picture 14"/>
            <p:cNvPicPr>
              <a:picLocks noChangeAspect="1"/>
            </p:cNvPicPr>
            <p:nvPr/>
          </p:nvPicPr>
          <p:blipFill>
            <a:blip r:embed="rId3"/>
            <a:stretch>
              <a:fillRect/>
            </a:stretch>
          </p:blipFill>
          <p:spPr>
            <a:xfrm>
              <a:off x="355150" y="4281081"/>
              <a:ext cx="3670110" cy="816935"/>
            </a:xfrm>
            <a:prstGeom prst="rect">
              <a:avLst/>
            </a:prstGeom>
          </p:spPr>
        </p:pic>
        <p:pic>
          <p:nvPicPr>
            <p:cNvPr id="16" name="Picture 15"/>
            <p:cNvPicPr>
              <a:picLocks noChangeAspect="1"/>
            </p:cNvPicPr>
            <p:nvPr/>
          </p:nvPicPr>
          <p:blipFill>
            <a:blip r:embed="rId4"/>
            <a:stretch>
              <a:fillRect/>
            </a:stretch>
          </p:blipFill>
          <p:spPr>
            <a:xfrm>
              <a:off x="4585001" y="4281080"/>
              <a:ext cx="3267739" cy="816935"/>
            </a:xfrm>
            <a:prstGeom prst="rect">
              <a:avLst/>
            </a:prstGeom>
          </p:spPr>
        </p:pic>
        <p:pic>
          <p:nvPicPr>
            <p:cNvPr id="17" name="Picture 16"/>
            <p:cNvPicPr>
              <a:picLocks noChangeAspect="1"/>
            </p:cNvPicPr>
            <p:nvPr/>
          </p:nvPicPr>
          <p:blipFill>
            <a:blip r:embed="rId5"/>
            <a:stretch>
              <a:fillRect/>
            </a:stretch>
          </p:blipFill>
          <p:spPr>
            <a:xfrm>
              <a:off x="8397470" y="4256694"/>
              <a:ext cx="3487214" cy="841321"/>
            </a:xfrm>
            <a:prstGeom prst="rect">
              <a:avLst/>
            </a:prstGeom>
          </p:spPr>
        </p:pic>
      </p:grpSp>
      <p:sp>
        <p:nvSpPr>
          <p:cNvPr id="19" name="TextBox 18"/>
          <p:cNvSpPr txBox="1"/>
          <p:nvPr/>
        </p:nvSpPr>
        <p:spPr>
          <a:xfrm>
            <a:off x="1005841" y="4358840"/>
            <a:ext cx="731520" cy="584775"/>
          </a:xfrm>
          <a:prstGeom prst="rect">
            <a:avLst/>
          </a:prstGeom>
          <a:noFill/>
        </p:spPr>
        <p:txBody>
          <a:bodyPr wrap="square" rtlCol="0">
            <a:spAutoFit/>
          </a:bodyPr>
          <a:lstStyle/>
          <a:p>
            <a:r>
              <a:rPr lang="en-US" sz="3200" dirty="0" smtClean="0">
                <a:solidFill>
                  <a:srgbClr val="0070C0"/>
                </a:solidFill>
                <a:latin typeface="UTM Avo" panose="02040603050506020204" pitchFamily="18" charset="0"/>
              </a:rPr>
              <a:t>4</a:t>
            </a:r>
            <a:r>
              <a:rPr lang="en-US" sz="3200" dirty="0" smtClean="0">
                <a:solidFill>
                  <a:srgbClr val="FF0000"/>
                </a:solidFill>
                <a:latin typeface="UTM Avo" panose="02040603050506020204" pitchFamily="18" charset="0"/>
              </a:rPr>
              <a:t>9</a:t>
            </a:r>
            <a:endParaRPr lang="en-US" sz="3200" dirty="0">
              <a:solidFill>
                <a:srgbClr val="FF0000"/>
              </a:solidFill>
              <a:latin typeface="UTM Avo" panose="02040603050506020204" pitchFamily="18" charset="0"/>
            </a:endParaRPr>
          </a:p>
        </p:txBody>
      </p:sp>
      <p:grpSp>
        <p:nvGrpSpPr>
          <p:cNvPr id="22" name="Group 21"/>
          <p:cNvGrpSpPr/>
          <p:nvPr/>
        </p:nvGrpSpPr>
        <p:grpSpPr>
          <a:xfrm>
            <a:off x="381948" y="5263679"/>
            <a:ext cx="3485883" cy="640080"/>
            <a:chOff x="446036" y="5172239"/>
            <a:chExt cx="3485883" cy="640080"/>
          </a:xfrm>
        </p:grpSpPr>
        <p:sp>
          <p:nvSpPr>
            <p:cNvPr id="20" name="Rounded Rectangle 19"/>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603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18 500 000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23" name="TextBox 22"/>
          <p:cNvSpPr txBox="1"/>
          <p:nvPr/>
        </p:nvSpPr>
        <p:spPr>
          <a:xfrm>
            <a:off x="5029139" y="4358840"/>
            <a:ext cx="731520" cy="584775"/>
          </a:xfrm>
          <a:prstGeom prst="rect">
            <a:avLst/>
          </a:prstGeom>
          <a:noFill/>
        </p:spPr>
        <p:txBody>
          <a:bodyPr wrap="square" rtlCol="0">
            <a:spAutoFit/>
          </a:bodyPr>
          <a:lstStyle/>
          <a:p>
            <a:r>
              <a:rPr lang="en-US" sz="3200" smtClean="0">
                <a:solidFill>
                  <a:srgbClr val="0070C0"/>
                </a:solidFill>
                <a:latin typeface="UTM Avo" panose="02040603050506020204" pitchFamily="18" charset="0"/>
              </a:rPr>
              <a:t>1</a:t>
            </a:r>
            <a:r>
              <a:rPr lang="en-US" sz="3200" smtClean="0">
                <a:solidFill>
                  <a:srgbClr val="FF0000"/>
                </a:solidFill>
                <a:latin typeface="UTM Avo" panose="02040603050506020204" pitchFamily="18" charset="0"/>
              </a:rPr>
              <a:t>2</a:t>
            </a:r>
            <a:endParaRPr lang="en-US" sz="3200">
              <a:solidFill>
                <a:srgbClr val="FF0000"/>
              </a:solidFill>
              <a:latin typeface="UTM Avo" panose="02040603050506020204" pitchFamily="18" charset="0"/>
            </a:endParaRPr>
          </a:p>
        </p:txBody>
      </p:sp>
      <p:grpSp>
        <p:nvGrpSpPr>
          <p:cNvPr id="24" name="Group 23"/>
          <p:cNvGrpSpPr/>
          <p:nvPr/>
        </p:nvGrpSpPr>
        <p:grpSpPr>
          <a:xfrm>
            <a:off x="4486142" y="5237553"/>
            <a:ext cx="3556907" cy="640080"/>
            <a:chOff x="470262" y="5172239"/>
            <a:chExt cx="3556907" cy="640080"/>
          </a:xfrm>
        </p:grpSpPr>
        <p:sp>
          <p:nvSpPr>
            <p:cNvPr id="25" name="Rounded Rectangle 24"/>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128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2 100 000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27" name="TextBox 26"/>
          <p:cNvSpPr txBox="1"/>
          <p:nvPr/>
        </p:nvSpPr>
        <p:spPr>
          <a:xfrm>
            <a:off x="8924411" y="4339136"/>
            <a:ext cx="731520" cy="584775"/>
          </a:xfrm>
          <a:prstGeom prst="rect">
            <a:avLst/>
          </a:prstGeom>
          <a:noFill/>
        </p:spPr>
        <p:txBody>
          <a:bodyPr wrap="square" rtlCol="0">
            <a:spAutoFit/>
          </a:bodyPr>
          <a:lstStyle/>
          <a:p>
            <a:r>
              <a:rPr lang="en-US" sz="3200" smtClean="0">
                <a:solidFill>
                  <a:srgbClr val="0070C0"/>
                </a:solidFill>
                <a:latin typeface="UTM Avo" panose="02040603050506020204" pitchFamily="18" charset="0"/>
              </a:rPr>
              <a:t>8</a:t>
            </a:r>
            <a:r>
              <a:rPr lang="en-US" sz="3200">
                <a:solidFill>
                  <a:srgbClr val="FF0000"/>
                </a:solidFill>
                <a:latin typeface="UTM Avo" panose="02040603050506020204" pitchFamily="18" charset="0"/>
              </a:rPr>
              <a:t>9</a:t>
            </a:r>
          </a:p>
        </p:txBody>
      </p:sp>
      <p:grpSp>
        <p:nvGrpSpPr>
          <p:cNvPr id="28" name="Group 27"/>
          <p:cNvGrpSpPr/>
          <p:nvPr/>
        </p:nvGrpSpPr>
        <p:grpSpPr>
          <a:xfrm>
            <a:off x="8369827" y="5247936"/>
            <a:ext cx="3556907" cy="640080"/>
            <a:chOff x="470262" y="5172239"/>
            <a:chExt cx="3556907" cy="640080"/>
          </a:xfrm>
        </p:grpSpPr>
        <p:sp>
          <p:nvSpPr>
            <p:cNvPr id="29" name="Rounded Rectangle 28"/>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128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2 900 000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31" name="Oval 30"/>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102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6" y="672785"/>
            <a:ext cx="10618694"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a) Chữ số 5 ở mỗi số sau thuộc hàng nào, lớp nào?</a:t>
            </a:r>
            <a:endParaRPr lang="en-US" sz="3600" b="1">
              <a:latin typeface="Cambria" panose="02040503050406030204" pitchFamily="18" charset="0"/>
              <a:ea typeface="Cambria" panose="02040503050406030204" pitchFamily="18" charset="0"/>
            </a:endParaRPr>
          </a:p>
        </p:txBody>
      </p:sp>
      <p:sp>
        <p:nvSpPr>
          <p:cNvPr id="4" name="Rounded Rectangle 3"/>
          <p:cNvSpPr/>
          <p:nvPr/>
        </p:nvSpPr>
        <p:spPr>
          <a:xfrm>
            <a:off x="510987" y="1882587"/>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12022"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13058"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04366" y="3172632"/>
            <a:ext cx="10618693"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b) </a:t>
            </a:r>
            <a:r>
              <a:rPr lang="en-US" sz="3600" b="1">
                <a:latin typeface="Cambria" panose="02040503050406030204" pitchFamily="18" charset="0"/>
                <a:ea typeface="Cambria" panose="02040503050406030204" pitchFamily="18" charset="0"/>
              </a:rPr>
              <a:t>Hãy làm tròn các số trên đến hàng chục nghìn.</a:t>
            </a:r>
          </a:p>
        </p:txBody>
      </p:sp>
    </p:spTree>
    <p:extLst>
      <p:ext uri="{BB962C8B-B14F-4D97-AF65-F5344CB8AC3E}">
        <p14:creationId xmlns:p14="http://schemas.microsoft.com/office/powerpoint/2010/main" val="165883125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794244"/>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5" y="859669"/>
            <a:ext cx="10618694"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a) Chữ số 5 ở mỗi số sau thuộc hàng nào, lớp nào?</a:t>
            </a:r>
            <a:endParaRPr lang="en-US" sz="3600" b="1">
              <a:latin typeface="Cambria" panose="02040503050406030204" pitchFamily="18" charset="0"/>
              <a:ea typeface="Cambria" panose="02040503050406030204" pitchFamily="18" charset="0"/>
            </a:endParaRPr>
          </a:p>
        </p:txBody>
      </p:sp>
      <p:sp>
        <p:nvSpPr>
          <p:cNvPr id="4" name="Rounded Rectangle 3"/>
          <p:cNvSpPr/>
          <p:nvPr/>
        </p:nvSpPr>
        <p:spPr>
          <a:xfrm>
            <a:off x="551328" y="2057398"/>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a:t>
            </a: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388</a:t>
            </a:r>
          </a:p>
        </p:txBody>
      </p:sp>
      <p:sp>
        <p:nvSpPr>
          <p:cNvPr id="5" name="Rounded Rectangle 4"/>
          <p:cNvSpPr/>
          <p:nvPr/>
        </p:nvSpPr>
        <p:spPr>
          <a:xfrm>
            <a:off x="4352363"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122 381</a:t>
            </a:r>
          </a:p>
        </p:txBody>
      </p:sp>
      <p:sp>
        <p:nvSpPr>
          <p:cNvPr id="6" name="Rounded Rectangle 5"/>
          <p:cNvSpPr/>
          <p:nvPr/>
        </p:nvSpPr>
        <p:spPr>
          <a:xfrm>
            <a:off x="8153399"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31 278 000</a:t>
            </a:r>
          </a:p>
        </p:txBody>
      </p:sp>
      <p:grpSp>
        <p:nvGrpSpPr>
          <p:cNvPr id="8" name="Group 7"/>
          <p:cNvGrpSpPr/>
          <p:nvPr/>
        </p:nvGrpSpPr>
        <p:grpSpPr>
          <a:xfrm>
            <a:off x="563428" y="3401095"/>
            <a:ext cx="3390006" cy="1455823"/>
            <a:chOff x="809897" y="544762"/>
            <a:chExt cx="10881360" cy="1131538"/>
          </a:xfrm>
        </p:grpSpPr>
        <p:sp>
          <p:nvSpPr>
            <p:cNvPr id="9"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0" name="TextBox 9"/>
            <p:cNvSpPr txBox="1"/>
            <p:nvPr/>
          </p:nvSpPr>
          <p:spPr>
            <a:xfrm>
              <a:off x="809897" y="565665"/>
              <a:ext cx="10737669"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nghìn</a:t>
              </a:r>
            </a:p>
            <a:p>
              <a:pPr algn="ctr"/>
              <a:r>
                <a:rPr lang="en-US" sz="3600" b="1" smtClean="0">
                  <a:latin typeface="Cambria" panose="02040503050406030204" pitchFamily="18" charset="0"/>
                  <a:ea typeface="Cambria" panose="02040503050406030204" pitchFamily="18" charset="0"/>
                </a:rPr>
                <a:t>Lớp nghìn</a:t>
              </a:r>
              <a:endParaRPr lang="en-US" sz="8800" b="1">
                <a:latin typeface="Cambria" panose="02040503050406030204" pitchFamily="18" charset="0"/>
                <a:ea typeface="Cambria" panose="02040503050406030204" pitchFamily="18" charset="0"/>
              </a:endParaRPr>
            </a:p>
          </p:txBody>
        </p:sp>
      </p:grpSp>
      <p:grpSp>
        <p:nvGrpSpPr>
          <p:cNvPr id="11" name="Group 10"/>
          <p:cNvGrpSpPr/>
          <p:nvPr/>
        </p:nvGrpSpPr>
        <p:grpSpPr>
          <a:xfrm>
            <a:off x="4367603" y="3405761"/>
            <a:ext cx="3391350" cy="1448680"/>
            <a:chOff x="809897" y="544762"/>
            <a:chExt cx="10881360" cy="1129903"/>
          </a:xfrm>
        </p:grpSpPr>
        <p:sp>
          <p:nvSpPr>
            <p:cNvPr id="12"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3" name="TextBox 12"/>
            <p:cNvSpPr txBox="1"/>
            <p:nvPr/>
          </p:nvSpPr>
          <p:spPr>
            <a:xfrm>
              <a:off x="809897" y="564030"/>
              <a:ext cx="10737671"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triệu</a:t>
              </a:r>
            </a:p>
            <a:p>
              <a:pPr algn="ctr"/>
              <a:r>
                <a:rPr lang="en-US" sz="3600" b="1" smtClean="0">
                  <a:latin typeface="Cambria" panose="02040503050406030204" pitchFamily="18" charset="0"/>
                  <a:ea typeface="Cambria" panose="02040503050406030204" pitchFamily="18" charset="0"/>
                </a:rPr>
                <a:t>Lớp triệu</a:t>
              </a:r>
              <a:endParaRPr lang="en-US" sz="8800" b="1">
                <a:latin typeface="Cambria" panose="02040503050406030204" pitchFamily="18" charset="0"/>
                <a:ea typeface="Cambria" panose="02040503050406030204" pitchFamily="18" charset="0"/>
              </a:endParaRPr>
            </a:p>
          </p:txBody>
        </p:sp>
      </p:grpSp>
      <p:grpSp>
        <p:nvGrpSpPr>
          <p:cNvPr id="14" name="Group 13"/>
          <p:cNvGrpSpPr/>
          <p:nvPr/>
        </p:nvGrpSpPr>
        <p:grpSpPr>
          <a:xfrm>
            <a:off x="8074508" y="3408683"/>
            <a:ext cx="3848551" cy="1445758"/>
            <a:chOff x="809897" y="544762"/>
            <a:chExt cx="10881360" cy="1130087"/>
          </a:xfrm>
        </p:grpSpPr>
        <p:sp>
          <p:nvSpPr>
            <p:cNvPr id="15"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6" name="TextBox 15"/>
            <p:cNvSpPr txBox="1"/>
            <p:nvPr/>
          </p:nvSpPr>
          <p:spPr>
            <a:xfrm>
              <a:off x="809897" y="564214"/>
              <a:ext cx="10737669"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trăm triệu</a:t>
              </a:r>
            </a:p>
            <a:p>
              <a:pPr algn="ctr"/>
              <a:r>
                <a:rPr lang="en-US" sz="3600" b="1" smtClean="0">
                  <a:latin typeface="Cambria" panose="02040503050406030204" pitchFamily="18" charset="0"/>
                  <a:ea typeface="Cambria" panose="02040503050406030204" pitchFamily="18" charset="0"/>
                </a:rPr>
                <a:t>Lớp triệu</a:t>
              </a:r>
            </a:p>
          </p:txBody>
        </p:sp>
      </p:grpSp>
    </p:spTree>
    <p:extLst>
      <p:ext uri="{BB962C8B-B14F-4D97-AF65-F5344CB8AC3E}">
        <p14:creationId xmlns:p14="http://schemas.microsoft.com/office/powerpoint/2010/main" val="524667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4" name="Rounded Rectangle 3"/>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31260" y="726139"/>
            <a:ext cx="10618693"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b) </a:t>
            </a:r>
            <a:r>
              <a:rPr lang="en-US" sz="3600" b="1">
                <a:latin typeface="Cambria" panose="02040503050406030204" pitchFamily="18" charset="0"/>
                <a:ea typeface="Cambria" panose="02040503050406030204" pitchFamily="18" charset="0"/>
              </a:rPr>
              <a:t>Hãy làm tròn các số trên đến hàng chục nghìn.</a:t>
            </a:r>
          </a:p>
        </p:txBody>
      </p:sp>
      <p:sp>
        <p:nvSpPr>
          <p:cNvPr id="8" name="Rounded Rectangle 7"/>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a:t>
            </a:r>
            <a:r>
              <a:rPr lang="en-US" sz="4400" b="1">
                <a:solidFill>
                  <a:srgbClr val="FF0000"/>
                </a:solidFill>
                <a:latin typeface="Cambria" panose="02040503050406030204" pitchFamily="18" charset="0"/>
                <a:ea typeface="Cambria" panose="02040503050406030204" pitchFamily="18" charset="0"/>
              </a:rPr>
              <a:t>3</a:t>
            </a:r>
            <a:r>
              <a:rPr lang="en-US" sz="4400" b="1">
                <a:solidFill>
                  <a:srgbClr val="0070C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388</a:t>
            </a:r>
          </a:p>
        </p:txBody>
      </p:sp>
      <p:sp>
        <p:nvSpPr>
          <p:cNvPr id="9" name="Rounded Rectangle 8"/>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a:t>
            </a:r>
            <a:r>
              <a:rPr lang="en-US" sz="4400" b="1">
                <a:solidFill>
                  <a:srgbClr val="FF0000"/>
                </a:solidFill>
                <a:latin typeface="Cambria" panose="02040503050406030204" pitchFamily="18" charset="0"/>
                <a:ea typeface="Cambria" panose="02040503050406030204" pitchFamily="18" charset="0"/>
              </a:rPr>
              <a:t>2</a:t>
            </a:r>
            <a:r>
              <a:rPr lang="en-US" sz="4400" b="1">
                <a:solidFill>
                  <a:srgbClr val="0070C0"/>
                </a:solidFill>
                <a:latin typeface="Cambria" panose="02040503050406030204" pitchFamily="18" charset="0"/>
                <a:ea typeface="Cambria" panose="02040503050406030204" pitchFamily="18" charset="0"/>
              </a:rPr>
              <a:t>2</a:t>
            </a:r>
            <a:r>
              <a:rPr lang="en-US" sz="4400" b="1">
                <a:solidFill>
                  <a:schemeClr val="accent5">
                    <a:lumMod val="50000"/>
                  </a:schemeClr>
                </a:solidFill>
                <a:latin typeface="Cambria" panose="02040503050406030204" pitchFamily="18" charset="0"/>
                <a:ea typeface="Cambria" panose="02040503050406030204" pitchFamily="18" charset="0"/>
              </a:rPr>
              <a:t> 381</a:t>
            </a:r>
          </a:p>
        </p:txBody>
      </p:sp>
      <p:sp>
        <p:nvSpPr>
          <p:cNvPr id="10" name="Rounded Rectangle 9"/>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a:t>
            </a:r>
            <a:r>
              <a:rPr lang="en-US" sz="4400" b="1">
                <a:solidFill>
                  <a:srgbClr val="FF0000"/>
                </a:solidFill>
                <a:latin typeface="Cambria" panose="02040503050406030204" pitchFamily="18" charset="0"/>
                <a:ea typeface="Cambria" panose="02040503050406030204" pitchFamily="18" charset="0"/>
              </a:rPr>
              <a:t>7</a:t>
            </a:r>
            <a:r>
              <a:rPr lang="en-US" sz="4400" b="1">
                <a:solidFill>
                  <a:srgbClr val="0070C0"/>
                </a:solidFill>
                <a:latin typeface="Cambria" panose="02040503050406030204" pitchFamily="18" charset="0"/>
                <a:ea typeface="Cambria" panose="02040503050406030204" pitchFamily="18" charset="0"/>
              </a:rPr>
              <a:t>8</a:t>
            </a:r>
            <a:r>
              <a:rPr lang="en-US" sz="4400" b="1">
                <a:solidFill>
                  <a:schemeClr val="accent5">
                    <a:lumMod val="50000"/>
                  </a:schemeClr>
                </a:solidFill>
                <a:latin typeface="Cambria" panose="02040503050406030204" pitchFamily="18" charset="0"/>
                <a:ea typeface="Cambria" panose="02040503050406030204" pitchFamily="18" charset="0"/>
              </a:rPr>
              <a:t> 000</a:t>
            </a:r>
          </a:p>
        </p:txBody>
      </p:sp>
      <p:sp>
        <p:nvSpPr>
          <p:cNvPr id="14" name="Rounded Rectangle 13"/>
          <p:cNvSpPr/>
          <p:nvPr/>
        </p:nvSpPr>
        <p:spPr>
          <a:xfrm>
            <a:off x="537882" y="3172632"/>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a:t>
            </a:r>
            <a:r>
              <a:rPr lang="en-US" sz="4400" b="1" smtClean="0">
                <a:solidFill>
                  <a:schemeClr val="accent5">
                    <a:lumMod val="50000"/>
                  </a:schemeClr>
                </a:solidFill>
                <a:latin typeface="Cambria" panose="02040503050406030204" pitchFamily="18" charset="0"/>
                <a:ea typeface="Cambria" panose="02040503050406030204" pitchFamily="18" charset="0"/>
              </a:rPr>
              <a:t>8</a:t>
            </a:r>
            <a:r>
              <a:rPr lang="en-US" sz="4400" b="1" smtClean="0">
                <a:solidFill>
                  <a:srgbClr val="FF0000"/>
                </a:solidFill>
                <a:latin typeface="Cambria" panose="02040503050406030204" pitchFamily="18" charset="0"/>
                <a:ea typeface="Cambria" panose="02040503050406030204" pitchFamily="18" charset="0"/>
              </a:rPr>
              <a:t>40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388</a:t>
            </a:r>
          </a:p>
        </p:txBody>
      </p:sp>
      <p:sp>
        <p:nvSpPr>
          <p:cNvPr id="15" name="Rounded Rectangle 14"/>
          <p:cNvSpPr/>
          <p:nvPr/>
        </p:nvSpPr>
        <p:spPr>
          <a:xfrm>
            <a:off x="4338917"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a:t>
            </a:r>
            <a:r>
              <a:rPr lang="en-US" sz="4400" b="1" smtClean="0">
                <a:solidFill>
                  <a:schemeClr val="accent5">
                    <a:lumMod val="50000"/>
                  </a:schemeClr>
                </a:solidFill>
                <a:latin typeface="Cambria" panose="02040503050406030204" pitchFamily="18" charset="0"/>
                <a:ea typeface="Cambria" panose="02040503050406030204" pitchFamily="18" charset="0"/>
              </a:rPr>
              <a:t>1</a:t>
            </a:r>
            <a:r>
              <a:rPr lang="en-US" sz="4400" b="1" smtClean="0">
                <a:solidFill>
                  <a:srgbClr val="FF0000"/>
                </a:solidFill>
                <a:latin typeface="Cambria" panose="02040503050406030204" pitchFamily="18" charset="0"/>
                <a:ea typeface="Cambria" panose="02040503050406030204" pitchFamily="18" charset="0"/>
              </a:rPr>
              <a:t>20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381</a:t>
            </a:r>
          </a:p>
        </p:txBody>
      </p:sp>
      <p:sp>
        <p:nvSpPr>
          <p:cNvPr id="16" name="Rounded Rectangle 15"/>
          <p:cNvSpPr/>
          <p:nvPr/>
        </p:nvSpPr>
        <p:spPr>
          <a:xfrm>
            <a:off x="8139953"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a:t>
            </a:r>
            <a:r>
              <a:rPr lang="en-US" sz="4400" b="1" smtClean="0">
                <a:solidFill>
                  <a:schemeClr val="accent5">
                    <a:lumMod val="50000"/>
                  </a:schemeClr>
                </a:solidFill>
                <a:latin typeface="Cambria" panose="02040503050406030204" pitchFamily="18" charset="0"/>
                <a:ea typeface="Cambria" panose="02040503050406030204" pitchFamily="18" charset="0"/>
              </a:rPr>
              <a:t>2</a:t>
            </a:r>
            <a:r>
              <a:rPr lang="en-US" sz="4400" b="1" smtClean="0">
                <a:solidFill>
                  <a:srgbClr val="FF0000"/>
                </a:solidFill>
                <a:latin typeface="Cambria" panose="02040503050406030204" pitchFamily="18" charset="0"/>
                <a:ea typeface="Cambria" panose="02040503050406030204" pitchFamily="18" charset="0"/>
              </a:rPr>
              <a:t>80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000</a:t>
            </a:r>
          </a:p>
        </p:txBody>
      </p:sp>
    </p:spTree>
    <p:extLst>
      <p:ext uri="{BB962C8B-B14F-4D97-AF65-F5344CB8AC3E}">
        <p14:creationId xmlns:p14="http://schemas.microsoft.com/office/powerpoint/2010/main" val="248399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TextBox 2"/>
          <p:cNvSpPr txBox="1"/>
          <p:nvPr/>
        </p:nvSpPr>
        <p:spPr>
          <a:xfrm>
            <a:off x="1290919" y="619433"/>
            <a:ext cx="10618693"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hàng trăm nghìn.</a:t>
            </a:r>
          </a:p>
        </p:txBody>
      </p:sp>
      <p:pic>
        <p:nvPicPr>
          <p:cNvPr id="5" name="Picture 4"/>
          <p:cNvPicPr>
            <a:picLocks noChangeAspect="1"/>
          </p:cNvPicPr>
          <p:nvPr/>
        </p:nvPicPr>
        <p:blipFill>
          <a:blip r:embed="rId2"/>
          <a:stretch>
            <a:fillRect/>
          </a:stretch>
        </p:blipFill>
        <p:spPr>
          <a:xfrm>
            <a:off x="349167" y="3425332"/>
            <a:ext cx="11479763" cy="1889924"/>
          </a:xfrm>
          <a:prstGeom prst="rect">
            <a:avLst/>
          </a:prstGeom>
        </p:spPr>
      </p:pic>
    </p:spTree>
    <p:extLst>
      <p:ext uri="{BB962C8B-B14F-4D97-AF65-F5344CB8AC3E}">
        <p14:creationId xmlns:p14="http://schemas.microsoft.com/office/powerpoint/2010/main" val="324797675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53687" y="587829"/>
            <a:ext cx="10906942" cy="5888899"/>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56525" y="3866606"/>
            <a:ext cx="2991394" cy="2991394"/>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305870" y="206557"/>
            <a:ext cx="7206214" cy="1508443"/>
          </a:xfrm>
          <a:prstGeom prst="rect">
            <a:avLst/>
          </a:prstGeom>
        </p:spPr>
      </p:pic>
      <p:sp>
        <p:nvSpPr>
          <p:cNvPr id="5" name="TextBox 4"/>
          <p:cNvSpPr txBox="1"/>
          <p:nvPr/>
        </p:nvSpPr>
        <p:spPr>
          <a:xfrm>
            <a:off x="932760" y="1259736"/>
            <a:ext cx="10348795" cy="5016758"/>
          </a:xfrm>
          <a:prstGeom prst="rect">
            <a:avLst/>
          </a:prstGeom>
          <a:noFill/>
        </p:spPr>
        <p:txBody>
          <a:bodyPr wrap="square" rtlCol="0">
            <a:spAutoFit/>
          </a:bodyPr>
          <a:lstStyle/>
          <a:p>
            <a:pPr algn="just"/>
            <a:r>
              <a:rPr lang="en-US" sz="3200" b="1">
                <a:solidFill>
                  <a:srgbClr val="006666"/>
                </a:solidFill>
                <a:latin typeface="Cambria" panose="02040503050406030204" pitchFamily="18" charset="0"/>
                <a:ea typeface="Cambria" panose="02040503050406030204" pitchFamily="18" charset="0"/>
              </a:rPr>
              <a:t>* Năng lực đặc thù:</a:t>
            </a:r>
          </a:p>
          <a:p>
            <a:pPr algn="just"/>
            <a:r>
              <a:rPr lang="vi-VN" sz="3200" b="1">
                <a:solidFill>
                  <a:srgbClr val="002060"/>
                </a:solidFill>
                <a:latin typeface="Cambria" panose="02040503050406030204" pitchFamily="18" charset="0"/>
                <a:ea typeface="Cambria" panose="02040503050406030204" pitchFamily="18" charset="0"/>
              </a:rPr>
              <a:t>- Biết làm tròn số và làm tròn được số đến hàng trăm nghìn.</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2060"/>
                </a:solidFill>
                <a:latin typeface="Cambria" panose="02040503050406030204" pitchFamily="18" charset="0"/>
                <a:ea typeface="Cambria" panose="02040503050406030204" pitchFamily="18" charset="0"/>
              </a:rPr>
              <a:t>- Vận dụng được làm tròn số và một số tình huống thực tế đơn giản.</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6666"/>
                </a:solidFill>
                <a:latin typeface="Cambria" panose="02040503050406030204" pitchFamily="18" charset="0"/>
                <a:ea typeface="Cambria" panose="02040503050406030204" pitchFamily="18" charset="0"/>
              </a:rPr>
              <a:t>* Năng lực chung: </a:t>
            </a:r>
            <a:r>
              <a:rPr lang="vi-VN" sz="3200" b="1">
                <a:solidFill>
                  <a:srgbClr val="002060"/>
                </a:solidFill>
                <a:latin typeface="Cambria" panose="02040503050406030204" pitchFamily="18" charset="0"/>
                <a:ea typeface="Cambria" panose="02040503050406030204" pitchFamily="18" charset="0"/>
              </a:rPr>
              <a:t>Năng lực ước lượng thông qua các bài toán ước lượng số.</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2060"/>
                </a:solidFill>
                <a:latin typeface="Cambria" panose="02040503050406030204" pitchFamily="18" charset="0"/>
                <a:ea typeface="Cambria" panose="02040503050406030204" pitchFamily="18" charset="0"/>
              </a:rPr>
              <a:t>- Năng lực giải quyết vấn đề khi áp dụng yêu cầu làm tròn số vào các bài toán thực tế.</a:t>
            </a:r>
            <a:endParaRPr lang="en-US" sz="3200" b="1">
              <a:solidFill>
                <a:srgbClr val="002060"/>
              </a:solidFill>
              <a:latin typeface="Cambria" panose="02040503050406030204" pitchFamily="18" charset="0"/>
              <a:ea typeface="Cambria" panose="02040503050406030204" pitchFamily="18" charset="0"/>
            </a:endParaRPr>
          </a:p>
          <a:p>
            <a:pPr algn="just"/>
            <a:r>
              <a:rPr lang="en-US" sz="3200" b="1">
                <a:solidFill>
                  <a:srgbClr val="006666"/>
                </a:solidFill>
                <a:latin typeface="Cambria" panose="02040503050406030204" pitchFamily="18" charset="0"/>
                <a:ea typeface="Cambria" panose="02040503050406030204" pitchFamily="18" charset="0"/>
              </a:rPr>
              <a:t>* Phẩm chất: </a:t>
            </a:r>
            <a:r>
              <a:rPr lang="en-US" sz="3200" b="1">
                <a:solidFill>
                  <a:srgbClr val="002060"/>
                </a:solidFill>
                <a:latin typeface="Cambria" panose="02040503050406030204" pitchFamily="18" charset="0"/>
                <a:ea typeface="Cambria" panose="02040503050406030204" pitchFamily="18" charset="0"/>
              </a:rPr>
              <a:t>Chăm chỉ, trách</a:t>
            </a:r>
            <a:r>
              <a:rPr lang="vi-VN" sz="3200" b="1">
                <a:solidFill>
                  <a:srgbClr val="002060"/>
                </a:solidFill>
                <a:latin typeface="Cambria" panose="02040503050406030204" pitchFamily="18" charset="0"/>
                <a:ea typeface="Cambria" panose="02040503050406030204" pitchFamily="18" charset="0"/>
              </a:rPr>
              <a:t> nhiệm</a:t>
            </a:r>
            <a:r>
              <a:rPr lang="vi-VN" sz="3200" b="1" smtClean="0">
                <a:solidFill>
                  <a:srgbClr val="002060"/>
                </a:solidFill>
                <a:latin typeface="Cambria" panose="02040503050406030204" pitchFamily="18" charset="0"/>
                <a:ea typeface="Cambria" panose="02040503050406030204" pitchFamily="18" charset="0"/>
              </a:rPr>
              <a:t>.</a:t>
            </a:r>
            <a:endParaRPr lang="en-US" sz="32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596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TextBox 2"/>
          <p:cNvSpPr txBox="1"/>
          <p:nvPr/>
        </p:nvSpPr>
        <p:spPr>
          <a:xfrm>
            <a:off x="1290919" y="619433"/>
            <a:ext cx="10618693"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a:t>
            </a:r>
            <a:r>
              <a:rPr lang="en-US" sz="3600" b="1">
                <a:solidFill>
                  <a:srgbClr val="0070C0"/>
                </a:solidFill>
                <a:latin typeface="Cambria" panose="02040503050406030204" pitchFamily="18" charset="0"/>
                <a:ea typeface="Cambria" panose="02040503050406030204" pitchFamily="18" charset="0"/>
              </a:rPr>
              <a:t>hàng trăm nghìn</a:t>
            </a:r>
            <a:r>
              <a:rPr lang="en-US" sz="3600" b="1">
                <a:latin typeface="Cambria" panose="02040503050406030204" pitchFamily="18" charset="0"/>
                <a:ea typeface="Cambria" panose="02040503050406030204" pitchFamily="18" charset="0"/>
              </a:rPr>
              <a:t>.</a:t>
            </a:r>
          </a:p>
        </p:txBody>
      </p:sp>
      <p:pic>
        <p:nvPicPr>
          <p:cNvPr id="5" name="Picture 4"/>
          <p:cNvPicPr>
            <a:picLocks noChangeAspect="1"/>
          </p:cNvPicPr>
          <p:nvPr/>
        </p:nvPicPr>
        <p:blipFill>
          <a:blip r:embed="rId2"/>
          <a:stretch>
            <a:fillRect/>
          </a:stretch>
        </p:blipFill>
        <p:spPr>
          <a:xfrm>
            <a:off x="369108" y="3358061"/>
            <a:ext cx="11479763" cy="1889924"/>
          </a:xfrm>
          <a:prstGeom prst="rect">
            <a:avLst/>
          </a:prstGeom>
        </p:spPr>
      </p:pic>
      <p:sp>
        <p:nvSpPr>
          <p:cNvPr id="7" name="Rounded Rectangle 6"/>
          <p:cNvSpPr/>
          <p:nvPr/>
        </p:nvSpPr>
        <p:spPr>
          <a:xfrm>
            <a:off x="2680446" y="4380560"/>
            <a:ext cx="2227731"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100 000</a:t>
            </a:r>
            <a:endParaRPr lang="en-US" sz="3500">
              <a:solidFill>
                <a:srgbClr val="C00000"/>
              </a:solidFill>
              <a:latin typeface="UTM Avo" panose="02040603050506020204" pitchFamily="18" charset="0"/>
            </a:endParaRPr>
          </a:p>
        </p:txBody>
      </p:sp>
      <p:sp>
        <p:nvSpPr>
          <p:cNvPr id="8" name="Rounded Rectangle 7"/>
          <p:cNvSpPr/>
          <p:nvPr/>
        </p:nvSpPr>
        <p:spPr>
          <a:xfrm>
            <a:off x="4970471" y="4380560"/>
            <a:ext cx="2223705"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300 000</a:t>
            </a:r>
            <a:endParaRPr lang="en-US" sz="3500">
              <a:solidFill>
                <a:srgbClr val="C00000"/>
              </a:solidFill>
              <a:latin typeface="UTM Avo" panose="02040603050506020204" pitchFamily="18" charset="0"/>
            </a:endParaRPr>
          </a:p>
        </p:txBody>
      </p:sp>
      <p:sp>
        <p:nvSpPr>
          <p:cNvPr id="9" name="Rounded Rectangle 8"/>
          <p:cNvSpPr/>
          <p:nvPr/>
        </p:nvSpPr>
        <p:spPr>
          <a:xfrm>
            <a:off x="7256470" y="4380560"/>
            <a:ext cx="2237154"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400 000</a:t>
            </a:r>
            <a:endParaRPr lang="en-US" sz="3500">
              <a:solidFill>
                <a:srgbClr val="C00000"/>
              </a:solidFill>
              <a:latin typeface="UTM Avo" panose="02040603050506020204" pitchFamily="18" charset="0"/>
            </a:endParaRPr>
          </a:p>
        </p:txBody>
      </p:sp>
      <p:sp>
        <p:nvSpPr>
          <p:cNvPr id="10" name="Rounded Rectangle 9"/>
          <p:cNvSpPr/>
          <p:nvPr/>
        </p:nvSpPr>
        <p:spPr>
          <a:xfrm>
            <a:off x="9556375" y="4380560"/>
            <a:ext cx="2265602"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3 3</a:t>
            </a:r>
            <a:r>
              <a:rPr lang="en-US" sz="3500" smtClean="0">
                <a:solidFill>
                  <a:srgbClr val="C00000"/>
                </a:solidFill>
                <a:latin typeface="UTM Avo" panose="02040603050506020204" pitchFamily="18" charset="0"/>
              </a:rPr>
              <a:t>00 000</a:t>
            </a:r>
            <a:endParaRPr lang="en-US" sz="3500">
              <a:solidFill>
                <a:srgbClr val="C00000"/>
              </a:solidFill>
              <a:latin typeface="UTM Avo" panose="02040603050506020204" pitchFamily="18" charset="0"/>
            </a:endParaRPr>
          </a:p>
        </p:txBody>
      </p:sp>
    </p:spTree>
    <p:extLst>
      <p:ext uri="{BB962C8B-B14F-4D97-AF65-F5344CB8AC3E}">
        <p14:creationId xmlns:p14="http://schemas.microsoft.com/office/powerpoint/2010/main" val="1363131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V="1">
            <a:off x="3374011" y="520982"/>
            <a:ext cx="8979867" cy="6235102"/>
          </a:xfrm>
          <a:prstGeom prst="rect">
            <a:avLst/>
          </a:prstGeom>
        </p:spPr>
      </p:pic>
      <p:pic>
        <p:nvPicPr>
          <p:cNvPr id="6"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570" y="1460211"/>
            <a:ext cx="6543843" cy="6543843"/>
          </a:xfrm>
          <a:prstGeom prst="rect">
            <a:avLst/>
          </a:prstGeom>
        </p:spPr>
      </p:pic>
      <p:pic>
        <p:nvPicPr>
          <p:cNvPr id="14" name="Picture 13"/>
          <p:cNvPicPr>
            <a:picLocks noChangeAspect="1"/>
          </p:cNvPicPr>
          <p:nvPr/>
        </p:nvPicPr>
        <p:blipFill>
          <a:blip r:embed="rId4"/>
          <a:stretch>
            <a:fillRect/>
          </a:stretch>
        </p:blipFill>
        <p:spPr>
          <a:xfrm>
            <a:off x="3838418" y="814109"/>
            <a:ext cx="7388992" cy="4377307"/>
          </a:xfrm>
          <a:prstGeom prst="rect">
            <a:avLst/>
          </a:prstGeom>
        </p:spPr>
      </p:pic>
    </p:spTree>
    <p:extLst>
      <p:ext uri="{BB962C8B-B14F-4D97-AF65-F5344CB8AC3E}">
        <p14:creationId xmlns:p14="http://schemas.microsoft.com/office/powerpoint/2010/main" val="3965537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smtClean="0">
                  <a:latin typeface="Cambria" panose="02040503050406030204" pitchFamily="18" charset="0"/>
                  <a:ea typeface="Cambria" panose="02040503050406030204" pitchFamily="18" charset="0"/>
                </a:rPr>
                <a:t>. </a:t>
              </a:r>
              <a:endParaRPr lang="en-US" sz="3400" b="1">
                <a:latin typeface="Cambria" panose="02040503050406030204" pitchFamily="18" charset="0"/>
                <a:ea typeface="Cambria" panose="02040503050406030204" pitchFamily="18" charset="0"/>
              </a:endParaRP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21" name="Group 20"/>
          <p:cNvGrpSpPr/>
          <p:nvPr/>
        </p:nvGrpSpPr>
        <p:grpSpPr>
          <a:xfrm>
            <a:off x="337381" y="1907946"/>
            <a:ext cx="11462689" cy="4313532"/>
            <a:chOff x="337381" y="1907946"/>
            <a:chExt cx="11462689" cy="431353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337381" y="1907946"/>
              <a:ext cx="3466668" cy="312125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804049" y="2096974"/>
              <a:ext cx="4389189" cy="2932225"/>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193238" y="2541496"/>
              <a:ext cx="3606832" cy="2366682"/>
            </a:xfrm>
            <a:prstGeom prst="rect">
              <a:avLst/>
            </a:prstGeom>
          </p:spPr>
        </p:pic>
        <p:sp>
          <p:nvSpPr>
            <p:cNvPr id="9" name="TextBox 8"/>
            <p:cNvSpPr txBox="1"/>
            <p:nvPr/>
          </p:nvSpPr>
          <p:spPr>
            <a:xfrm>
              <a:off x="524303" y="5002305"/>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Bà Rịa – Vũng Tàu</a:t>
              </a:r>
              <a:endParaRPr lang="en-US" sz="2800">
                <a:latin typeface="Cambria" panose="02040503050406030204" pitchFamily="18" charset="0"/>
                <a:ea typeface="Cambria" panose="02040503050406030204" pitchFamily="18" charset="0"/>
              </a:endParaRPr>
            </a:p>
          </p:txBody>
        </p:sp>
        <p:sp>
          <p:nvSpPr>
            <p:cNvPr id="10" name="TextBox 9"/>
            <p:cNvSpPr txBox="1"/>
            <p:nvPr/>
          </p:nvSpPr>
          <p:spPr>
            <a:xfrm>
              <a:off x="4452231" y="5002305"/>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Nghệ An </a:t>
              </a:r>
              <a:endParaRPr lang="en-US" sz="2800">
                <a:latin typeface="Cambria" panose="02040503050406030204" pitchFamily="18" charset="0"/>
                <a:ea typeface="Cambria" panose="02040503050406030204" pitchFamily="18" charset="0"/>
              </a:endParaRPr>
            </a:p>
          </p:txBody>
        </p:sp>
        <p:sp>
          <p:nvSpPr>
            <p:cNvPr id="11" name="TextBox 10"/>
            <p:cNvSpPr txBox="1"/>
            <p:nvPr/>
          </p:nvSpPr>
          <p:spPr>
            <a:xfrm>
              <a:off x="8544222" y="4947047"/>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Hải Dương</a:t>
              </a:r>
              <a:endParaRPr lang="en-US" sz="2800">
                <a:latin typeface="Cambria" panose="02040503050406030204" pitchFamily="18" charset="0"/>
                <a:ea typeface="Cambria" panose="02040503050406030204" pitchFamily="18" charset="0"/>
              </a:endParaRPr>
            </a:p>
          </p:txBody>
        </p:sp>
        <p:grpSp>
          <p:nvGrpSpPr>
            <p:cNvPr id="14" name="Group 13"/>
            <p:cNvGrpSpPr/>
            <p:nvPr/>
          </p:nvGrpSpPr>
          <p:grpSpPr>
            <a:xfrm>
              <a:off x="524303" y="5631967"/>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1 167 900 người</a:t>
                </a:r>
                <a:endParaRPr lang="en-US" sz="3200">
                  <a:latin typeface="Cambria" panose="02040503050406030204" pitchFamily="18" charset="0"/>
                  <a:ea typeface="Cambria" panose="02040503050406030204" pitchFamily="18" charset="0"/>
                </a:endParaRPr>
              </a:p>
            </p:txBody>
          </p:sp>
        </p:grpSp>
        <p:grpSp>
          <p:nvGrpSpPr>
            <p:cNvPr id="15" name="Group 14"/>
            <p:cNvGrpSpPr/>
            <p:nvPr/>
          </p:nvGrpSpPr>
          <p:grpSpPr>
            <a:xfrm>
              <a:off x="4469448" y="5627231"/>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a:t>
                </a:r>
                <a:r>
                  <a:rPr lang="en-US" sz="3200" smtClean="0">
                    <a:latin typeface="Cambria" panose="02040503050406030204" pitchFamily="18" charset="0"/>
                    <a:ea typeface="Cambria" panose="02040503050406030204" pitchFamily="18" charset="0"/>
                  </a:rPr>
                  <a:t> 365 200 người</a:t>
                </a:r>
                <a:endParaRPr lang="en-US" sz="3200">
                  <a:latin typeface="Cambria" panose="02040503050406030204" pitchFamily="18" charset="0"/>
                  <a:ea typeface="Cambria" panose="02040503050406030204" pitchFamily="18" charset="0"/>
                </a:endParaRPr>
              </a:p>
            </p:txBody>
          </p:sp>
        </p:grpSp>
        <p:grpSp>
          <p:nvGrpSpPr>
            <p:cNvPr id="18" name="Group 17"/>
            <p:cNvGrpSpPr/>
            <p:nvPr/>
          </p:nvGrpSpPr>
          <p:grpSpPr>
            <a:xfrm>
              <a:off x="8367841" y="5624862"/>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1 916 800 người</a:t>
                </a:r>
                <a:endParaRPr lang="en-US" sz="3200">
                  <a:latin typeface="Cambria" panose="02040503050406030204" pitchFamily="18" charset="0"/>
                  <a:ea typeface="Cambria" panose="02040503050406030204" pitchFamily="18" charset="0"/>
                </a:endParaRPr>
              </a:p>
            </p:txBody>
          </p:sp>
        </p:grpSp>
      </p:grpSp>
    </p:spTree>
    <p:extLst>
      <p:ext uri="{BB962C8B-B14F-4D97-AF65-F5344CB8AC3E}">
        <p14:creationId xmlns:p14="http://schemas.microsoft.com/office/powerpoint/2010/main" val="141309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smtClean="0">
                  <a:latin typeface="Cambria" panose="02040503050406030204" pitchFamily="18" charset="0"/>
                  <a:ea typeface="Cambria" panose="02040503050406030204" pitchFamily="18" charset="0"/>
                </a:rPr>
                <a:t>. </a:t>
              </a:r>
              <a:endParaRPr lang="en-US" sz="3400" b="1">
                <a:latin typeface="Cambria" panose="02040503050406030204" pitchFamily="18" charset="0"/>
                <a:ea typeface="Cambria" panose="02040503050406030204" pitchFamily="18" charset="0"/>
              </a:endParaRP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524435" y="1801312"/>
            <a:ext cx="3140453" cy="2827542"/>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991104" y="1972553"/>
            <a:ext cx="3976164" cy="2656301"/>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380292" y="2363857"/>
            <a:ext cx="3267427" cy="2143976"/>
          </a:xfrm>
          <a:prstGeom prst="rect">
            <a:avLst/>
          </a:prstGeom>
        </p:spPr>
      </p:pic>
      <p:sp>
        <p:nvSpPr>
          <p:cNvPr id="9" name="TextBox 8"/>
          <p:cNvSpPr txBox="1"/>
          <p:nvPr/>
        </p:nvSpPr>
        <p:spPr>
          <a:xfrm>
            <a:off x="524435" y="4507833"/>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Bà Rịa – Vũng Tàu</a:t>
            </a:r>
            <a:endParaRPr lang="en-US" sz="2800">
              <a:latin typeface="Cambria" panose="02040503050406030204" pitchFamily="18" charset="0"/>
              <a:ea typeface="Cambria" panose="02040503050406030204" pitchFamily="18" charset="0"/>
            </a:endParaRPr>
          </a:p>
        </p:txBody>
      </p:sp>
      <p:sp>
        <p:nvSpPr>
          <p:cNvPr id="10" name="TextBox 9"/>
          <p:cNvSpPr txBox="1"/>
          <p:nvPr/>
        </p:nvSpPr>
        <p:spPr>
          <a:xfrm>
            <a:off x="4452363" y="4467492"/>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Nghệ An </a:t>
            </a:r>
            <a:endParaRPr lang="en-US" sz="2800">
              <a:latin typeface="Cambria" panose="02040503050406030204" pitchFamily="18" charset="0"/>
              <a:ea typeface="Cambria" panose="02040503050406030204" pitchFamily="18" charset="0"/>
            </a:endParaRPr>
          </a:p>
        </p:txBody>
      </p:sp>
      <p:sp>
        <p:nvSpPr>
          <p:cNvPr id="11" name="TextBox 10"/>
          <p:cNvSpPr txBox="1"/>
          <p:nvPr/>
        </p:nvSpPr>
        <p:spPr>
          <a:xfrm>
            <a:off x="8554895" y="4467492"/>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Hải Dương</a:t>
            </a:r>
            <a:endParaRPr lang="en-US" sz="2800">
              <a:latin typeface="Cambria" panose="02040503050406030204" pitchFamily="18" charset="0"/>
              <a:ea typeface="Cambria" panose="02040503050406030204" pitchFamily="18" charset="0"/>
            </a:endParaRPr>
          </a:p>
        </p:txBody>
      </p:sp>
      <p:grpSp>
        <p:nvGrpSpPr>
          <p:cNvPr id="14" name="Group 13"/>
          <p:cNvGrpSpPr/>
          <p:nvPr/>
        </p:nvGrpSpPr>
        <p:grpSpPr>
          <a:xfrm>
            <a:off x="524435" y="5097154"/>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1 167 900 người</a:t>
              </a:r>
              <a:endParaRPr lang="en-US" sz="3200">
                <a:latin typeface="Cambria" panose="02040503050406030204" pitchFamily="18" charset="0"/>
                <a:ea typeface="Cambria" panose="02040503050406030204" pitchFamily="18" charset="0"/>
              </a:endParaRPr>
            </a:p>
          </p:txBody>
        </p:sp>
      </p:grpSp>
      <p:grpSp>
        <p:nvGrpSpPr>
          <p:cNvPr id="15" name="Group 14"/>
          <p:cNvGrpSpPr/>
          <p:nvPr/>
        </p:nvGrpSpPr>
        <p:grpSpPr>
          <a:xfrm>
            <a:off x="4509921" y="5065524"/>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a:t>
              </a:r>
              <a:r>
                <a:rPr lang="en-US" sz="3200" smtClean="0">
                  <a:latin typeface="Cambria" panose="02040503050406030204" pitchFamily="18" charset="0"/>
                  <a:ea typeface="Cambria" panose="02040503050406030204" pitchFamily="18" charset="0"/>
                </a:rPr>
                <a:t> 365 200 người</a:t>
              </a:r>
              <a:endParaRPr lang="en-US" sz="3200">
                <a:latin typeface="Cambria" panose="02040503050406030204" pitchFamily="18" charset="0"/>
                <a:ea typeface="Cambria" panose="02040503050406030204" pitchFamily="18" charset="0"/>
              </a:endParaRPr>
            </a:p>
          </p:txBody>
        </p:sp>
      </p:grpSp>
      <p:grpSp>
        <p:nvGrpSpPr>
          <p:cNvPr id="18" name="Group 17"/>
          <p:cNvGrpSpPr/>
          <p:nvPr/>
        </p:nvGrpSpPr>
        <p:grpSpPr>
          <a:xfrm>
            <a:off x="8367973" y="5090049"/>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1 916 800 người</a:t>
              </a:r>
              <a:endParaRPr lang="en-US" sz="3200">
                <a:latin typeface="Cambria" panose="02040503050406030204" pitchFamily="18" charset="0"/>
                <a:ea typeface="Cambria" panose="02040503050406030204" pitchFamily="18" charset="0"/>
              </a:endParaRPr>
            </a:p>
          </p:txBody>
        </p:sp>
      </p:grpSp>
      <p:grpSp>
        <p:nvGrpSpPr>
          <p:cNvPr id="22" name="Group 21"/>
          <p:cNvGrpSpPr/>
          <p:nvPr/>
        </p:nvGrpSpPr>
        <p:grpSpPr>
          <a:xfrm>
            <a:off x="467129" y="5097154"/>
            <a:ext cx="3279878" cy="589511"/>
            <a:chOff x="483962" y="5631967"/>
            <a:chExt cx="3279878" cy="589511"/>
          </a:xfrm>
        </p:grpSpPr>
        <p:sp>
          <p:nvSpPr>
            <p:cNvPr id="23" name="Rounded Rectangle 22"/>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3962" y="5631967"/>
              <a:ext cx="3279878" cy="584775"/>
            </a:xfrm>
            <a:prstGeom prst="rect">
              <a:avLst/>
            </a:prstGeom>
            <a:noFill/>
          </p:spPr>
          <p:txBody>
            <a:bodyPr wrap="square" rtlCol="0">
              <a:spAutoFit/>
            </a:bodyPr>
            <a:lstStyle/>
            <a:p>
              <a:r>
                <a:rPr lang="en-US" sz="3200" b="1" smtClean="0">
                  <a:solidFill>
                    <a:srgbClr val="0070C0"/>
                  </a:solidFill>
                  <a:latin typeface="Cambria" panose="02040503050406030204" pitchFamily="18" charset="0"/>
                  <a:ea typeface="Cambria" panose="02040503050406030204" pitchFamily="18" charset="0"/>
                </a:rPr>
                <a:t>1 200 000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grpSp>
        <p:nvGrpSpPr>
          <p:cNvPr id="25" name="Group 24"/>
          <p:cNvGrpSpPr/>
          <p:nvPr/>
        </p:nvGrpSpPr>
        <p:grpSpPr>
          <a:xfrm>
            <a:off x="4479363" y="5065524"/>
            <a:ext cx="3279878" cy="589511"/>
            <a:chOff x="457068" y="5631967"/>
            <a:chExt cx="3279878" cy="589511"/>
          </a:xfrm>
        </p:grpSpPr>
        <p:sp>
          <p:nvSpPr>
            <p:cNvPr id="26" name="Rounded Rectangle 2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7068" y="5631967"/>
              <a:ext cx="3279878" cy="584775"/>
            </a:xfrm>
            <a:prstGeom prst="rect">
              <a:avLst/>
            </a:prstGeom>
            <a:noFill/>
          </p:spPr>
          <p:txBody>
            <a:bodyPr wrap="square" rtlCol="0">
              <a:spAutoFit/>
            </a:bodyPr>
            <a:lstStyle/>
            <a:p>
              <a:r>
                <a:rPr lang="en-US" sz="3200" b="1">
                  <a:solidFill>
                    <a:srgbClr val="0070C0"/>
                  </a:solidFill>
                  <a:latin typeface="Cambria" panose="02040503050406030204" pitchFamily="18" charset="0"/>
                  <a:ea typeface="Cambria" panose="02040503050406030204" pitchFamily="18" charset="0"/>
                </a:rPr>
                <a:t>3</a:t>
              </a:r>
              <a:r>
                <a:rPr lang="en-US" sz="3200" b="1" smtClean="0">
                  <a:solidFill>
                    <a:srgbClr val="0070C0"/>
                  </a:solidFill>
                  <a:latin typeface="Cambria" panose="02040503050406030204" pitchFamily="18" charset="0"/>
                  <a:ea typeface="Cambria" panose="02040503050406030204" pitchFamily="18" charset="0"/>
                </a:rPr>
                <a:t> 400 000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grpSp>
        <p:nvGrpSpPr>
          <p:cNvPr id="28" name="Group 27"/>
          <p:cNvGrpSpPr/>
          <p:nvPr/>
        </p:nvGrpSpPr>
        <p:grpSpPr>
          <a:xfrm>
            <a:off x="8316751" y="5090823"/>
            <a:ext cx="3279878" cy="589511"/>
            <a:chOff x="483962" y="5631967"/>
            <a:chExt cx="3279878" cy="589511"/>
          </a:xfrm>
        </p:grpSpPr>
        <p:sp>
          <p:nvSpPr>
            <p:cNvPr id="29" name="Rounded Rectangle 2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83962" y="5631967"/>
              <a:ext cx="3279878" cy="584775"/>
            </a:xfrm>
            <a:prstGeom prst="rect">
              <a:avLst/>
            </a:prstGeom>
            <a:noFill/>
          </p:spPr>
          <p:txBody>
            <a:bodyPr wrap="square" rtlCol="0">
              <a:spAutoFit/>
            </a:bodyPr>
            <a:lstStyle/>
            <a:p>
              <a:r>
                <a:rPr lang="en-US" sz="3200" b="1" smtClean="0">
                  <a:solidFill>
                    <a:srgbClr val="0070C0"/>
                  </a:solidFill>
                  <a:latin typeface="Cambria" panose="02040503050406030204" pitchFamily="18" charset="0"/>
                  <a:ea typeface="Cambria" panose="02040503050406030204" pitchFamily="18" charset="0"/>
                </a:rPr>
                <a:t>1 900 000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10861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31260" y="726139"/>
            <a:ext cx="10618694" cy="707886"/>
          </a:xfrm>
          <a:prstGeom prst="rect">
            <a:avLst/>
          </a:prstGeom>
          <a:noFill/>
        </p:spPr>
        <p:txBody>
          <a:bodyPr wrap="square" rtlCol="0">
            <a:spAutoFit/>
          </a:bodyPr>
          <a:lstStyle/>
          <a:p>
            <a:r>
              <a:rPr lang="en-US" sz="4000" b="1" i="1">
                <a:latin typeface="Cambria" panose="02040503050406030204" pitchFamily="18" charset="0"/>
                <a:ea typeface="Cambria" panose="02040503050406030204" pitchFamily="18" charset="0"/>
              </a:rPr>
              <a:t>Chọn câu trả lời đúng.</a:t>
            </a:r>
            <a:endParaRPr lang="en-US" sz="4000" b="1">
              <a:latin typeface="Cambria" panose="02040503050406030204" pitchFamily="18" charset="0"/>
              <a:ea typeface="Cambria" panose="02040503050406030204" pitchFamily="18" charset="0"/>
            </a:endParaRPr>
          </a:p>
        </p:txBody>
      </p:sp>
      <p:sp>
        <p:nvSpPr>
          <p:cNvPr id="4" name="TextBox 3"/>
          <p:cNvSpPr txBox="1"/>
          <p:nvPr/>
        </p:nvSpPr>
        <p:spPr>
          <a:xfrm>
            <a:off x="1331260" y="1479176"/>
            <a:ext cx="10286999" cy="1323439"/>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Số nào dưới đây làm tròn đến hàng trăm nghìn thì được </a:t>
            </a:r>
            <a:r>
              <a:rPr lang="en-US" sz="4000" b="1">
                <a:solidFill>
                  <a:srgbClr val="0070C0"/>
                </a:solidFill>
                <a:latin typeface="Cambria" panose="02040503050406030204" pitchFamily="18" charset="0"/>
                <a:ea typeface="Cambria" panose="02040503050406030204" pitchFamily="18" charset="0"/>
              </a:rPr>
              <a:t>hai trăm nghìn</a:t>
            </a:r>
            <a:r>
              <a:rPr lang="en-US" sz="4000" b="1">
                <a:latin typeface="Cambria" panose="02040503050406030204" pitchFamily="18" charset="0"/>
                <a:ea typeface="Cambria" panose="02040503050406030204" pitchFamily="18" charset="0"/>
              </a:rPr>
              <a:t>?</a:t>
            </a: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899918" y="322712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smtClean="0">
                  <a:latin typeface="Cambria" panose="02040503050406030204" pitchFamily="18" charset="0"/>
                </a:rPr>
                <a:t>190 001</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1050572" y="322712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smtClean="0">
                  <a:latin typeface="Cambria" panose="02040503050406030204" pitchFamily="18" charset="0"/>
                </a:rPr>
                <a:t>149 000</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1026132" y="5108811"/>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smtClean="0">
                  <a:latin typeface="Cambria" panose="02040503050406030204" pitchFamily="18" charset="0"/>
                </a:rPr>
                <a:t>250 001</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899918" y="5077871"/>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560174" y="4913569"/>
              <a:ext cx="3750829" cy="769441"/>
            </a:xfrm>
            <a:prstGeom prst="rect">
              <a:avLst/>
            </a:prstGeom>
            <a:noFill/>
          </p:spPr>
          <p:txBody>
            <a:bodyPr wrap="square" rtlCol="0">
              <a:spAutoFit/>
            </a:bodyPr>
            <a:lstStyle/>
            <a:p>
              <a:pPr algn="ctr"/>
              <a:r>
                <a:rPr lang="en-US" sz="4400" b="1" smtClean="0">
                  <a:latin typeface="Cambria" panose="02040503050406030204" pitchFamily="18" charset="0"/>
                </a:rPr>
                <a:t>284 910</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335349" y="323660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535251" y="4965578"/>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80909" y="4962045"/>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950956" y="328032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96604" y="343113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5027467" y="328032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97613" y="5239372"/>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08315" y="5194582"/>
            <a:ext cx="891076" cy="896464"/>
          </a:xfrm>
          <a:prstGeom prst="rect">
            <a:avLst/>
          </a:prstGeom>
        </p:spPr>
      </p:pic>
    </p:spTree>
    <p:extLst>
      <p:ext uri="{BB962C8B-B14F-4D97-AF65-F5344CB8AC3E}">
        <p14:creationId xmlns:p14="http://schemas.microsoft.com/office/powerpoint/2010/main" val="399320620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18"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8"/>
          <a:stretch>
            <a:fillRect/>
          </a:stretch>
        </p:blipFill>
        <p:spPr>
          <a:xfrm>
            <a:off x="4008707" y="111617"/>
            <a:ext cx="4292246" cy="1951631"/>
          </a:xfrm>
          <a:prstGeom prst="rect">
            <a:avLst/>
          </a:prstGeom>
        </p:spPr>
      </p:pic>
      <p:sp>
        <p:nvSpPr>
          <p:cNvPr id="12" name="TextBox 11">
            <a:extLst>
              <a:ext uri="{FF2B5EF4-FFF2-40B4-BE49-F238E27FC236}">
                <a16:creationId xmlns:a16="http://schemas.microsoft.com/office/drawing/2014/main" id="{A0C8EFDC-9F68-E142-3452-C4222B19AA14}"/>
              </a:ext>
            </a:extLst>
          </p:cNvPr>
          <p:cNvSpPr txBox="1"/>
          <p:nvPr/>
        </p:nvSpPr>
        <p:spPr>
          <a:xfrm>
            <a:off x="1317812" y="1951139"/>
            <a:ext cx="754816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14 – </a:t>
            </a:r>
            <a:r>
              <a:rPr lang="en-US" sz="3600" b="1" i="1">
                <a:solidFill>
                  <a:srgbClr val="008080"/>
                </a:solidFill>
                <a:latin typeface="Cambria" panose="02040503050406030204" pitchFamily="18" charset="0"/>
                <a:ea typeface="Cambria" panose="02040503050406030204" pitchFamily="18" charset="0"/>
              </a:rPr>
              <a:t>So sánh các số có nhiều chữ </a:t>
            </a:r>
            <a:r>
              <a:rPr lang="en-US" sz="3600" b="1" i="1" smtClean="0">
                <a:solidFill>
                  <a:srgbClr val="008080"/>
                </a:solidFill>
                <a:latin typeface="Cambria" panose="02040503050406030204" pitchFamily="18" charset="0"/>
                <a:ea typeface="Cambria" panose="02040503050406030204" pitchFamily="18" charset="0"/>
              </a:rPr>
              <a:t>số.</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6057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pic>
        <p:nvPicPr>
          <p:cNvPr id="18"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1" name="Picture 10">
            <a:extLst>
              <a:ext uri="{FF2B5EF4-FFF2-40B4-BE49-F238E27FC236}">
                <a16:creationId xmlns:a16="http://schemas.microsoft.com/office/drawing/2014/main" id="{6299EE79-B207-B02A-683E-4F7A6969512A}"/>
              </a:ext>
            </a:extLst>
          </p:cNvPr>
          <p:cNvPicPr>
            <a:picLocks noChangeAspect="1"/>
          </p:cNvPicPr>
          <p:nvPr/>
        </p:nvPicPr>
        <p:blipFill>
          <a:blip r:embed="rId9"/>
          <a:stretch>
            <a:fillRect/>
          </a:stretch>
        </p:blipFill>
        <p:spPr>
          <a:xfrm>
            <a:off x="755332" y="1343176"/>
            <a:ext cx="8284166" cy="4597799"/>
          </a:xfrm>
          <a:prstGeom prst="rect">
            <a:avLst/>
          </a:prstGeom>
        </p:spPr>
      </p:pic>
    </p:spTree>
    <p:extLst>
      <p:ext uri="{BB962C8B-B14F-4D97-AF65-F5344CB8AC3E}">
        <p14:creationId xmlns:p14="http://schemas.microsoft.com/office/powerpoint/2010/main" val="324074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271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1744511" y="-341167"/>
            <a:ext cx="8979867" cy="6235102"/>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17564"/>
          <a:stretch/>
        </p:blipFill>
        <p:spPr>
          <a:xfrm>
            <a:off x="7475400" y="1136469"/>
            <a:ext cx="4716600" cy="5721531"/>
          </a:xfrm>
          <a:prstGeom prst="rect">
            <a:avLst/>
          </a:prstGeom>
        </p:spPr>
      </p:pic>
      <p:pic>
        <p:nvPicPr>
          <p:cNvPr id="4"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0340"/>
            <a:ext cx="3153588" cy="3153588"/>
          </a:xfrm>
          <a:prstGeom prst="rect">
            <a:avLst/>
          </a:prstGeom>
        </p:spPr>
      </p:pic>
      <p:pic>
        <p:nvPicPr>
          <p:cNvPr id="7" name="Picture 6"/>
          <p:cNvPicPr>
            <a:picLocks noChangeAspect="1"/>
          </p:cNvPicPr>
          <p:nvPr/>
        </p:nvPicPr>
        <p:blipFill>
          <a:blip r:embed="rId5"/>
          <a:stretch>
            <a:fillRect/>
          </a:stretch>
        </p:blipFill>
        <p:spPr>
          <a:xfrm>
            <a:off x="2329188" y="1328544"/>
            <a:ext cx="6279424" cy="4121253"/>
          </a:xfrm>
          <a:prstGeom prst="rect">
            <a:avLst/>
          </a:prstGeom>
        </p:spPr>
      </p:pic>
    </p:spTree>
    <p:extLst>
      <p:ext uri="{BB962C8B-B14F-4D97-AF65-F5344CB8AC3E}">
        <p14:creationId xmlns:p14="http://schemas.microsoft.com/office/powerpoint/2010/main" val="3737854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566608"/>
            <a:ext cx="9914709" cy="1138773"/>
          </a:xfrm>
          <a:prstGeom prst="rect">
            <a:avLst/>
          </a:prstGeom>
          <a:noFill/>
        </p:spPr>
        <p:txBody>
          <a:bodyPr wrap="square" rtlCol="0">
            <a:spAutoFit/>
          </a:bodyPr>
          <a:lstStyle/>
          <a:p>
            <a:pPr algn="ctr"/>
            <a:r>
              <a:rPr lang="en-US" sz="3400" b="1" smtClean="0">
                <a:solidFill>
                  <a:srgbClr val="C00000"/>
                </a:solidFill>
                <a:latin typeface="Cambria" panose="02040503050406030204" pitchFamily="18" charset="0"/>
                <a:ea typeface="Cambria" panose="02040503050406030204" pitchFamily="18" charset="0"/>
              </a:rPr>
              <a:t>Câu 1. </a:t>
            </a:r>
            <a:r>
              <a:rPr lang="en-US" sz="3400" b="1" smtClean="0">
                <a:latin typeface="Cambria" panose="02040503050406030204" pitchFamily="18" charset="0"/>
                <a:ea typeface="Cambria" panose="02040503050406030204" pitchFamily="18" charset="0"/>
              </a:rPr>
              <a:t>Số “</a:t>
            </a:r>
            <a:r>
              <a:rPr lang="vi-VN" sz="3400" b="1" i="1" smtClean="0">
                <a:solidFill>
                  <a:srgbClr val="0070C0"/>
                </a:solidFill>
                <a:latin typeface="Cambria" panose="02040503050406030204" pitchFamily="18" charset="0"/>
                <a:ea typeface="Cambria" panose="02040503050406030204" pitchFamily="18" charset="0"/>
              </a:rPr>
              <a:t>Mười </a:t>
            </a:r>
            <a:r>
              <a:rPr lang="vi-VN" sz="3400" b="1" i="1">
                <a:solidFill>
                  <a:srgbClr val="0070C0"/>
                </a:solidFill>
                <a:latin typeface="Cambria" panose="02040503050406030204" pitchFamily="18" charset="0"/>
                <a:ea typeface="Cambria" panose="02040503050406030204" pitchFamily="18" charset="0"/>
              </a:rPr>
              <a:t>lăm triệu không trăm ba mươi lăm nghìn bốn trăm bảy mươi </a:t>
            </a:r>
            <a:r>
              <a:rPr lang="vi-VN" sz="3400" b="1" i="1" smtClean="0">
                <a:solidFill>
                  <a:srgbClr val="0070C0"/>
                </a:solidFill>
                <a:latin typeface="Cambria" panose="02040503050406030204" pitchFamily="18" charset="0"/>
                <a:ea typeface="Cambria" panose="02040503050406030204" pitchFamily="18" charset="0"/>
              </a:rPr>
              <a:t>tám</a:t>
            </a:r>
            <a:r>
              <a:rPr lang="en-US" sz="3400" b="1" smtClean="0">
                <a:latin typeface="Cambria" panose="02040503050406030204" pitchFamily="18" charset="0"/>
                <a:ea typeface="Cambria" panose="02040503050406030204" pitchFamily="18" charset="0"/>
              </a:rPr>
              <a:t>” được viết là</a:t>
            </a:r>
            <a:r>
              <a:rPr lang="en-US" sz="3400" b="1">
                <a:latin typeface="Cambria" panose="02040503050406030204" pitchFamily="18" charset="0"/>
                <a:ea typeface="Cambria" panose="02040503050406030204" pitchFamily="18" charset="0"/>
              </a:rPr>
              <a:t>:</a:t>
            </a:r>
            <a:endParaRPr lang="en-US" sz="34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30721" y="2864057"/>
            <a:ext cx="4537107" cy="1129886"/>
            <a:chOff x="6830721" y="2864057"/>
            <a:chExt cx="4537107"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r>
                <a:rPr lang="en-US" sz="4400" b="1" smtClean="0">
                  <a:latin typeface="Cambria" panose="02040503050406030204" pitchFamily="18" charset="0"/>
                </a:rPr>
                <a:t>15 035 478</a:t>
              </a:r>
              <a:endParaRPr lang="en-US" sz="4400" b="1" dirty="0">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81375" y="2864057"/>
            <a:ext cx="4537107" cy="1129886"/>
            <a:chOff x="981375" y="2864057"/>
            <a:chExt cx="4537107"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r>
                <a:rPr lang="en-US" sz="4400" b="1" smtClean="0">
                  <a:latin typeface="Cambria" panose="02040503050406030204" pitchFamily="18" charset="0"/>
                </a:rPr>
                <a:t>1 535 478</a:t>
              </a:r>
              <a:endParaRPr lang="en-US" sz="44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56935" y="4745740"/>
            <a:ext cx="4537107" cy="1129886"/>
            <a:chOff x="981375" y="4872764"/>
            <a:chExt cx="4537107"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r>
                <a:rPr lang="en-US" sz="4400" b="1" smtClean="0">
                  <a:latin typeface="Cambria" panose="02040503050406030204" pitchFamily="18" charset="0"/>
                </a:rPr>
                <a:t>15 35 478</a:t>
              </a:r>
              <a:endParaRPr lang="en-US" sz="44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30721" y="4714800"/>
            <a:ext cx="4587858" cy="1129886"/>
            <a:chOff x="6830721" y="4714800"/>
            <a:chExt cx="4587858"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B13FCE4-291E-4D2D-E8D5-2F1CD55EF9EA}"/>
                </a:ext>
              </a:extLst>
            </p:cNvPr>
            <p:cNvSpPr txBox="1"/>
            <p:nvPr/>
          </p:nvSpPr>
          <p:spPr>
            <a:xfrm>
              <a:off x="7667750" y="4913569"/>
              <a:ext cx="3750829" cy="769441"/>
            </a:xfrm>
            <a:prstGeom prst="rect">
              <a:avLst/>
            </a:prstGeom>
            <a:noFill/>
          </p:spPr>
          <p:txBody>
            <a:bodyPr wrap="square" rtlCol="0">
              <a:spAutoFit/>
            </a:bodyPr>
            <a:lstStyle/>
            <a:p>
              <a:r>
                <a:rPr lang="en-US" sz="4400" b="1" smtClean="0">
                  <a:latin typeface="Cambria" panose="02040503050406030204" pitchFamily="18" charset="0"/>
                </a:rPr>
                <a:t>15 305 478</a:t>
              </a:r>
              <a:endParaRPr lang="en-US" sz="4400" b="1" dirty="0">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66054" y="4602507"/>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27407" y="3068068"/>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28416" y="4876301"/>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300880162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566608"/>
            <a:ext cx="9914709" cy="1323439"/>
          </a:xfrm>
          <a:prstGeom prst="rect">
            <a:avLst/>
          </a:prstGeom>
          <a:noFill/>
        </p:spPr>
        <p:txBody>
          <a:bodyPr wrap="square" rtlCol="0">
            <a:spAutoFit/>
          </a:bodyPr>
          <a:lstStyle/>
          <a:p>
            <a:pPr algn="ctr"/>
            <a:r>
              <a:rPr lang="en-US" sz="4000" b="1" smtClean="0">
                <a:solidFill>
                  <a:srgbClr val="C00000"/>
                </a:solidFill>
                <a:latin typeface="Cambria" panose="02040503050406030204" pitchFamily="18" charset="0"/>
                <a:ea typeface="Cambria" panose="02040503050406030204" pitchFamily="18" charset="0"/>
              </a:rPr>
              <a:t>Câu 2. </a:t>
            </a:r>
            <a:r>
              <a:rPr lang="vi-VN" sz="4000" b="1">
                <a:latin typeface="Cambria" panose="02040503050406030204" pitchFamily="18" charset="0"/>
                <a:ea typeface="Cambria" panose="02040503050406030204" pitchFamily="18" charset="0"/>
              </a:rPr>
              <a:t>Số </a:t>
            </a:r>
            <a:r>
              <a:rPr lang="vi-VN" sz="4000" b="1">
                <a:solidFill>
                  <a:srgbClr val="0070C0"/>
                </a:solidFill>
                <a:latin typeface="Cambria" panose="02040503050406030204" pitchFamily="18" charset="0"/>
                <a:ea typeface="Cambria" panose="02040503050406030204" pitchFamily="18" charset="0"/>
              </a:rPr>
              <a:t>15 035 478 </a:t>
            </a:r>
            <a:r>
              <a:rPr lang="vi-VN" sz="4000" b="1">
                <a:latin typeface="Cambria" panose="02040503050406030204" pitchFamily="18" charset="0"/>
                <a:ea typeface="Cambria" panose="02040503050406030204" pitchFamily="18" charset="0"/>
              </a:rPr>
              <a:t>có hàng trăm nghìn là chữ số nào ?</a:t>
            </a:r>
            <a:endParaRPr lang="en-US" sz="40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66704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algn="ctr"/>
              <a:r>
                <a:rPr lang="en-US" sz="6000" b="1" smtClean="0">
                  <a:latin typeface="Cambria" panose="02040503050406030204" pitchFamily="18" charset="0"/>
                </a:rPr>
                <a:t>0</a:t>
              </a:r>
              <a:endParaRPr lang="en-US" sz="6000" b="1" dirty="0">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algn="ctr"/>
              <a:r>
                <a:rPr lang="en-US" sz="6000" b="1" smtClean="0">
                  <a:latin typeface="Cambria" panose="02040503050406030204" pitchFamily="18" charset="0"/>
                </a:rPr>
                <a:t>1</a:t>
              </a:r>
              <a:endParaRPr lang="en-US" sz="60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71480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algn="ctr"/>
              <a:r>
                <a:rPr lang="en-US" sz="6000" b="1" smtClean="0">
                  <a:latin typeface="Cambria" panose="02040503050406030204" pitchFamily="18" charset="0"/>
                </a:rPr>
                <a:t>3</a:t>
              </a:r>
              <a:endParaRPr lang="en-US" sz="60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289285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algn="ctr"/>
              <a:r>
                <a:rPr lang="en-US" sz="6000" b="1" smtClean="0">
                  <a:latin typeface="Cambria" panose="02040503050406030204" pitchFamily="18" charset="0"/>
                </a:rPr>
                <a:t>5</a:t>
              </a:r>
              <a:endParaRPr lang="en-US" sz="6000" b="1" dirty="0">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57156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487105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484536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009567"/>
            <a:ext cx="891076" cy="896464"/>
          </a:xfrm>
          <a:prstGeom prst="rect">
            <a:avLst/>
          </a:prstGeom>
        </p:spPr>
      </p:pic>
    </p:spTree>
    <p:extLst>
      <p:ext uri="{BB962C8B-B14F-4D97-AF65-F5344CB8AC3E}">
        <p14:creationId xmlns:p14="http://schemas.microsoft.com/office/powerpoint/2010/main" val="522199394"/>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671112"/>
            <a:ext cx="9914709" cy="769441"/>
          </a:xfrm>
          <a:prstGeom prst="rect">
            <a:avLst/>
          </a:prstGeom>
          <a:noFill/>
        </p:spPr>
        <p:txBody>
          <a:bodyPr wrap="square" rtlCol="0">
            <a:spAutoFit/>
          </a:bodyPr>
          <a:lstStyle/>
          <a:p>
            <a:pPr algn="ctr"/>
            <a:r>
              <a:rPr lang="en-US" sz="4400" b="1" smtClean="0">
                <a:solidFill>
                  <a:srgbClr val="C00000"/>
                </a:solidFill>
                <a:latin typeface="Cambria" panose="02040503050406030204" pitchFamily="18" charset="0"/>
                <a:ea typeface="Cambria" panose="02040503050406030204" pitchFamily="18" charset="0"/>
              </a:rPr>
              <a:t>Câu 3. </a:t>
            </a:r>
            <a:r>
              <a:rPr lang="vi-VN" sz="4400" b="1">
                <a:latin typeface="Cambria" panose="02040503050406030204" pitchFamily="18" charset="0"/>
                <a:ea typeface="Cambria" panose="02040503050406030204" pitchFamily="18" charset="0"/>
              </a:rPr>
              <a:t>Số </a:t>
            </a:r>
            <a:r>
              <a:rPr lang="vi-VN" sz="4400" b="1">
                <a:solidFill>
                  <a:srgbClr val="0070C0"/>
                </a:solidFill>
                <a:latin typeface="Cambria" panose="02040503050406030204" pitchFamily="18" charset="0"/>
                <a:ea typeface="Cambria" panose="02040503050406030204" pitchFamily="18" charset="0"/>
              </a:rPr>
              <a:t>15 035 478 </a:t>
            </a:r>
            <a:r>
              <a:rPr lang="en-US" sz="4400" b="1" smtClean="0">
                <a:latin typeface="Cambria" panose="02040503050406030204" pitchFamily="18" charset="0"/>
                <a:ea typeface="Cambria" panose="02040503050406030204" pitchFamily="18" charset="0"/>
              </a:rPr>
              <a:t>gồm mấy lớp</a:t>
            </a:r>
            <a:r>
              <a:rPr lang="vi-VN" sz="4400" b="1" smtClean="0">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685688"/>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algn="ctr"/>
              <a:r>
                <a:rPr lang="en-US" sz="4400" b="1" smtClean="0">
                  <a:latin typeface="Cambria" panose="02040503050406030204" pitchFamily="18" charset="0"/>
                </a:rPr>
                <a:t>3 lớp </a:t>
              </a:r>
              <a:endParaRPr lang="en-US" sz="4400" b="1" dirty="0">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lớp </a:t>
              </a:r>
              <a:endParaRPr lang="en-US" sz="44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2825721"/>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algn="ctr"/>
              <a:r>
                <a:rPr lang="en-US" sz="4400" b="1" smtClean="0">
                  <a:latin typeface="Cambria" panose="02040503050406030204" pitchFamily="18" charset="0"/>
                </a:rPr>
                <a:t>2 lớp </a:t>
              </a:r>
              <a:endParaRPr lang="en-US" sz="44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714800"/>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algn="ctr"/>
              <a:r>
                <a:rPr lang="en-US" sz="4400" b="1" smtClean="0">
                  <a:latin typeface="Cambria" panose="02040503050406030204" pitchFamily="18" charset="0"/>
                </a:rPr>
                <a:t>4 lớp</a:t>
              </a:r>
              <a:endParaRPr lang="en-US" sz="4400" b="1" dirty="0">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504157"/>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4889699"/>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2956282"/>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148338364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2345402" y="-628550"/>
            <a:ext cx="8979867" cy="6235102"/>
          </a:xfrm>
          <a:prstGeom prst="rect">
            <a:avLst/>
          </a:prstGeom>
        </p:spPr>
      </p:pic>
      <p:pic>
        <p:nvPicPr>
          <p:cNvPr id="5"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78" y="979050"/>
            <a:ext cx="6333518" cy="6333518"/>
          </a:xfrm>
          <a:prstGeom prst="rect">
            <a:avLst/>
          </a:prstGeom>
        </p:spPr>
      </p:pic>
      <p:pic>
        <p:nvPicPr>
          <p:cNvPr id="6"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9262" y="-211099"/>
            <a:ext cx="3206007" cy="3206007"/>
          </a:xfrm>
          <a:prstGeom prst="rect">
            <a:avLst/>
          </a:prstGeom>
        </p:spPr>
      </p:pic>
      <p:pic>
        <p:nvPicPr>
          <p:cNvPr id="9" name="Picture 8"/>
          <p:cNvPicPr>
            <a:picLocks noChangeAspect="1"/>
          </p:cNvPicPr>
          <p:nvPr/>
        </p:nvPicPr>
        <p:blipFill>
          <a:blip r:embed="rId5"/>
          <a:stretch>
            <a:fillRect/>
          </a:stretch>
        </p:blipFill>
        <p:spPr>
          <a:xfrm>
            <a:off x="2900250" y="979050"/>
            <a:ext cx="6822015" cy="4279763"/>
          </a:xfrm>
          <a:prstGeom prst="rect">
            <a:avLst/>
          </a:prstGeom>
        </p:spPr>
      </p:pic>
    </p:spTree>
    <p:extLst>
      <p:ext uri="{BB962C8B-B14F-4D97-AF65-F5344CB8AC3E}">
        <p14:creationId xmlns:p14="http://schemas.microsoft.com/office/powerpoint/2010/main" val="1341320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53589" y="561702"/>
              <a:ext cx="10567851" cy="1077218"/>
            </a:xfrm>
            <a:prstGeom prst="rect">
              <a:avLst/>
            </a:prstGeom>
            <a:noFill/>
          </p:spPr>
          <p:txBody>
            <a:bodyPr wrap="square" rtlCol="0">
              <a:spAutoFit/>
            </a:bodyPr>
            <a:lstStyle/>
            <a:p>
              <a:pPr algn="just"/>
              <a:r>
                <a:rPr lang="en-US" sz="3200" b="1" i="1">
                  <a:latin typeface="Cambria" panose="02040503050406030204" pitchFamily="18" charset="0"/>
                  <a:ea typeface="Cambria" panose="02040503050406030204" pitchFamily="18" charset="0"/>
                </a:rPr>
                <a:t>Phóng viên và Rô-bốt báo cáo về số lượng xe máy được bán ra của công ty A vào năm </a:t>
              </a:r>
              <a:r>
                <a:rPr lang="en-US" sz="3200" b="1" i="1" smtClean="0">
                  <a:latin typeface="Cambria" panose="02040503050406030204" pitchFamily="18" charset="0"/>
                  <a:ea typeface="Cambria" panose="02040503050406030204" pitchFamily="18" charset="0"/>
                </a:rPr>
                <a:t>2020.</a:t>
              </a:r>
              <a:endParaRPr lang="en-US" sz="32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13879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09450"/>
            <a:ext cx="10881360" cy="1200329"/>
            <a:chOff x="809897" y="509450"/>
            <a:chExt cx="10881360" cy="1200329"/>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953589" y="509450"/>
              <a:ext cx="10567851" cy="1200329"/>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Phóng viên cho biết số lượng xe máy bán ra là bao nhiêu?</a:t>
              </a:r>
              <a:endParaRPr lang="en-US" sz="5400" b="1">
                <a:latin typeface="Cambria" panose="02040503050406030204" pitchFamily="18" charset="0"/>
                <a:ea typeface="Cambria" panose="02040503050406030204" pitchFamily="18" charset="0"/>
              </a:endParaRPr>
            </a:p>
          </p:txBody>
        </p:sp>
      </p:grpSp>
      <p:sp>
        <p:nvSpPr>
          <p:cNvPr id="7" name="Rounded Rectangle 6"/>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2 700 000 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8662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3C4D667A-F679-492B-BE11-7A6C7A7CBF80}"/>
</file>

<file path=customXml/itemProps2.xml><?xml version="1.0" encoding="utf-8"?>
<ds:datastoreItem xmlns:ds="http://schemas.openxmlformats.org/officeDocument/2006/customXml" ds:itemID="{55526ED8-4707-4C5D-AB64-85D62556EB7C}"/>
</file>

<file path=customXml/itemProps3.xml><?xml version="1.0" encoding="utf-8"?>
<ds:datastoreItem xmlns:ds="http://schemas.openxmlformats.org/officeDocument/2006/customXml" ds:itemID="{3C13B5E9-30AD-4F7E-AA5B-1F0A08689F4A}"/>
</file>

<file path=docProps/app.xml><?xml version="1.0" encoding="utf-8"?>
<Properties xmlns="http://schemas.openxmlformats.org/officeDocument/2006/extended-properties" xmlns:vt="http://schemas.openxmlformats.org/officeDocument/2006/docPropsVTypes">
  <TotalTime>421</TotalTime>
  <Words>744</Words>
  <Application>Microsoft Office PowerPoint</Application>
  <PresentationFormat>Widescreen</PresentationFormat>
  <Paragraphs>112</Paragraphs>
  <Slides>27</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等线</vt:lpstr>
      <vt:lpstr>inpin heiti</vt:lpstr>
      <vt:lpstr>宋体</vt:lpstr>
      <vt:lpstr>#9Slide05 Pattaya</vt:lpstr>
      <vt:lpstr>#9Slide07 HoneyCream</vt:lpstr>
      <vt:lpstr>Arial</vt:lpstr>
      <vt:lpstr>Calibri</vt:lpstr>
      <vt:lpstr>Cambria</vt:lpstr>
      <vt:lpstr>SVN-Newton</vt:lpstr>
      <vt:lpstr>Times New Roman</vt:lpstr>
      <vt:lpstr>UTM Avo</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MĂNGNONTEAM</cp:keywords>
  <cp:lastModifiedBy>Nguyễn Thị Hồng Linh</cp:lastModifiedBy>
  <cp:revision>40</cp:revision>
  <dcterms:created xsi:type="dcterms:W3CDTF">2023-08-27T09:15:33Z</dcterms:created>
  <dcterms:modified xsi:type="dcterms:W3CDTF">2023-09-03T09:16:37Z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