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24.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4.xml" ContentType="application/vnd.openxmlformats-officedocument.presentationml.slide+xml"/>
  <Override PartName="/ppt/slides/slide11.xml" ContentType="application/vnd.openxmlformats-officedocument.presentationml.slide+xml"/>
  <Override PartName="/ppt/slides/slide25.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5.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9.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9.xml" ContentType="application/vnd.openxmlformats-officedocument.presentationml.slideLayout+xml"/>
  <Override PartName="/ppt/slideLayouts/slideLayout17.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8.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8"/>
  </p:notesMasterIdLst>
  <p:sldIdLst>
    <p:sldId id="292" r:id="rId3"/>
    <p:sldId id="313" r:id="rId4"/>
    <p:sldId id="311" r:id="rId5"/>
    <p:sldId id="312" r:id="rId6"/>
    <p:sldId id="308" r:id="rId7"/>
    <p:sldId id="306" r:id="rId8"/>
    <p:sldId id="290" r:id="rId9"/>
    <p:sldId id="360" r:id="rId10"/>
    <p:sldId id="314" r:id="rId11"/>
    <p:sldId id="291" r:id="rId12"/>
    <p:sldId id="316" r:id="rId13"/>
    <p:sldId id="317" r:id="rId14"/>
    <p:sldId id="356" r:id="rId15"/>
    <p:sldId id="320" r:id="rId16"/>
    <p:sldId id="302" r:id="rId17"/>
    <p:sldId id="324" r:id="rId18"/>
    <p:sldId id="329" r:id="rId19"/>
    <p:sldId id="336" r:id="rId20"/>
    <p:sldId id="357" r:id="rId21"/>
    <p:sldId id="321" r:id="rId22"/>
    <p:sldId id="334" r:id="rId23"/>
    <p:sldId id="358" r:id="rId24"/>
    <p:sldId id="340" r:id="rId25"/>
    <p:sldId id="343" r:id="rId26"/>
    <p:sldId id="359"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98C1"/>
    <a:srgbClr val="E345BA"/>
    <a:srgbClr val="50BAEE"/>
    <a:srgbClr val="FFF7E7"/>
    <a:srgbClr val="0064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374" autoAdjust="0"/>
    <p:restoredTop sz="94660"/>
  </p:normalViewPr>
  <p:slideViewPr>
    <p:cSldViewPr snapToGrid="0" showGuides="1">
      <p:cViewPr>
        <p:scale>
          <a:sx n="75" d="100"/>
          <a:sy n="75" d="100"/>
        </p:scale>
        <p:origin x="1382" y="38"/>
      </p:cViewPr>
      <p:guideLst>
        <p:guide orient="horz" pos="2136"/>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ustomXml" Target="../customXml/item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B6791E-3DD2-463E-BB9C-BB619D3149E0}" type="datetimeFigureOut">
              <a:rPr lang="en-US" smtClean="0"/>
              <a:t>9/3/2023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D8ADAD-847F-4094-82FA-E9CD5DCD82CC}" type="slidenum">
              <a:rPr lang="en-US" smtClean="0"/>
              <a:t>‹#›</a:t>
            </a:fld>
            <a:endParaRPr lang="en-US"/>
          </a:p>
        </p:txBody>
      </p:sp>
    </p:spTree>
    <p:extLst>
      <p:ext uri="{BB962C8B-B14F-4D97-AF65-F5344CB8AC3E}">
        <p14:creationId xmlns:p14="http://schemas.microsoft.com/office/powerpoint/2010/main" val="1896397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2023/9/3</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804050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812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9/3/2023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502337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9/3/2023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800669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smtClean="0"/>
              <a:t>Click to edit Master title style</a:t>
            </a:r>
            <a:endParaRPr lang="en-US"/>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9/3/2023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3004750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9/3/2023</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40368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9/3/2023</a:t>
            </a:fld>
            <a:endParaRPr lang="en-US" sz="3273">
              <a:solidFill>
                <a:prstClr val="black"/>
              </a:solidFill>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42646336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9/3/2023</a:t>
            </a:fld>
            <a:endParaRPr lang="en-US" sz="3273">
              <a:solidFill>
                <a:prstClr val="black"/>
              </a:solidFill>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5832980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9/3/2023</a:t>
            </a:fld>
            <a:endParaRPr lang="en-US" sz="3273">
              <a:solidFill>
                <a:prstClr val="black"/>
              </a:solidFill>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71481287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smtClean="0"/>
              <a:t>Click to edit Master title style</a:t>
            </a:r>
            <a:endParaRPr lang="en-US"/>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9/3/2023</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739244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smtClean="0"/>
              <a:t>Click to edit Master title style</a:t>
            </a:r>
            <a:endParaRPr lang="en-US"/>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9/3/2023</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108806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140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9/3/2023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3491543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9/3/2023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3888047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2023/9/3</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4185481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2023/9/3</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993752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2023/9/3</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205315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2023/9/3</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201237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2023/9/3</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853605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2023/9/3</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4169796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2023/9/3</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731196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2.xml"/><Relationship Id="rId16" Type="http://schemas.openxmlformats.org/officeDocument/2006/relationships/image" Target="../media/image4.pn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7" name="Picture 6">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8"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0" name="Picture 9">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1" name="Picture 10">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2" name="Picture 11">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3" name="Picture 12">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4"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6" name="Picture 15">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7" name="Picture 16">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8" name="Picture 17">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19" name="Picture 18">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6AA5128D-EAF5-483C-871A-4BFED87FD86D}"/>
              </a:ext>
            </a:extLst>
          </p:cNvPr>
          <p:cNvSpPr txBox="1">
            <a:spLocks/>
          </p:cNvSpPr>
          <p:nvPr userDrawn="1"/>
        </p:nvSpPr>
        <p:spPr>
          <a:xfrm>
            <a:off x="10318133" y="-1405951"/>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vi-VN" sz="2540" b="0" i="0" u="none" strike="noStrike" kern="1200" cap="none" spc="0" normalizeH="0" baseline="0" noProof="0" dirty="0" smtClean="0">
                <a:ln>
                  <a:noFill/>
                </a:ln>
                <a:solidFill>
                  <a:srgbClr val="50AE47"/>
                </a:solidFill>
                <a:effectLst/>
                <a:uLnTx/>
                <a:uFillTx/>
                <a:latin typeface="#9Slide07 HoneyCream" pitchFamily="2" charset="0"/>
                <a:ea typeface="+mj-ea"/>
                <a:cs typeface="+mj-cs"/>
              </a:rPr>
              <a:t>By: Tư Bùi</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168914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608160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299" y="0"/>
            <a:ext cx="1838960" cy="1838960"/>
          </a:xfrm>
          <a:prstGeom prst="rect">
            <a:avLst/>
          </a:prstGeom>
        </p:spPr>
      </p:pic>
      <p:pic>
        <p:nvPicPr>
          <p:cNvPr id="12" name="Picture 11"/>
          <p:cNvPicPr>
            <a:picLocks noChangeAspect="1"/>
          </p:cNvPicPr>
          <p:nvPr/>
        </p:nvPicPr>
        <p:blipFill>
          <a:blip r:embed="rId4"/>
          <a:stretch>
            <a:fillRect/>
          </a:stretch>
        </p:blipFill>
        <p:spPr>
          <a:xfrm>
            <a:off x="596951" y="139923"/>
            <a:ext cx="10540898" cy="6559865"/>
          </a:xfrm>
          <a:prstGeom prst="rect">
            <a:avLst/>
          </a:prstGeom>
        </p:spPr>
      </p:pic>
    </p:spTree>
    <p:extLst>
      <p:ext uri="{BB962C8B-B14F-4D97-AF65-F5344CB8AC3E}">
        <p14:creationId xmlns:p14="http://schemas.microsoft.com/office/powerpoint/2010/main" val="11398884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2119" y="1130644"/>
            <a:ext cx="10551204" cy="1832085"/>
          </a:xfrm>
          <a:prstGeom prst="rect">
            <a:avLst/>
          </a:prstGeom>
        </p:spPr>
      </p:pic>
      <p:sp>
        <p:nvSpPr>
          <p:cNvPr id="19" name="圆角矩形 17">
            <a:extLst>
              <a:ext uri="{FF2B5EF4-FFF2-40B4-BE49-F238E27FC236}">
                <a16:creationId xmlns:a16="http://schemas.microsoft.com/office/drawing/2014/main" id="{A8E535DF-15BD-D423-EF0C-7F74D154BE25}"/>
              </a:ext>
            </a:extLst>
          </p:cNvPr>
          <p:cNvSpPr/>
          <p:nvPr/>
        </p:nvSpPr>
        <p:spPr>
          <a:xfrm>
            <a:off x="2165238" y="2633472"/>
            <a:ext cx="9382170" cy="188366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smtClean="0">
                <a:ln>
                  <a:noFill/>
                </a:ln>
                <a:solidFill>
                  <a:prstClr val="white"/>
                </a:solidFill>
                <a:effectLst/>
                <a:uLnTx/>
                <a:uFillTx/>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sp>
        <p:nvSpPr>
          <p:cNvPr id="5" name="TextBox 4"/>
          <p:cNvSpPr txBox="1"/>
          <p:nvPr/>
        </p:nvSpPr>
        <p:spPr>
          <a:xfrm>
            <a:off x="4064924" y="2888237"/>
            <a:ext cx="770022" cy="677108"/>
          </a:xfrm>
          <a:prstGeom prst="rect">
            <a:avLst/>
          </a:prstGeom>
          <a:noFill/>
        </p:spPr>
        <p:txBody>
          <a:bodyPr wrap="square" rtlCol="0">
            <a:spAutoFit/>
          </a:bodyPr>
          <a:lstStyle/>
          <a:p>
            <a:r>
              <a:rPr lang="vi-VN" sz="3800" b="1" dirty="0" smtClean="0">
                <a:solidFill>
                  <a:srgbClr val="FF0000"/>
                </a:solidFill>
                <a:latin typeface="Cambria" panose="02040503050406030204" pitchFamily="18" charset="0"/>
                <a:ea typeface="Cambria" panose="02040503050406030204" pitchFamily="18" charset="0"/>
              </a:rPr>
              <a:t>/</a:t>
            </a:r>
            <a:endParaRPr lang="en-US" sz="3800" b="1" dirty="0">
              <a:solidFill>
                <a:srgbClr val="FF0000"/>
              </a:solidFill>
              <a:latin typeface="Cambria" panose="02040503050406030204" pitchFamily="18" charset="0"/>
              <a:ea typeface="Cambria" panose="02040503050406030204" pitchFamily="18" charset="0"/>
            </a:endParaRPr>
          </a:p>
        </p:txBody>
      </p:sp>
      <p:sp>
        <p:nvSpPr>
          <p:cNvPr id="22" name="TextBox 21"/>
          <p:cNvSpPr txBox="1"/>
          <p:nvPr/>
        </p:nvSpPr>
        <p:spPr>
          <a:xfrm>
            <a:off x="5964610" y="2899852"/>
            <a:ext cx="770022" cy="677108"/>
          </a:xfrm>
          <a:prstGeom prst="rect">
            <a:avLst/>
          </a:prstGeom>
          <a:noFill/>
        </p:spPr>
        <p:txBody>
          <a:bodyPr wrap="square" rtlCol="0">
            <a:spAutoFit/>
          </a:bodyPr>
          <a:lstStyle/>
          <a:p>
            <a:r>
              <a:rPr lang="vi-VN" sz="3800" b="1" dirty="0" smtClean="0">
                <a:solidFill>
                  <a:srgbClr val="FF0000"/>
                </a:solidFill>
                <a:latin typeface="Cambria" panose="02040503050406030204" pitchFamily="18" charset="0"/>
                <a:ea typeface="Cambria" panose="02040503050406030204" pitchFamily="18" charset="0"/>
              </a:rPr>
              <a:t>/</a:t>
            </a:r>
            <a:endParaRPr lang="en-US" sz="3800" b="1" dirty="0">
              <a:solidFill>
                <a:srgbClr val="FF0000"/>
              </a:solidFill>
              <a:latin typeface="Cambria" panose="02040503050406030204" pitchFamily="18" charset="0"/>
              <a:ea typeface="Cambria" panose="02040503050406030204" pitchFamily="18" charset="0"/>
            </a:endParaRPr>
          </a:p>
        </p:txBody>
      </p:sp>
      <p:sp>
        <p:nvSpPr>
          <p:cNvPr id="23" name="TextBox 22"/>
          <p:cNvSpPr txBox="1"/>
          <p:nvPr/>
        </p:nvSpPr>
        <p:spPr>
          <a:xfrm>
            <a:off x="10777386" y="3333763"/>
            <a:ext cx="770022" cy="677108"/>
          </a:xfrm>
          <a:prstGeom prst="rect">
            <a:avLst/>
          </a:prstGeom>
          <a:noFill/>
        </p:spPr>
        <p:txBody>
          <a:bodyPr wrap="square" rtlCol="0">
            <a:spAutoFit/>
          </a:bodyPr>
          <a:lstStyle/>
          <a:p>
            <a:r>
              <a:rPr lang="vi-VN" sz="3800" b="1" dirty="0" smtClean="0">
                <a:solidFill>
                  <a:srgbClr val="FF0000"/>
                </a:solidFill>
                <a:latin typeface="Cambria" panose="02040503050406030204" pitchFamily="18" charset="0"/>
                <a:ea typeface="Cambria" panose="02040503050406030204" pitchFamily="18" charset="0"/>
              </a:rPr>
              <a:t>//</a:t>
            </a:r>
            <a:endParaRPr lang="en-US" sz="3800" b="1" dirty="0">
              <a:solidFill>
                <a:srgbClr val="FF0000"/>
              </a:solidFill>
              <a:latin typeface="Cambria" panose="02040503050406030204" pitchFamily="18" charset="0"/>
              <a:ea typeface="Cambria" panose="02040503050406030204" pitchFamily="18" charset="0"/>
            </a:endParaRPr>
          </a:p>
        </p:txBody>
      </p:sp>
      <p:sp>
        <p:nvSpPr>
          <p:cNvPr id="24" name="TextBox 23"/>
          <p:cNvSpPr txBox="1"/>
          <p:nvPr/>
        </p:nvSpPr>
        <p:spPr>
          <a:xfrm>
            <a:off x="4592525" y="3395482"/>
            <a:ext cx="770022" cy="677108"/>
          </a:xfrm>
          <a:prstGeom prst="rect">
            <a:avLst/>
          </a:prstGeom>
          <a:noFill/>
        </p:spPr>
        <p:txBody>
          <a:bodyPr wrap="square" rtlCol="0">
            <a:spAutoFit/>
          </a:bodyPr>
          <a:lstStyle/>
          <a:p>
            <a:r>
              <a:rPr lang="vi-VN" sz="3800" b="1" dirty="0" smtClean="0">
                <a:solidFill>
                  <a:srgbClr val="FF0000"/>
                </a:solidFill>
                <a:latin typeface="Cambria" panose="02040503050406030204" pitchFamily="18" charset="0"/>
                <a:ea typeface="Cambria" panose="02040503050406030204" pitchFamily="18" charset="0"/>
              </a:rPr>
              <a:t>/</a:t>
            </a:r>
            <a:endParaRPr lang="en-US" sz="3800" b="1" dirty="0">
              <a:solidFill>
                <a:srgbClr val="FF0000"/>
              </a:solidFill>
              <a:latin typeface="Cambria" panose="02040503050406030204" pitchFamily="18" charset="0"/>
              <a:ea typeface="Cambria" panose="02040503050406030204" pitchFamily="18" charset="0"/>
            </a:endParaRPr>
          </a:p>
        </p:txBody>
      </p:sp>
      <p:sp>
        <p:nvSpPr>
          <p:cNvPr id="3" name="Rectangle 2"/>
          <p:cNvSpPr/>
          <p:nvPr/>
        </p:nvSpPr>
        <p:spPr>
          <a:xfrm>
            <a:off x="2302788" y="3014228"/>
            <a:ext cx="8943588" cy="1077218"/>
          </a:xfrm>
          <a:prstGeom prst="rect">
            <a:avLst/>
          </a:prstGeom>
        </p:spPr>
        <p:txBody>
          <a:bodyPr wrap="square">
            <a:spAutoFit/>
          </a:bodyPr>
          <a:lstStyle/>
          <a:p>
            <a:pPr algn="just"/>
            <a:r>
              <a:rPr lang="vi-VN" sz="3200" b="1" dirty="0">
                <a:solidFill>
                  <a:srgbClr val="002060"/>
                </a:solidFill>
                <a:latin typeface="Cambria" panose="02040503050406030204" pitchFamily="18" charset="0"/>
                <a:ea typeface="Cambria" panose="02040503050406030204" pitchFamily="18" charset="0"/>
              </a:rPr>
              <a:t>Bụi hồng, bụi dạ lí, bụi mẫu đơn trông không khác gì nhau nên tôi đành để dở dang bài văn.</a:t>
            </a:r>
            <a:endParaRPr lang="en-US" sz="3200" b="1" dirty="0"/>
          </a:p>
        </p:txBody>
      </p:sp>
    </p:spTree>
    <p:extLst>
      <p:ext uri="{BB962C8B-B14F-4D97-AF65-F5344CB8AC3E}">
        <p14:creationId xmlns:p14="http://schemas.microsoft.com/office/powerpoint/2010/main" val="373669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0"/>
          <p:cNvSpPr/>
          <p:nvPr/>
        </p:nvSpPr>
        <p:spPr>
          <a:xfrm>
            <a:off x="279134" y="114300"/>
            <a:ext cx="11800172" cy="671830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solidFill>
              <a:effectLst/>
              <a:uLnTx/>
              <a:uFillTx/>
              <a:latin typeface="等线" panose="020F0502020204030204"/>
              <a:cs typeface="+mn-cs"/>
            </a:endParaRPr>
          </a:p>
        </p:txBody>
      </p:sp>
      <p:grpSp>
        <p:nvGrpSpPr>
          <p:cNvPr id="12" name="组合 9">
            <a:extLst>
              <a:ext uri="{FF2B5EF4-FFF2-40B4-BE49-F238E27FC236}">
                <a16:creationId xmlns:a16="http://schemas.microsoft.com/office/drawing/2014/main" id="{9F511887-A714-CE19-1D74-AED819E4A93C}"/>
              </a:ext>
            </a:extLst>
          </p:cNvPr>
          <p:cNvGrpSpPr/>
          <p:nvPr/>
        </p:nvGrpSpPr>
        <p:grpSpPr>
          <a:xfrm>
            <a:off x="825949" y="1371969"/>
            <a:ext cx="6997251" cy="2778409"/>
            <a:chOff x="4068184" y="253841"/>
            <a:chExt cx="6605260" cy="6607125"/>
          </a:xfrm>
        </p:grpSpPr>
        <p:pic>
          <p:nvPicPr>
            <p:cNvPr id="13" name="图片 7">
              <a:extLst>
                <a:ext uri="{FF2B5EF4-FFF2-40B4-BE49-F238E27FC236}">
                  <a16:creationId xmlns:a16="http://schemas.microsoft.com/office/drawing/2014/main" id="{5D8AB774-7E5A-443E-FE1D-B59274B575C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068184" y="253841"/>
              <a:ext cx="6605260" cy="6607125"/>
            </a:xfrm>
            <a:prstGeom prst="rect">
              <a:avLst/>
            </a:prstGeom>
          </p:spPr>
        </p:pic>
        <p:sp>
          <p:nvSpPr>
            <p:cNvPr id="14" name="文本框 4">
              <a:extLst>
                <a:ext uri="{FF2B5EF4-FFF2-40B4-BE49-F238E27FC236}">
                  <a16:creationId xmlns:a16="http://schemas.microsoft.com/office/drawing/2014/main" id="{40ABCEEE-D77C-00FB-F7AE-AC02FC707073}"/>
                </a:ext>
              </a:extLst>
            </p:cNvPr>
            <p:cNvSpPr txBox="1"/>
            <p:nvPr/>
          </p:nvSpPr>
          <p:spPr>
            <a:xfrm>
              <a:off x="4886325" y="2663574"/>
              <a:ext cx="5061154" cy="600164"/>
            </a:xfrm>
            <a:prstGeom prst="rect">
              <a:avLst/>
            </a:prstGeom>
            <a:noFill/>
          </p:spPr>
          <p:txBody>
            <a:bodyPr wrap="square">
              <a:spAutoFit/>
            </a:bodyPr>
            <a:lstStyle/>
            <a:p>
              <a:pPr algn="just">
                <a:lnSpc>
                  <a:spcPct val="150000"/>
                </a:lnSpc>
              </a:pPr>
              <a:endParaRPr lang="zh-CN" altLang="en-US" sz="2400" b="1" dirty="0">
                <a:solidFill>
                  <a:schemeClr val="tx1">
                    <a:lumMod val="75000"/>
                    <a:lumOff val="25000"/>
                  </a:schemeClr>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grpSp>
      <p:pic>
        <p:nvPicPr>
          <p:cNvPr id="8" name="Picture 7"/>
          <p:cNvPicPr>
            <a:picLocks noChangeAspect="1"/>
          </p:cNvPicPr>
          <p:nvPr/>
        </p:nvPicPr>
        <p:blipFill>
          <a:blip r:embed="rId3"/>
          <a:stretch>
            <a:fillRect/>
          </a:stretch>
        </p:blipFill>
        <p:spPr>
          <a:xfrm>
            <a:off x="-361608" y="526793"/>
            <a:ext cx="12915215" cy="2234381"/>
          </a:xfrm>
          <a:prstGeom prst="rect">
            <a:avLst/>
          </a:prstGeom>
        </p:spPr>
      </p:pic>
      <p:sp>
        <p:nvSpPr>
          <p:cNvPr id="9" name="TextBox 8"/>
          <p:cNvSpPr txBox="1"/>
          <p:nvPr/>
        </p:nvSpPr>
        <p:spPr>
          <a:xfrm>
            <a:off x="1364758" y="2302844"/>
            <a:ext cx="11104345" cy="707886"/>
          </a:xfrm>
          <a:prstGeom prst="rect">
            <a:avLst/>
          </a:prstGeom>
          <a:noFill/>
        </p:spPr>
        <p:txBody>
          <a:bodyPr wrap="square" rtlCol="0">
            <a:spAutoFit/>
          </a:bodyPr>
          <a:lstStyle/>
          <a:p>
            <a:r>
              <a:rPr lang="vi-VN" sz="4000" b="1" i="1" dirty="0" smtClean="0">
                <a:latin typeface="Cambria" panose="02040503050406030204" pitchFamily="18" charset="0"/>
                <a:ea typeface="Cambria" panose="02040503050406030204" pitchFamily="18" charset="0"/>
              </a:rPr>
              <a:t>“Xào xạc” </a:t>
            </a:r>
            <a:r>
              <a:rPr lang="vi-VN" sz="4000" b="1" dirty="0" smtClean="0">
                <a:latin typeface="Cambria" panose="02040503050406030204" pitchFamily="18" charset="0"/>
                <a:ea typeface="Cambria" panose="02040503050406030204" pitchFamily="18" charset="0"/>
              </a:rPr>
              <a:t>có nghĩa là gì?</a:t>
            </a:r>
            <a:endParaRPr lang="en-US" sz="4000" b="1" dirty="0">
              <a:latin typeface="Cambria" panose="02040503050406030204" pitchFamily="18" charset="0"/>
              <a:ea typeface="Cambria" panose="02040503050406030204" pitchFamily="18" charset="0"/>
            </a:endParaRPr>
          </a:p>
        </p:txBody>
      </p:sp>
      <p:sp>
        <p:nvSpPr>
          <p:cNvPr id="15" name="矩形 29">
            <a:extLst>
              <a:ext uri="{FF2B5EF4-FFF2-40B4-BE49-F238E27FC236}">
                <a16:creationId xmlns:a16="http://schemas.microsoft.com/office/drawing/2014/main" id="{374BA373-0D5B-441B-8785-6935E06E5EAE}"/>
              </a:ext>
            </a:extLst>
          </p:cNvPr>
          <p:cNvSpPr/>
          <p:nvPr/>
        </p:nvSpPr>
        <p:spPr>
          <a:xfrm>
            <a:off x="2162592" y="3379749"/>
            <a:ext cx="8385335" cy="1123712"/>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000" b="1" dirty="0" smtClean="0">
                <a:latin typeface="Cambria" panose="02040503050406030204" pitchFamily="18" charset="0"/>
                <a:ea typeface="Cambria" panose="02040503050406030204" pitchFamily="18" charset="0"/>
              </a:rPr>
              <a:t>Xào xạc là: từ </a:t>
            </a:r>
            <a:r>
              <a:rPr lang="vi-VN" sz="3000" b="1" dirty="0">
                <a:latin typeface="Cambria" panose="02040503050406030204" pitchFamily="18" charset="0"/>
                <a:ea typeface="Cambria" panose="02040503050406030204" pitchFamily="18" charset="0"/>
              </a:rPr>
              <a:t>mô phỏng tiếng như tiếng lá cây lay động va chạm nhẹ vào nhau. </a:t>
            </a:r>
            <a:endParaRPr lang="en-US" sz="3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40798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xit" presetSubtype="0" fill="hold" grpId="1" nodeType="clickEffect">
                                  <p:stCondLst>
                                    <p:cond delay="0"/>
                                  </p:stCondLst>
                                  <p:childTnLst>
                                    <p:animEffect transition="out" filter="wedge">
                                      <p:cBhvr>
                                        <p:cTn id="19" dur="2000"/>
                                        <p:tgtEl>
                                          <p:spTgt spid="9"/>
                                        </p:tgtEl>
                                      </p:cBhvr>
                                    </p:animEffect>
                                    <p:set>
                                      <p:cBhvr>
                                        <p:cTn id="20" dur="1" fill="hold">
                                          <p:stCondLst>
                                            <p:cond delay="1999"/>
                                          </p:stCondLst>
                                        </p:cTn>
                                        <p:tgtEl>
                                          <p:spTgt spid="9"/>
                                        </p:tgtEl>
                                        <p:attrNameLst>
                                          <p:attrName>style.visibility</p:attrName>
                                        </p:attrNameLst>
                                      </p:cBhvr>
                                      <p:to>
                                        <p:strVal val="hidden"/>
                                      </p:to>
                                    </p:set>
                                  </p:childTnLst>
                                </p:cTn>
                              </p:par>
                              <p:par>
                                <p:cTn id="21" presetID="20" presetClass="exit" presetSubtype="0" fill="hold" nodeType="withEffect">
                                  <p:stCondLst>
                                    <p:cond delay="0"/>
                                  </p:stCondLst>
                                  <p:childTnLst>
                                    <p:animEffect transition="out" filter="wedge">
                                      <p:cBhvr>
                                        <p:cTn id="22" dur="2000"/>
                                        <p:tgtEl>
                                          <p:spTgt spid="12"/>
                                        </p:tgtEl>
                                      </p:cBhvr>
                                    </p:animEffect>
                                    <p:set>
                                      <p:cBhvr>
                                        <p:cTn id="23" dur="1" fill="hold">
                                          <p:stCondLst>
                                            <p:cond delay="1999"/>
                                          </p:stCondLst>
                                        </p:cTn>
                                        <p:tgtEl>
                                          <p:spTgt spid="1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0"/>
          <p:cNvSpPr/>
          <p:nvPr/>
        </p:nvSpPr>
        <p:spPr>
          <a:xfrm>
            <a:off x="279134" y="114300"/>
            <a:ext cx="11800172" cy="671830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pic>
        <p:nvPicPr>
          <p:cNvPr id="8" name="Picture 7"/>
          <p:cNvPicPr>
            <a:picLocks noChangeAspect="1"/>
          </p:cNvPicPr>
          <p:nvPr/>
        </p:nvPicPr>
        <p:blipFill>
          <a:blip r:embed="rId2"/>
          <a:stretch>
            <a:fillRect/>
          </a:stretch>
        </p:blipFill>
        <p:spPr>
          <a:xfrm>
            <a:off x="674328" y="-84800"/>
            <a:ext cx="12915215" cy="2234381"/>
          </a:xfrm>
          <a:prstGeom prst="rect">
            <a:avLst/>
          </a:prstGeom>
        </p:spPr>
      </p:pic>
      <p:sp>
        <p:nvSpPr>
          <p:cNvPr id="26" name="矩形 29">
            <a:extLst>
              <a:ext uri="{FF2B5EF4-FFF2-40B4-BE49-F238E27FC236}">
                <a16:creationId xmlns:a16="http://schemas.microsoft.com/office/drawing/2014/main" id="{374BA373-0D5B-441B-8785-6935E06E5EAE}"/>
              </a:ext>
            </a:extLst>
          </p:cNvPr>
          <p:cNvSpPr/>
          <p:nvPr/>
        </p:nvSpPr>
        <p:spPr>
          <a:xfrm>
            <a:off x="3149769" y="1341701"/>
            <a:ext cx="7964334" cy="1125191"/>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000" b="1" dirty="0">
                <a:latin typeface="Cambria" panose="02040503050406030204" pitchFamily="18" charset="0"/>
                <a:ea typeface="Cambria" panose="02040503050406030204" pitchFamily="18" charset="0"/>
              </a:rPr>
              <a:t>Lã chã (nước mắt, mồ hôi): nhỏ xuống thành giọt, nối tiếp nhau không dứt. </a:t>
            </a:r>
            <a:endParaRPr lang="en-US" sz="3000" b="1" dirty="0">
              <a:solidFill>
                <a:schemeClr val="tx1"/>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3"/>
          <a:stretch>
            <a:fillRect/>
          </a:stretch>
        </p:blipFill>
        <p:spPr>
          <a:xfrm>
            <a:off x="279134" y="2517385"/>
            <a:ext cx="5453670" cy="3630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4"/>
          <a:stretch>
            <a:fillRect/>
          </a:stretch>
        </p:blipFill>
        <p:spPr>
          <a:xfrm>
            <a:off x="6193382" y="2919659"/>
            <a:ext cx="5885924" cy="36566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42756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3"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5" name="Picture 4"/>
          <p:cNvPicPr>
            <a:picLocks noChangeAspect="1"/>
          </p:cNvPicPr>
          <p:nvPr/>
        </p:nvPicPr>
        <p:blipFill>
          <a:blip r:embed="rId2"/>
          <a:stretch>
            <a:fillRect/>
          </a:stretch>
        </p:blipFill>
        <p:spPr>
          <a:xfrm>
            <a:off x="3377216" y="-54920"/>
            <a:ext cx="5237617" cy="847171"/>
          </a:xfrm>
          <a:prstGeom prst="rect">
            <a:avLst/>
          </a:prstGeom>
        </p:spPr>
      </p:pic>
      <p:pic>
        <p:nvPicPr>
          <p:cNvPr id="6" name="Picture 5"/>
          <p:cNvPicPr>
            <a:picLocks noChangeAspect="1"/>
          </p:cNvPicPr>
          <p:nvPr/>
        </p:nvPicPr>
        <p:blipFill>
          <a:blip r:embed="rId3"/>
          <a:stretch>
            <a:fillRect/>
          </a:stretch>
        </p:blipFill>
        <p:spPr>
          <a:xfrm>
            <a:off x="163629" y="448539"/>
            <a:ext cx="11784531" cy="6565481"/>
          </a:xfrm>
          <a:prstGeom prst="rect">
            <a:avLst/>
          </a:prstGeom>
        </p:spPr>
      </p:pic>
    </p:spTree>
    <p:extLst>
      <p:ext uri="{BB962C8B-B14F-4D97-AF65-F5344CB8AC3E}">
        <p14:creationId xmlns:p14="http://schemas.microsoft.com/office/powerpoint/2010/main" val="394702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015089" y="1281425"/>
            <a:ext cx="7463928" cy="4820992"/>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5" name="图片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15697" y="-1120941"/>
            <a:ext cx="10262711" cy="7834562"/>
          </a:xfrm>
          <a:prstGeom prst="rect">
            <a:avLst/>
          </a:prstGeom>
        </p:spPr>
      </p:pic>
      <p:pic>
        <p:nvPicPr>
          <p:cNvPr id="8" name="Picture 7"/>
          <p:cNvPicPr>
            <a:picLocks noChangeAspect="1"/>
          </p:cNvPicPr>
          <p:nvPr/>
        </p:nvPicPr>
        <p:blipFill>
          <a:blip r:embed="rId3"/>
          <a:stretch>
            <a:fillRect/>
          </a:stretch>
        </p:blipFill>
        <p:spPr>
          <a:xfrm>
            <a:off x="2413200" y="1871243"/>
            <a:ext cx="6839030" cy="3424093"/>
          </a:xfrm>
          <a:prstGeom prst="rect">
            <a:avLst/>
          </a:prstGeom>
        </p:spPr>
      </p:pic>
    </p:spTree>
    <p:extLst>
      <p:ext uri="{BB962C8B-B14F-4D97-AF65-F5344CB8AC3E}">
        <p14:creationId xmlns:p14="http://schemas.microsoft.com/office/powerpoint/2010/main" val="4204085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2560739" y="683880"/>
            <a:ext cx="9321800" cy="78319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en-US" sz="3000" dirty="0" smtClean="0">
                <a:latin typeface="Cambria" panose="02040503050406030204" pitchFamily="18" charset="0"/>
                <a:ea typeface="Cambria" panose="02040503050406030204" pitchFamily="18" charset="0"/>
              </a:rPr>
              <a:t> </a:t>
            </a:r>
            <a:r>
              <a:rPr lang="vi-VN" sz="4000" b="1" dirty="0" smtClean="0">
                <a:solidFill>
                  <a:srgbClr val="002060"/>
                </a:solidFill>
                <a:latin typeface="Cambria" panose="02040503050406030204" pitchFamily="18" charset="0"/>
                <a:ea typeface="Cambria" panose="02040503050406030204" pitchFamily="18" charset="0"/>
              </a:rPr>
              <a:t>1. </a:t>
            </a:r>
            <a:r>
              <a:rPr lang="en-US" sz="4000" b="1" dirty="0" err="1" smtClean="0">
                <a:solidFill>
                  <a:srgbClr val="002060"/>
                </a:solidFill>
                <a:latin typeface="Cambria" panose="02040503050406030204" pitchFamily="18" charset="0"/>
                <a:ea typeface="Cambria" panose="02040503050406030204" pitchFamily="18" charset="0"/>
              </a:rPr>
              <a:t>Mục</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đích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về</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quê</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của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bạn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nhỏ</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gì</a:t>
            </a:r>
            <a:r>
              <a:rPr lang="en-US" sz="4000" b="1" dirty="0">
                <a:solidFill>
                  <a:srgbClr val="002060"/>
                </a:solidFill>
                <a:latin typeface="Cambria" panose="02040503050406030204" pitchFamily="18" charset="0"/>
                <a:ea typeface="Cambria" panose="02040503050406030204" pitchFamily="18" charset="0"/>
              </a:rPr>
              <a:t>? </a:t>
            </a:r>
          </a:p>
        </p:txBody>
      </p:sp>
      <p:sp>
        <p:nvSpPr>
          <p:cNvPr id="9" name="圆角矩形 17">
            <a:extLst>
              <a:ext uri="{FF2B5EF4-FFF2-40B4-BE49-F238E27FC236}">
                <a16:creationId xmlns:a16="http://schemas.microsoft.com/office/drawing/2014/main" id="{A8E535DF-15BD-D423-EF0C-7F74D154BE25}"/>
              </a:ext>
            </a:extLst>
          </p:cNvPr>
          <p:cNvSpPr/>
          <p:nvPr/>
        </p:nvSpPr>
        <p:spPr>
          <a:xfrm>
            <a:off x="2057400" y="1741566"/>
            <a:ext cx="9929000" cy="476083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smtClean="0">
                <a:ln>
                  <a:noFill/>
                </a:ln>
                <a:solidFill>
                  <a:prstClr val="white"/>
                </a:solidFill>
                <a:effectLst/>
                <a:uLnTx/>
                <a:uFillTx/>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sp>
        <p:nvSpPr>
          <p:cNvPr id="4" name="Rectangle 3"/>
          <p:cNvSpPr/>
          <p:nvPr/>
        </p:nvSpPr>
        <p:spPr>
          <a:xfrm>
            <a:off x="3217672" y="2718082"/>
            <a:ext cx="8275827" cy="1569660"/>
          </a:xfrm>
          <a:prstGeom prst="rect">
            <a:avLst/>
          </a:prstGeom>
        </p:spPr>
        <p:txBody>
          <a:bodyPr wrap="square">
            <a:spAutoFit/>
          </a:bodyPr>
          <a:lstStyle/>
          <a:p>
            <a:pPr algn="ctr"/>
            <a:r>
              <a:rPr lang="vi-VN" sz="3200" b="1" dirty="0">
                <a:latin typeface="Cambria" panose="02040503050406030204" pitchFamily="18" charset="0"/>
                <a:ea typeface="Cambria" panose="02040503050406030204" pitchFamily="18" charset="0"/>
              </a:rPr>
              <a:t>Mục đích về quê của bạn nhỏ là tìm được nhiều ý cho bài văn </a:t>
            </a:r>
            <a:r>
              <a:rPr lang="vi-VN" sz="3200" b="1" i="1" dirty="0">
                <a:latin typeface="Cambria" panose="02040503050406030204" pitchFamily="18" charset="0"/>
                <a:ea typeface="Cambria" panose="02040503050406030204" pitchFamily="18" charset="0"/>
              </a:rPr>
              <a:t>"Tả cây hoa nhà em". </a:t>
            </a:r>
            <a:r>
              <a:rPr lang="vi-VN" sz="3200" b="1" dirty="0">
                <a:latin typeface="Cambria" panose="02040503050406030204" pitchFamily="18" charset="0"/>
                <a:ea typeface="Cambria" panose="02040503050406030204" pitchFamily="18" charset="0"/>
              </a:rPr>
              <a:t/>
            </a:r>
            <a:br>
              <a:rPr lang="vi-VN" sz="3200" b="1" dirty="0">
                <a:latin typeface="Cambria" panose="02040503050406030204" pitchFamily="18" charset="0"/>
                <a:ea typeface="Cambria" panose="02040503050406030204" pitchFamily="18" charset="0"/>
              </a:rPr>
            </a:br>
            <a:endParaRPr lang="en-US" sz="3200" b="1" dirty="0">
              <a:solidFill>
                <a:srgbClr val="002060"/>
              </a:solidFill>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r="4453"/>
          <a:stretch/>
        </p:blipFill>
        <p:spPr>
          <a:xfrm>
            <a:off x="702606" y="3502912"/>
            <a:ext cx="4044330" cy="3286666"/>
          </a:xfrm>
          <a:prstGeom prst="ellipse">
            <a:avLst/>
          </a:prstGeom>
          <a:ln>
            <a:noFill/>
          </a:ln>
          <a:effectLst>
            <a:softEdge rad="112500"/>
          </a:effectLst>
        </p:spPr>
      </p:pic>
    </p:spTree>
    <p:extLst>
      <p:ext uri="{BB962C8B-B14F-4D97-AF65-F5344CB8AC3E}">
        <p14:creationId xmlns:p14="http://schemas.microsoft.com/office/powerpoint/2010/main" val="2852864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id="{A8E535DF-15BD-D423-EF0C-7F74D154BE25}"/>
              </a:ext>
            </a:extLst>
          </p:cNvPr>
          <p:cNvSpPr/>
          <p:nvPr/>
        </p:nvSpPr>
        <p:spPr>
          <a:xfrm>
            <a:off x="731520" y="1599044"/>
            <a:ext cx="10703098" cy="4775200"/>
          </a:xfrm>
          <a:prstGeom prst="roundRect">
            <a:avLst>
              <a:gd name="adj" fmla="val 10800"/>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smtClean="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13" name="矩形 29">
            <a:extLst>
              <a:ext uri="{FF2B5EF4-FFF2-40B4-BE49-F238E27FC236}">
                <a16:creationId xmlns:a16="http://schemas.microsoft.com/office/drawing/2014/main" id="{374BA373-0D5B-441B-8785-6935E06E5EAE}"/>
              </a:ext>
            </a:extLst>
          </p:cNvPr>
          <p:cNvSpPr/>
          <p:nvPr/>
        </p:nvSpPr>
        <p:spPr>
          <a:xfrm>
            <a:off x="683027" y="1807129"/>
            <a:ext cx="10800083" cy="1328023"/>
          </a:xfrm>
          <a:prstGeom prst="roundRect">
            <a:avLst/>
          </a:prstGeom>
          <a:noFill/>
          <a:ln>
            <a:no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vi-VN" sz="3600" b="1" dirty="0" smtClean="0">
                <a:solidFill>
                  <a:srgbClr val="FF0000"/>
                </a:solidFill>
                <a:latin typeface="Cambria" panose="02040503050406030204" pitchFamily="18" charset="0"/>
                <a:ea typeface="Cambria" panose="02040503050406030204" pitchFamily="18" charset="0"/>
              </a:rPr>
              <a:t>2. </a:t>
            </a:r>
            <a:r>
              <a:rPr lang="vi-VN" sz="3600" b="1" dirty="0">
                <a:solidFill>
                  <a:srgbClr val="FF0000"/>
                </a:solidFill>
                <a:latin typeface="Cambria" panose="02040503050406030204" pitchFamily="18" charset="0"/>
                <a:ea typeface="Cambria" panose="02040503050406030204" pitchFamily="18" charset="0"/>
              </a:rPr>
              <a:t>Khi ở quê, bạn nhỏ đã làm gì để tả được cây hoa theo yêu cầu? </a:t>
            </a:r>
          </a:p>
        </p:txBody>
      </p:sp>
      <p:pic>
        <p:nvPicPr>
          <p:cNvPr id="7" name="Picture 6"/>
          <p:cNvPicPr>
            <a:picLocks noChangeAspect="1"/>
          </p:cNvPicPr>
          <p:nvPr/>
        </p:nvPicPr>
        <p:blipFill rotWithShape="1">
          <a:blip r:embed="rId2"/>
          <a:srcRect l="50662"/>
          <a:stretch/>
        </p:blipFill>
        <p:spPr>
          <a:xfrm>
            <a:off x="5491277" y="312902"/>
            <a:ext cx="5095443" cy="1670449"/>
          </a:xfrm>
          <a:prstGeom prst="rect">
            <a:avLst/>
          </a:prstGeom>
        </p:spPr>
      </p:pic>
      <p:pic>
        <p:nvPicPr>
          <p:cNvPr id="8" name="Picture 7"/>
          <p:cNvPicPr>
            <a:picLocks noChangeAspect="1"/>
          </p:cNvPicPr>
          <p:nvPr/>
        </p:nvPicPr>
        <p:blipFill>
          <a:blip r:embed="rId3"/>
          <a:stretch>
            <a:fillRect/>
          </a:stretch>
        </p:blipFill>
        <p:spPr>
          <a:xfrm>
            <a:off x="-1877878" y="300806"/>
            <a:ext cx="9632515" cy="1664352"/>
          </a:xfrm>
          <a:prstGeom prst="rect">
            <a:avLst/>
          </a:prstGeom>
        </p:spPr>
      </p:pic>
      <p:sp>
        <p:nvSpPr>
          <p:cNvPr id="3" name="TextBox 2"/>
          <p:cNvSpPr txBox="1"/>
          <p:nvPr/>
        </p:nvSpPr>
        <p:spPr>
          <a:xfrm>
            <a:off x="1056640" y="2922618"/>
            <a:ext cx="10304906" cy="1077218"/>
          </a:xfrm>
          <a:prstGeom prst="rect">
            <a:avLst/>
          </a:prstGeom>
          <a:noFill/>
        </p:spPr>
        <p:txBody>
          <a:bodyPr wrap="square" rtlCol="0">
            <a:spAutoFit/>
          </a:bodyPr>
          <a:lstStyle/>
          <a:p>
            <a:pPr algn="just"/>
            <a:r>
              <a:rPr lang="vi-VN" sz="3200" b="1" i="1" dirty="0">
                <a:latin typeface="Cambria" panose="02040503050406030204" pitchFamily="18" charset="0"/>
                <a:ea typeface="Cambria" panose="02040503050406030204" pitchFamily="18" charset="0"/>
              </a:rPr>
              <a:t>Khi ở quê, để tìm được nhiều ý cho bài văn của mình, bạn nhỏ </a:t>
            </a:r>
            <a:r>
              <a:rPr lang="vi-VN" sz="3200" b="1" i="1" dirty="0" smtClean="0">
                <a:latin typeface="Cambria" panose="02040503050406030204" pitchFamily="18" charset="0"/>
                <a:ea typeface="Cambria" panose="02040503050406030204" pitchFamily="18" charset="0"/>
              </a:rPr>
              <a:t>đã:</a:t>
            </a:r>
          </a:p>
        </p:txBody>
      </p:sp>
      <p:sp>
        <p:nvSpPr>
          <p:cNvPr id="4" name="TextBox 3"/>
          <p:cNvSpPr txBox="1"/>
          <p:nvPr/>
        </p:nvSpPr>
        <p:spPr>
          <a:xfrm>
            <a:off x="1143304" y="4525253"/>
            <a:ext cx="9443416" cy="1077218"/>
          </a:xfrm>
          <a:prstGeom prst="rect">
            <a:avLst/>
          </a:prstGeom>
          <a:noFill/>
        </p:spPr>
        <p:txBody>
          <a:bodyPr wrap="square" rtlCol="0">
            <a:spAutoFit/>
          </a:bodyPr>
          <a:lstStyle/>
          <a:p>
            <a:r>
              <a:rPr lang="vi-VN" sz="3200" dirty="0" smtClean="0">
                <a:latin typeface="Cambria" panose="02040503050406030204" pitchFamily="18" charset="0"/>
                <a:ea typeface="Cambria" panose="02040503050406030204" pitchFamily="18" charset="0"/>
              </a:rPr>
              <a:t>-</a:t>
            </a:r>
            <a:r>
              <a:rPr lang="en-US" sz="3200" dirty="0" smtClean="0">
                <a:latin typeface="Cambria" panose="02040503050406030204" pitchFamily="18" charset="0"/>
                <a:ea typeface="Cambria" panose="02040503050406030204" pitchFamily="18" charset="0"/>
              </a:rPr>
              <a:t> </a:t>
            </a:r>
            <a:r>
              <a:rPr lang="vi-VN" sz="3200" dirty="0" smtClean="0">
                <a:latin typeface="Cambria" panose="02040503050406030204" pitchFamily="18" charset="0"/>
                <a:ea typeface="Cambria" panose="02040503050406030204" pitchFamily="18" charset="0"/>
              </a:rPr>
              <a:t>Quan </a:t>
            </a:r>
            <a:r>
              <a:rPr lang="vi-VN" sz="3200" dirty="0">
                <a:latin typeface="Cambria" panose="02040503050406030204" pitchFamily="18" charset="0"/>
                <a:ea typeface="Cambria" panose="02040503050406030204" pitchFamily="18" charset="0"/>
              </a:rPr>
              <a:t>sát rất kĩ các bộ phận của cây thân, cành, lá, hoa, hương sắc...</a:t>
            </a:r>
            <a:endParaRPr lang="en-US" sz="3200" dirty="0"/>
          </a:p>
        </p:txBody>
      </p:sp>
      <p:sp>
        <p:nvSpPr>
          <p:cNvPr id="11" name="TextBox 10"/>
          <p:cNvSpPr txBox="1"/>
          <p:nvPr/>
        </p:nvSpPr>
        <p:spPr>
          <a:xfrm>
            <a:off x="1162028" y="5478636"/>
            <a:ext cx="9973332" cy="1077218"/>
          </a:xfrm>
          <a:prstGeom prst="rect">
            <a:avLst/>
          </a:prstGeom>
          <a:noFill/>
        </p:spPr>
        <p:txBody>
          <a:bodyPr wrap="square" rtlCol="0">
            <a:spAutoFit/>
          </a:bodyPr>
          <a:lstStyle/>
          <a:p>
            <a:r>
              <a:rPr lang="vi-VN" sz="3200" dirty="0" smtClean="0">
                <a:latin typeface="Cambria" panose="02040503050406030204" pitchFamily="18" charset="0"/>
                <a:ea typeface="Cambria" panose="02040503050406030204" pitchFamily="18" charset="0"/>
              </a:rPr>
              <a:t>-Bạn </a:t>
            </a:r>
            <a:r>
              <a:rPr lang="vi-VN" sz="3200" dirty="0">
                <a:latin typeface="Cambria" panose="02040503050406030204" pitchFamily="18" charset="0"/>
                <a:ea typeface="Cambria" panose="02040503050406030204" pitchFamily="18" charset="0"/>
              </a:rPr>
              <a:t>còn tưới nước cho cây theo đúng gợi ý của đề </a:t>
            </a:r>
            <a:r>
              <a:rPr lang="vi-VN" sz="3200" dirty="0" smtClean="0">
                <a:latin typeface="Cambria" panose="02040503050406030204" pitchFamily="18" charset="0"/>
                <a:ea typeface="Cambria" panose="02040503050406030204" pitchFamily="18" charset="0"/>
              </a:rPr>
              <a:t>bài.</a:t>
            </a:r>
            <a:endParaRPr lang="en-US" sz="3200" dirty="0">
              <a:latin typeface="Cambria" panose="02040503050406030204" pitchFamily="18" charset="0"/>
              <a:ea typeface="Cambria" panose="02040503050406030204" pitchFamily="18" charset="0"/>
            </a:endParaRPr>
          </a:p>
          <a:p>
            <a:endParaRPr lang="en-US" sz="3200" dirty="0"/>
          </a:p>
        </p:txBody>
      </p:sp>
      <p:sp>
        <p:nvSpPr>
          <p:cNvPr id="6" name="TextBox 5"/>
          <p:cNvSpPr txBox="1"/>
          <p:nvPr/>
        </p:nvSpPr>
        <p:spPr>
          <a:xfrm>
            <a:off x="1166012" y="3986644"/>
            <a:ext cx="8983828" cy="1077218"/>
          </a:xfrm>
          <a:prstGeom prst="rect">
            <a:avLst/>
          </a:prstGeom>
          <a:noFill/>
        </p:spPr>
        <p:txBody>
          <a:bodyPr wrap="square" rtlCol="0">
            <a:spAutoFit/>
          </a:bodyPr>
          <a:lstStyle/>
          <a:p>
            <a:r>
              <a:rPr lang="vi-VN" sz="3200" dirty="0" smtClean="0">
                <a:latin typeface="Cambria" panose="02040503050406030204" pitchFamily="18" charset="0"/>
                <a:ea typeface="Cambria" panose="02040503050406030204" pitchFamily="18" charset="0"/>
              </a:rPr>
              <a:t>-</a:t>
            </a:r>
            <a:r>
              <a:rPr lang="en-US" sz="3200" dirty="0" smtClean="0">
                <a:latin typeface="Cambria" panose="02040503050406030204" pitchFamily="18" charset="0"/>
                <a:ea typeface="Cambria" panose="02040503050406030204" pitchFamily="18" charset="0"/>
              </a:rPr>
              <a:t> </a:t>
            </a:r>
            <a:r>
              <a:rPr lang="vi-VN" sz="3200" dirty="0" smtClean="0">
                <a:latin typeface="Cambria" panose="02040503050406030204" pitchFamily="18" charset="0"/>
                <a:ea typeface="Cambria" panose="02040503050406030204" pitchFamily="18" charset="0"/>
              </a:rPr>
              <a:t>Dậy </a:t>
            </a:r>
            <a:r>
              <a:rPr lang="vi-VN" sz="3200" dirty="0">
                <a:latin typeface="Cambria" panose="02040503050406030204" pitchFamily="18" charset="0"/>
                <a:ea typeface="Cambria" panose="02040503050406030204" pitchFamily="18" charset="0"/>
              </a:rPr>
              <a:t>thật sớm để quan sát cây hoa hồng. </a:t>
            </a:r>
          </a:p>
          <a:p>
            <a:r>
              <a:rPr lang="en-US" sz="3200" dirty="0" smtClean="0"/>
              <a:t> </a:t>
            </a:r>
            <a:endParaRPr lang="en-US" sz="3200" dirty="0"/>
          </a:p>
        </p:txBody>
      </p:sp>
    </p:spTree>
    <p:extLst>
      <p:ext uri="{BB962C8B-B14F-4D97-AF65-F5344CB8AC3E}">
        <p14:creationId xmlns:p14="http://schemas.microsoft.com/office/powerpoint/2010/main" val="3415718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4" grpId="0"/>
      <p:bldP spid="11"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753533" y="381406"/>
            <a:ext cx="10549468" cy="5703176"/>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矩形 29">
            <a:extLst>
              <a:ext uri="{FF2B5EF4-FFF2-40B4-BE49-F238E27FC236}">
                <a16:creationId xmlns:a16="http://schemas.microsoft.com/office/drawing/2014/main" id="{374BA373-0D5B-441B-8785-6935E06E5EAE}"/>
              </a:ext>
            </a:extLst>
          </p:cNvPr>
          <p:cNvSpPr/>
          <p:nvPr/>
        </p:nvSpPr>
        <p:spPr>
          <a:xfrm>
            <a:off x="1740175" y="95714"/>
            <a:ext cx="8961238" cy="1940957"/>
          </a:xfrm>
          <a:prstGeom prst="roundRect">
            <a:avLst/>
          </a:prstGeom>
          <a:solidFill>
            <a:srgbClr val="00B05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vi-VN" sz="3600" b="1" dirty="0">
                <a:solidFill>
                  <a:schemeClr val="bg1"/>
                </a:solidFill>
                <a:latin typeface="Cambria" panose="02040503050406030204" pitchFamily="18" charset="0"/>
                <a:ea typeface="Cambria" panose="02040503050406030204" pitchFamily="18" charset="0"/>
              </a:rPr>
              <a:t>3. Những câu văn nào là kết quả của sự quan sát kết hợp với trí tưởng tượng phong phú của bạn nhỏ? </a:t>
            </a:r>
          </a:p>
        </p:txBody>
      </p:sp>
      <p:sp>
        <p:nvSpPr>
          <p:cNvPr id="4" name="TextBox 3"/>
          <p:cNvSpPr txBox="1"/>
          <p:nvPr/>
        </p:nvSpPr>
        <p:spPr>
          <a:xfrm>
            <a:off x="863596" y="2078832"/>
            <a:ext cx="10200644" cy="2308324"/>
          </a:xfrm>
          <a:prstGeom prst="rect">
            <a:avLst/>
          </a:prstGeom>
          <a:noFill/>
        </p:spPr>
        <p:txBody>
          <a:bodyPr wrap="square" rtlCol="0">
            <a:spAutoFit/>
          </a:bodyPr>
          <a:lstStyle/>
          <a:p>
            <a:pPr lvl="0" algn="just"/>
            <a:r>
              <a:rPr lang="vi-VN" sz="3600" i="1" dirty="0">
                <a:latin typeface="Cambria" panose="02040503050406030204" pitchFamily="18" charset="0"/>
                <a:ea typeface="Cambria" panose="02040503050406030204" pitchFamily="18" charset="0"/>
              </a:rPr>
              <a:t>Sương như những hòn bi ve tí xíu tụt từ lá xanh xuống bông đỏ, đi tìm mùi thơm ngào ngạt núp đầu giữa những cánh hoa...</a:t>
            </a:r>
            <a:endParaRPr lang="en-US" sz="3600" dirty="0">
              <a:latin typeface="Cambria" panose="02040503050406030204" pitchFamily="18" charset="0"/>
              <a:ea typeface="Cambria" panose="02040503050406030204" pitchFamily="18" charset="0"/>
            </a:endParaRPr>
          </a:p>
          <a:p>
            <a:pPr algn="just"/>
            <a:endParaRPr lang="en-US" sz="3600" dirty="0">
              <a:latin typeface="Cambria" panose="02040503050406030204" pitchFamily="18" charset="0"/>
              <a:ea typeface="Cambria" panose="02040503050406030204" pitchFamily="18" charset="0"/>
            </a:endParaRPr>
          </a:p>
        </p:txBody>
      </p:sp>
      <p:sp>
        <p:nvSpPr>
          <p:cNvPr id="7" name="TextBox 6"/>
          <p:cNvSpPr txBox="1"/>
          <p:nvPr/>
        </p:nvSpPr>
        <p:spPr>
          <a:xfrm>
            <a:off x="863596" y="3969329"/>
            <a:ext cx="10200644" cy="2308324"/>
          </a:xfrm>
          <a:prstGeom prst="rect">
            <a:avLst/>
          </a:prstGeom>
          <a:noFill/>
        </p:spPr>
        <p:txBody>
          <a:bodyPr wrap="square" rtlCol="0">
            <a:spAutoFit/>
          </a:bodyPr>
          <a:lstStyle/>
          <a:p>
            <a:pPr lvl="0" algn="just"/>
            <a:r>
              <a:rPr lang="vi-VN" sz="3600" i="1" dirty="0">
                <a:latin typeface="Cambria" panose="02040503050406030204" pitchFamily="18" charset="0"/>
                <a:ea typeface="Cambria" panose="02040503050406030204" pitchFamily="18" charset="0"/>
              </a:rPr>
              <a:t>Từ tay tôi, cái bình tưới như chú voi con dễ thương đung đưa vòi, rắc lên cây hoa hồng một cơn mưa rào nhỏ....</a:t>
            </a:r>
            <a:endParaRPr lang="en-US" sz="3600" dirty="0">
              <a:latin typeface="Cambria" panose="02040503050406030204" pitchFamily="18" charset="0"/>
              <a:ea typeface="Cambria" panose="02040503050406030204" pitchFamily="18" charset="0"/>
            </a:endParaRPr>
          </a:p>
          <a:p>
            <a:pPr algn="just"/>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40305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id="{A8E535DF-15BD-D423-EF0C-7F74D154BE25}"/>
              </a:ext>
            </a:extLst>
          </p:cNvPr>
          <p:cNvSpPr/>
          <p:nvPr/>
        </p:nvSpPr>
        <p:spPr>
          <a:xfrm>
            <a:off x="1056640" y="419484"/>
            <a:ext cx="10495280" cy="5490962"/>
          </a:xfrm>
          <a:prstGeom prst="roundRect">
            <a:avLst>
              <a:gd name="adj" fmla="val 9858"/>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smtClean="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pic>
        <p:nvPicPr>
          <p:cNvPr id="12" name="Picture 11"/>
          <p:cNvPicPr>
            <a:picLocks noChangeAspect="1"/>
          </p:cNvPicPr>
          <p:nvPr/>
        </p:nvPicPr>
        <p:blipFill rotWithShape="1">
          <a:blip r:embed="rId2"/>
          <a:srcRect l="50662" r="21226" b="23644"/>
          <a:stretch/>
        </p:blipFill>
        <p:spPr>
          <a:xfrm>
            <a:off x="7263955" y="770378"/>
            <a:ext cx="2903297" cy="1275491"/>
          </a:xfrm>
          <a:prstGeom prst="rect">
            <a:avLst/>
          </a:prstGeom>
        </p:spPr>
      </p:pic>
      <p:sp>
        <p:nvSpPr>
          <p:cNvPr id="6" name="TextBox 5"/>
          <p:cNvSpPr txBox="1"/>
          <p:nvPr/>
        </p:nvSpPr>
        <p:spPr>
          <a:xfrm>
            <a:off x="1280160" y="1937770"/>
            <a:ext cx="10058400" cy="1754326"/>
          </a:xfrm>
          <a:prstGeom prst="rect">
            <a:avLst/>
          </a:prstGeom>
          <a:noFill/>
        </p:spPr>
        <p:txBody>
          <a:bodyPr wrap="square" rtlCol="0">
            <a:spAutoFit/>
          </a:bodyPr>
          <a:lstStyle/>
          <a:p>
            <a:pPr lvl="0" algn="ctr">
              <a:defRPr/>
            </a:pPr>
            <a:r>
              <a:rPr lang="vi-VN" sz="3600" b="1" dirty="0" smtClean="0">
                <a:solidFill>
                  <a:schemeClr val="accent2">
                    <a:lumMod val="60000"/>
                    <a:lumOff val="40000"/>
                  </a:schemeClr>
                </a:solidFill>
                <a:latin typeface="Cambria" panose="02040503050406030204" pitchFamily="18" charset="0"/>
                <a:ea typeface="Cambria" panose="02040503050406030204" pitchFamily="18" charset="0"/>
              </a:rPr>
              <a:t>3. </a:t>
            </a:r>
            <a:r>
              <a:rPr lang="en-US" sz="3600" b="1" dirty="0" err="1" smtClean="0">
                <a:solidFill>
                  <a:schemeClr val="accent2">
                    <a:lumMod val="60000"/>
                    <a:lumOff val="40000"/>
                  </a:schemeClr>
                </a:solidFill>
                <a:latin typeface="Cambria" panose="02040503050406030204" pitchFamily="18" charset="0"/>
                <a:ea typeface="Cambria" panose="02040503050406030204" pitchFamily="18" charset="0"/>
              </a:rPr>
              <a:t>Em</a:t>
            </a:r>
            <a:r>
              <a:rPr lang="en-US" sz="3600" b="1" dirty="0" smtClean="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thích</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câu</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văn</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nào</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nhất</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trong</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bài</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văn</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của</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bạn</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nhỏ</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smtClean="0">
                <a:solidFill>
                  <a:schemeClr val="accent2">
                    <a:lumMod val="60000"/>
                    <a:lumOff val="40000"/>
                  </a:schemeClr>
                </a:solidFill>
                <a:latin typeface="Cambria" panose="02040503050406030204" pitchFamily="18" charset="0"/>
                <a:ea typeface="Cambria" panose="02040503050406030204" pitchFamily="18" charset="0"/>
              </a:rPr>
              <a:t>Theo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em</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bài</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văn</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của</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bạn</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nên</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viết</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thêm</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những</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ý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nào</a:t>
            </a:r>
            <a:r>
              <a:rPr lang="en-US" sz="3600" b="1" dirty="0">
                <a:solidFill>
                  <a:schemeClr val="accent2">
                    <a:lumMod val="60000"/>
                    <a:lumOff val="40000"/>
                  </a:schemeClr>
                </a:solidFill>
                <a:latin typeface="Cambria" panose="02040503050406030204" pitchFamily="18" charset="0"/>
                <a:ea typeface="Cambria" panose="02040503050406030204" pitchFamily="18" charset="0"/>
              </a:rPr>
              <a:t>?</a:t>
            </a:r>
            <a:r>
              <a:rPr lang="en-US" sz="3600" b="1" dirty="0">
                <a:solidFill>
                  <a:schemeClr val="accent2">
                    <a:lumMod val="60000"/>
                    <a:lumOff val="40000"/>
                  </a:schemeClr>
                </a:solidFill>
              </a:rPr>
              <a:t> </a:t>
            </a:r>
            <a:endParaRPr kumimoji="0" lang="vi-VN" sz="3600" b="1" i="0" u="none" strike="noStrike" kern="1200" cap="none" spc="0" normalizeH="0" baseline="0" noProof="0" dirty="0">
              <a:ln>
                <a:noFill/>
              </a:ln>
              <a:solidFill>
                <a:schemeClr val="accent2">
                  <a:lumMod val="60000"/>
                  <a:lumOff val="40000"/>
                </a:schemeClr>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0" y="770378"/>
            <a:ext cx="9632515" cy="1664352"/>
          </a:xfrm>
          <a:prstGeom prst="rect">
            <a:avLst/>
          </a:prstGeom>
        </p:spPr>
      </p:pic>
      <p:sp>
        <p:nvSpPr>
          <p:cNvPr id="3" name="TextBox 2"/>
          <p:cNvSpPr txBox="1"/>
          <p:nvPr/>
        </p:nvSpPr>
        <p:spPr>
          <a:xfrm>
            <a:off x="1148080" y="3776233"/>
            <a:ext cx="10403840" cy="1754326"/>
          </a:xfrm>
          <a:prstGeom prst="rect">
            <a:avLst/>
          </a:prstGeom>
          <a:noFill/>
        </p:spPr>
        <p:txBody>
          <a:bodyPr wrap="square" rtlCol="0">
            <a:spAutoFit/>
          </a:bodyPr>
          <a:lstStyle/>
          <a:p>
            <a:pPr algn="ctr"/>
            <a:r>
              <a:rPr lang="vi-VN" sz="3600" dirty="0">
                <a:latin typeface="Cambria" panose="02040503050406030204" pitchFamily="18" charset="0"/>
                <a:ea typeface="Cambria" panose="02040503050406030204" pitchFamily="18" charset="0"/>
              </a:rPr>
              <a:t>B</a:t>
            </a:r>
            <a:r>
              <a:rPr lang="vi-VN" sz="3600" dirty="0" smtClean="0">
                <a:latin typeface="Cambria" panose="02040503050406030204" pitchFamily="18" charset="0"/>
                <a:ea typeface="Cambria" panose="02040503050406030204" pitchFamily="18" charset="0"/>
              </a:rPr>
              <a:t>ạn nhỏ nên </a:t>
            </a:r>
            <a:r>
              <a:rPr lang="vi-VN" sz="3600" dirty="0">
                <a:latin typeface="Cambria" panose="02040503050406030204" pitchFamily="18" charset="0"/>
                <a:ea typeface="Cambria" panose="02040503050406030204" pitchFamily="18" charset="0"/>
              </a:rPr>
              <a:t>bổ sung những câu văn miêu tả về </a:t>
            </a:r>
            <a:r>
              <a:rPr lang="vi-VN" sz="3600" dirty="0" smtClean="0">
                <a:latin typeface="Cambria" panose="02040503050406030204" pitchFamily="18" charset="0"/>
                <a:ea typeface="Cambria" panose="02040503050406030204" pitchFamily="18" charset="0"/>
              </a:rPr>
              <a:t>màu </a:t>
            </a:r>
            <a:r>
              <a:rPr lang="vi-VN" sz="3600" dirty="0">
                <a:latin typeface="Cambria" panose="02040503050406030204" pitchFamily="18" charset="0"/>
                <a:ea typeface="Cambria" panose="02040503050406030204" pitchFamily="18" charset="0"/>
              </a:rPr>
              <a:t>sắc và hình </a:t>
            </a:r>
            <a:r>
              <a:rPr lang="vi-VN" sz="3600" dirty="0" smtClean="0">
                <a:latin typeface="Cambria" panose="02040503050406030204" pitchFamily="18" charset="0"/>
                <a:ea typeface="Cambria" panose="02040503050406030204" pitchFamily="18" charset="0"/>
              </a:rPr>
              <a:t>dạng</a:t>
            </a:r>
            <a:r>
              <a:rPr lang="vi-VN" sz="3600" dirty="0">
                <a:latin typeface="Cambria" panose="02040503050406030204" pitchFamily="18" charset="0"/>
                <a:ea typeface="Cambria" panose="02040503050406030204" pitchFamily="18" charset="0"/>
              </a:rPr>
              <a:t> </a:t>
            </a:r>
            <a:r>
              <a:rPr lang="vi-VN" sz="3600" dirty="0" smtClean="0">
                <a:latin typeface="Cambria" panose="02040503050406030204" pitchFamily="18" charset="0"/>
                <a:ea typeface="Cambria" panose="02040503050406030204" pitchFamily="18" charset="0"/>
              </a:rPr>
              <a:t>của bông hoa và </a:t>
            </a:r>
            <a:r>
              <a:rPr lang="vi-VN" sz="3600" dirty="0">
                <a:latin typeface="Cambria" panose="02040503050406030204" pitchFamily="18" charset="0"/>
                <a:ea typeface="Cambria" panose="02040503050406030204" pitchFamily="18" charset="0"/>
              </a:rPr>
              <a:t>những nụ </a:t>
            </a:r>
            <a:r>
              <a:rPr lang="vi-VN" sz="3600" dirty="0" smtClean="0">
                <a:latin typeface="Cambria" panose="02040503050406030204" pitchFamily="18" charset="0"/>
                <a:ea typeface="Cambria" panose="02040503050406030204" pitchFamily="18" charset="0"/>
              </a:rPr>
              <a:t>hồng,...</a:t>
            </a:r>
            <a:r>
              <a:rPr lang="vi-VN" sz="3600" dirty="0">
                <a:latin typeface="Cambria" panose="02040503050406030204" pitchFamily="18" charset="0"/>
                <a:ea typeface="Cambria" panose="02040503050406030204" pitchFamily="18" charset="0"/>
              </a:rPr>
              <a:t/>
            </a:r>
            <a:br>
              <a:rPr lang="vi-VN" sz="3600" dirty="0">
                <a:latin typeface="Cambria" panose="02040503050406030204" pitchFamily="18" charset="0"/>
                <a:ea typeface="Cambria" panose="02040503050406030204" pitchFamily="18" charset="0"/>
              </a:rPr>
            </a:b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35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17">
            <a:extLst>
              <a:ext uri="{FF2B5EF4-FFF2-40B4-BE49-F238E27FC236}">
                <a16:creationId xmlns:a16="http://schemas.microsoft.com/office/drawing/2014/main" id="{A8E535DF-15BD-D423-EF0C-7F74D154BE25}"/>
              </a:ext>
            </a:extLst>
          </p:cNvPr>
          <p:cNvSpPr/>
          <p:nvPr/>
        </p:nvSpPr>
        <p:spPr>
          <a:xfrm>
            <a:off x="1947334" y="444590"/>
            <a:ext cx="8102600" cy="155354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smtClean="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1"/>
          <p:cNvSpPr/>
          <p:nvPr/>
        </p:nvSpPr>
        <p:spPr>
          <a:xfrm>
            <a:off x="2065867" y="684368"/>
            <a:ext cx="7696200" cy="1077218"/>
          </a:xfrm>
          <a:prstGeom prst="rect">
            <a:avLst/>
          </a:prstGeom>
        </p:spPr>
        <p:txBody>
          <a:bodyPr wrap="square">
            <a:spAutoFit/>
          </a:bodyPr>
          <a:lstStyle/>
          <a:p>
            <a:pPr algn="ctr"/>
            <a:r>
              <a:rPr lang="vi-VN" sz="3200" b="1" kern="0"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5. Em </a:t>
            </a:r>
            <a:r>
              <a:rPr lang="vi-VN"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học được điều gì về cách viết văn miêu tả sau khi đọc câu chuyện trên?</a:t>
            </a:r>
            <a:endParaRPr lang="en-US" sz="3200" b="1" dirty="0">
              <a:solidFill>
                <a:srgbClr val="002060"/>
              </a:solidFill>
              <a:latin typeface="Cambria" panose="02040503050406030204" pitchFamily="18" charset="0"/>
              <a:ea typeface="Cambria" panose="02040503050406030204" pitchFamily="18" charset="0"/>
            </a:endParaRPr>
          </a:p>
        </p:txBody>
      </p:sp>
      <p:pic>
        <p:nvPicPr>
          <p:cNvPr id="4" name="图片 7">
            <a:extLst>
              <a:ext uri="{FF2B5EF4-FFF2-40B4-BE49-F238E27FC236}">
                <a16:creationId xmlns:a16="http://schemas.microsoft.com/office/drawing/2014/main" id="{5D8AB774-7E5A-443E-FE1D-B59274B575C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303704" y="73422"/>
            <a:ext cx="8871108" cy="8439381"/>
          </a:xfrm>
          <a:prstGeom prst="rect">
            <a:avLst/>
          </a:prstGeom>
        </p:spPr>
      </p:pic>
      <p:sp>
        <p:nvSpPr>
          <p:cNvPr id="5" name="TextBox 4"/>
          <p:cNvSpPr txBox="1"/>
          <p:nvPr/>
        </p:nvSpPr>
        <p:spPr>
          <a:xfrm>
            <a:off x="2933491" y="2954867"/>
            <a:ext cx="7611533" cy="2893100"/>
          </a:xfrm>
          <a:prstGeom prst="rect">
            <a:avLst/>
          </a:prstGeom>
          <a:noFill/>
        </p:spPr>
        <p:txBody>
          <a:bodyPr wrap="square" rtlCol="0">
            <a:spAutoFit/>
          </a:bodyPr>
          <a:lstStyle/>
          <a:p>
            <a:r>
              <a:rPr lang="vi-VN" sz="2600" dirty="0">
                <a:latin typeface="Cambria" panose="02040503050406030204" pitchFamily="18" charset="0"/>
                <a:ea typeface="Cambria" panose="02040503050406030204" pitchFamily="18" charset="0"/>
              </a:rPr>
              <a:t>Muốn miêu tả được một sự vật, trước hết </a:t>
            </a:r>
            <a:r>
              <a:rPr lang="vi-VN" sz="2600" dirty="0" smtClean="0">
                <a:latin typeface="Cambria" panose="02040503050406030204" pitchFamily="18" charset="0"/>
                <a:ea typeface="Cambria" panose="02040503050406030204" pitchFamily="18" charset="0"/>
              </a:rPr>
              <a:t>:</a:t>
            </a:r>
          </a:p>
          <a:p>
            <a:r>
              <a:rPr lang="vi-VN" sz="2600" dirty="0" smtClean="0">
                <a:latin typeface="Cambria" panose="02040503050406030204" pitchFamily="18" charset="0"/>
                <a:ea typeface="Cambria" panose="02040503050406030204" pitchFamily="18" charset="0"/>
              </a:rPr>
              <a:t>+ </a:t>
            </a:r>
            <a:r>
              <a:rPr lang="vi-VN" sz="2600" dirty="0">
                <a:latin typeface="Cambria" panose="02040503050406030204" pitchFamily="18" charset="0"/>
                <a:ea typeface="Cambria" panose="02040503050406030204" pitchFamily="18" charset="0"/>
              </a:rPr>
              <a:t>Quan </a:t>
            </a:r>
            <a:r>
              <a:rPr lang="vi-VN" sz="2600" dirty="0" smtClean="0">
                <a:latin typeface="Cambria" panose="02040503050406030204" pitchFamily="18" charset="0"/>
                <a:ea typeface="Cambria" panose="02040503050406030204" pitchFamily="18" charset="0"/>
              </a:rPr>
              <a:t>sát</a:t>
            </a:r>
          </a:p>
          <a:p>
            <a:r>
              <a:rPr lang="vi-VN" sz="2600" dirty="0" smtClean="0">
                <a:latin typeface="Cambria" panose="02040503050406030204" pitchFamily="18" charset="0"/>
                <a:ea typeface="Cambria" panose="02040503050406030204" pitchFamily="18" charset="0"/>
              </a:rPr>
              <a:t>+ Liên tưởng, tưởng tượng: </a:t>
            </a:r>
            <a:r>
              <a:rPr lang="vi-VN" sz="2600" dirty="0">
                <a:latin typeface="Cambria" panose="02040503050406030204" pitchFamily="18" charset="0"/>
                <a:ea typeface="Cambria" panose="02040503050406030204" pitchFamily="18" charset="0"/>
              </a:rPr>
              <a:t>hình dung về sự vật đặt trong tương quan các sự vật xung quanh.</a:t>
            </a:r>
          </a:p>
          <a:p>
            <a:r>
              <a:rPr lang="vi-VN" sz="2600" dirty="0">
                <a:latin typeface="Cambria" panose="02040503050406030204" pitchFamily="18" charset="0"/>
                <a:ea typeface="Cambria" panose="02040503050406030204" pitchFamily="18" charset="0"/>
              </a:rPr>
              <a:t>+ So sánh, ví von: Thể hiện tư duy liên tưởng độc đáo riêng của người viết hình dung, cảm nhận về sự vật, hiện tượng miêu tả</a:t>
            </a:r>
            <a:r>
              <a:rPr lang="vi-VN" sz="2600" dirty="0" smtClean="0">
                <a:latin typeface="Cambria" panose="02040503050406030204" pitchFamily="18" charset="0"/>
                <a:ea typeface="Cambria" panose="02040503050406030204" pitchFamily="18" charset="0"/>
              </a:rPr>
              <a:t>.</a:t>
            </a:r>
            <a:endParaRPr lang="vi-VN" sz="2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99658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10"/>
          <p:cNvSpPr/>
          <p:nvPr/>
        </p:nvSpPr>
        <p:spPr>
          <a:xfrm>
            <a:off x="314035" y="942109"/>
            <a:ext cx="11573165" cy="5615322"/>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p:cNvPicPr>
            <a:picLocks noChangeAspect="1"/>
          </p:cNvPicPr>
          <p:nvPr/>
        </p:nvPicPr>
        <p:blipFill rotWithShape="1">
          <a:blip r:embed="rId2" cstate="hqprint">
            <a:extLst>
              <a:ext uri="{28A0092B-C50C-407E-A947-70E740481C1C}">
                <a14:useLocalDpi xmlns:a14="http://schemas.microsoft.com/office/drawing/2010/main" val="0"/>
              </a:ext>
            </a:extLst>
          </a:blip>
          <a:srcRect t="24723" b="54721"/>
          <a:stretch/>
        </p:blipFill>
        <p:spPr>
          <a:xfrm>
            <a:off x="1416996" y="-118065"/>
            <a:ext cx="9126436" cy="1600207"/>
          </a:xfrm>
          <a:prstGeom prst="rect">
            <a:avLst/>
          </a:prstGeom>
        </p:spPr>
      </p:pic>
      <p:pic>
        <p:nvPicPr>
          <p:cNvPr id="2" name="Picture 1"/>
          <p:cNvPicPr>
            <a:picLocks noChangeAspect="1"/>
          </p:cNvPicPr>
          <p:nvPr/>
        </p:nvPicPr>
        <p:blipFill>
          <a:blip r:embed="rId3"/>
          <a:stretch>
            <a:fillRect/>
          </a:stretch>
        </p:blipFill>
        <p:spPr>
          <a:xfrm>
            <a:off x="3538726" y="54690"/>
            <a:ext cx="5702156" cy="1017578"/>
          </a:xfrm>
          <a:prstGeom prst="rect">
            <a:avLst/>
          </a:prstGeom>
        </p:spPr>
      </p:pic>
      <p:sp>
        <p:nvSpPr>
          <p:cNvPr id="4" name="TextBox 3"/>
          <p:cNvSpPr txBox="1"/>
          <p:nvPr/>
        </p:nvSpPr>
        <p:spPr>
          <a:xfrm>
            <a:off x="602385" y="1482142"/>
            <a:ext cx="10996464" cy="4493538"/>
          </a:xfrm>
          <a:prstGeom prst="rect">
            <a:avLst/>
          </a:prstGeom>
          <a:noFill/>
        </p:spPr>
        <p:txBody>
          <a:bodyPr wrap="square" rtlCol="0">
            <a:spAutoFit/>
          </a:bodyPr>
          <a:lstStyle/>
          <a:p>
            <a:pPr lvl="0" algn="just"/>
            <a:r>
              <a:rPr lang="vi-VN" sz="2600" b="1" dirty="0" smtClean="0">
                <a:solidFill>
                  <a:srgbClr val="002060"/>
                </a:solidFill>
                <a:latin typeface="Cambria" panose="02040503050406030204" pitchFamily="18" charset="0"/>
                <a:ea typeface="Cambria" panose="02040503050406030204" pitchFamily="18" charset="0"/>
              </a:rPr>
              <a:t>1.Kiến thức</a:t>
            </a:r>
          </a:p>
          <a:p>
            <a:pPr lvl="0" algn="just"/>
            <a:r>
              <a:rPr lang="vi-VN" sz="2600" dirty="0" smtClean="0">
                <a:latin typeface="Cambria" panose="02040503050406030204" pitchFamily="18" charset="0"/>
                <a:ea typeface="Cambria" panose="02040503050406030204" pitchFamily="18" charset="0"/>
              </a:rPr>
              <a:t>- Đọc </a:t>
            </a:r>
            <a:r>
              <a:rPr lang="vi-VN" sz="2600" dirty="0">
                <a:latin typeface="Cambria" panose="02040503050406030204" pitchFamily="18" charset="0"/>
                <a:ea typeface="Cambria" panose="02040503050406030204" pitchFamily="18" charset="0"/>
              </a:rPr>
              <a:t>đúng và diễn cảm bài đọc Tập làm văn, biết đọc phân biệt lời kể chuyện của bạn </a:t>
            </a:r>
            <a:r>
              <a:rPr lang="vi-VN" sz="2600" dirty="0" smtClean="0">
                <a:latin typeface="Cambria" panose="02040503050406030204" pitchFamily="18" charset="0"/>
                <a:ea typeface="Cambria" panose="02040503050406030204" pitchFamily="18" charset="0"/>
              </a:rPr>
              <a:t>nhỏ.</a:t>
            </a:r>
          </a:p>
          <a:p>
            <a:pPr lvl="0" algn="just"/>
            <a:r>
              <a:rPr lang="vi-VN" sz="2600" dirty="0" smtClean="0">
                <a:latin typeface="Cambria" panose="02040503050406030204" pitchFamily="18" charset="0"/>
                <a:ea typeface="Cambria" panose="02040503050406030204" pitchFamily="18" charset="0"/>
              </a:rPr>
              <a:t>- Nhận </a:t>
            </a:r>
            <a:r>
              <a:rPr lang="vi-VN" sz="2600" dirty="0">
                <a:latin typeface="Cambria" panose="02040503050406030204" pitchFamily="18" charset="0"/>
                <a:ea typeface="Cambria" panose="02040503050406030204" pitchFamily="18" charset="0"/>
              </a:rPr>
              <a:t>biết được trình tự các sự việc qua lời kể chuyện của bạn </a:t>
            </a:r>
            <a:r>
              <a:rPr lang="vi-VN" sz="2600" dirty="0" smtClean="0">
                <a:latin typeface="Cambria" panose="02040503050406030204" pitchFamily="18" charset="0"/>
                <a:ea typeface="Cambria" panose="02040503050406030204" pitchFamily="18" charset="0"/>
              </a:rPr>
              <a:t>nhỏ.</a:t>
            </a:r>
          </a:p>
          <a:p>
            <a:pPr lvl="0" algn="just"/>
            <a:r>
              <a:rPr lang="vi-VN" sz="2600" dirty="0" smtClean="0">
                <a:latin typeface="Cambria" panose="02040503050406030204" pitchFamily="18" charset="0"/>
                <a:ea typeface="Cambria" panose="02040503050406030204" pitchFamily="18" charset="0"/>
              </a:rPr>
              <a:t>- Hiểu </a:t>
            </a:r>
            <a:r>
              <a:rPr lang="vi-VN" sz="2600" dirty="0">
                <a:latin typeface="Cambria" panose="02040503050406030204" pitchFamily="18" charset="0"/>
                <a:ea typeface="Cambria" panose="02040503050406030204" pitchFamily="18" charset="0"/>
              </a:rPr>
              <a:t>điều tác giả muốn nói qua câu chuyện</a:t>
            </a:r>
            <a:r>
              <a:rPr lang="vi-VN" sz="2600" dirty="0" smtClean="0">
                <a:latin typeface="Cambria" panose="02040503050406030204" pitchFamily="18" charset="0"/>
                <a:ea typeface="Cambria" panose="02040503050406030204" pitchFamily="18" charset="0"/>
              </a:rPr>
              <a:t>.</a:t>
            </a:r>
          </a:p>
          <a:p>
            <a:pPr lvl="0" algn="just"/>
            <a:r>
              <a:rPr lang="vi-VN" sz="2600" dirty="0" smtClean="0">
                <a:latin typeface="Cambria" panose="02040503050406030204" pitchFamily="18" charset="0"/>
                <a:ea typeface="Cambria" panose="02040503050406030204" pitchFamily="18" charset="0"/>
              </a:rPr>
              <a:t> </a:t>
            </a:r>
            <a:r>
              <a:rPr lang="en-US" sz="2600" b="1" dirty="0" smtClean="0">
                <a:solidFill>
                  <a:srgbClr val="002060"/>
                </a:solidFill>
                <a:latin typeface="Cambria" panose="02040503050406030204" pitchFamily="18" charset="0"/>
                <a:ea typeface="Cambria" panose="02040503050406030204" pitchFamily="18" charset="0"/>
              </a:rPr>
              <a:t>2</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Năng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lực</a:t>
            </a:r>
            <a:endParaRPr lang="en-US" sz="2600" dirty="0">
              <a:solidFill>
                <a:srgbClr val="002060"/>
              </a:solidFill>
              <a:latin typeface="Cambria" panose="02040503050406030204" pitchFamily="18" charset="0"/>
              <a:ea typeface="Cambria" panose="02040503050406030204" pitchFamily="18" charset="0"/>
            </a:endParaRPr>
          </a:p>
          <a:p>
            <a:pPr lvl="0" algn="just"/>
            <a:r>
              <a:rPr lang="fr-FR" sz="2600" dirty="0" err="1" smtClean="0">
                <a:latin typeface="Cambria" panose="02040503050406030204" pitchFamily="18" charset="0"/>
                <a:ea typeface="Cambria" panose="02040503050406030204" pitchFamily="18" charset="0"/>
              </a:rPr>
              <a:t>Năng</a:t>
            </a:r>
            <a:r>
              <a:rPr lang="fr-FR" sz="2600" dirty="0" smtClean="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lực</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giao</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tiếp</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hợp</a:t>
            </a:r>
            <a:r>
              <a:rPr lang="fr-FR" sz="2600" dirty="0">
                <a:latin typeface="Cambria" panose="02040503050406030204" pitchFamily="18" charset="0"/>
                <a:ea typeface="Cambria" panose="02040503050406030204" pitchFamily="18" charset="0"/>
              </a:rPr>
              <a:t> </a:t>
            </a:r>
            <a:r>
              <a:rPr lang="vi-VN" sz="2600" dirty="0" smtClean="0">
                <a:latin typeface="Cambria" panose="02040503050406030204" pitchFamily="18" charset="0"/>
                <a:ea typeface="Cambria" panose="02040503050406030204" pitchFamily="18" charset="0"/>
              </a:rPr>
              <a:t>tác; </a:t>
            </a:r>
            <a:r>
              <a:rPr lang="vi-VN" sz="2600" dirty="0">
                <a:latin typeface="Cambria" panose="02040503050406030204" pitchFamily="18" charset="0"/>
                <a:ea typeface="Cambria" panose="02040503050406030204" pitchFamily="18" charset="0"/>
              </a:rPr>
              <a:t>n</a:t>
            </a:r>
            <a:r>
              <a:rPr lang="fr-FR" sz="2600" dirty="0" err="1" smtClean="0">
                <a:latin typeface="Cambria" panose="02040503050406030204" pitchFamily="18" charset="0"/>
                <a:ea typeface="Cambria" panose="02040503050406030204" pitchFamily="18" charset="0"/>
              </a:rPr>
              <a:t>ăng</a:t>
            </a:r>
            <a:r>
              <a:rPr lang="fr-FR" sz="2600" dirty="0" smtClean="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lực</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giải</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quyết</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vấn</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đề</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và</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sáng</a:t>
            </a:r>
            <a:r>
              <a:rPr lang="fr-FR" sz="2600" dirty="0">
                <a:latin typeface="Cambria" panose="02040503050406030204" pitchFamily="18" charset="0"/>
                <a:ea typeface="Cambria" panose="02040503050406030204" pitchFamily="18" charset="0"/>
              </a:rPr>
              <a:t> </a:t>
            </a:r>
            <a:r>
              <a:rPr lang="vi-VN" sz="2600" dirty="0" smtClean="0">
                <a:latin typeface="Cambria" panose="02040503050406030204" pitchFamily="18" charset="0"/>
                <a:ea typeface="Cambria" panose="02040503050406030204" pitchFamily="18" charset="0"/>
              </a:rPr>
              <a:t>tạo; </a:t>
            </a:r>
            <a:r>
              <a:rPr lang="fr-FR" sz="2600" dirty="0" err="1" smtClean="0">
                <a:latin typeface="Cambria" panose="02040503050406030204" pitchFamily="18" charset="0"/>
                <a:ea typeface="Cambria" panose="02040503050406030204" pitchFamily="18" charset="0"/>
              </a:rPr>
              <a:t>phát</a:t>
            </a:r>
            <a:r>
              <a:rPr lang="fr-FR" sz="2600" dirty="0" smtClean="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triển</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năng</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lực</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ngôn</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ngữ</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và</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năng</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lực</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văn</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học</a:t>
            </a:r>
            <a:r>
              <a:rPr lang="fr-FR" sz="2600" dirty="0">
                <a:latin typeface="Cambria" panose="02040503050406030204" pitchFamily="18" charset="0"/>
                <a:ea typeface="Cambria" panose="02040503050406030204" pitchFamily="18" charset="0"/>
              </a:rPr>
              <a:t> </a:t>
            </a:r>
            <a:endParaRPr lang="vi-VN" sz="2600" dirty="0" smtClean="0">
              <a:latin typeface="Cambria" panose="02040503050406030204" pitchFamily="18" charset="0"/>
              <a:ea typeface="Cambria" panose="02040503050406030204" pitchFamily="18" charset="0"/>
            </a:endParaRPr>
          </a:p>
          <a:p>
            <a:pPr lvl="0" algn="just"/>
            <a:r>
              <a:rPr lang="fr-FR" sz="2600" b="1" dirty="0" smtClean="0">
                <a:solidFill>
                  <a:srgbClr val="002060"/>
                </a:solidFill>
                <a:latin typeface="Cambria" panose="02040503050406030204" pitchFamily="18" charset="0"/>
                <a:ea typeface="Cambria" panose="02040503050406030204" pitchFamily="18" charset="0"/>
              </a:rPr>
              <a:t>3</a:t>
            </a:r>
            <a:r>
              <a:rPr lang="fr-FR" sz="2600" b="1" dirty="0">
                <a:solidFill>
                  <a:srgbClr val="002060"/>
                </a:solidFill>
                <a:latin typeface="Cambria" panose="02040503050406030204" pitchFamily="18" charset="0"/>
                <a:ea typeface="Cambria" panose="02040503050406030204" pitchFamily="18" charset="0"/>
              </a:rPr>
              <a:t>. </a:t>
            </a:r>
            <a:r>
              <a:rPr lang="fr-FR" sz="2600" b="1" dirty="0" err="1">
                <a:solidFill>
                  <a:srgbClr val="002060"/>
                </a:solidFill>
                <a:latin typeface="Cambria" panose="02040503050406030204" pitchFamily="18" charset="0"/>
                <a:ea typeface="Cambria" panose="02040503050406030204" pitchFamily="18" charset="0"/>
              </a:rPr>
              <a:t>Phẩm</a:t>
            </a:r>
            <a:r>
              <a:rPr lang="fr-FR" sz="2600" b="1" dirty="0">
                <a:solidFill>
                  <a:srgbClr val="002060"/>
                </a:solidFill>
                <a:latin typeface="Cambria" panose="02040503050406030204" pitchFamily="18" charset="0"/>
                <a:ea typeface="Cambria" panose="02040503050406030204" pitchFamily="18" charset="0"/>
              </a:rPr>
              <a:t> </a:t>
            </a:r>
            <a:r>
              <a:rPr lang="fr-FR" sz="2600" b="1" dirty="0" err="1">
                <a:solidFill>
                  <a:srgbClr val="002060"/>
                </a:solidFill>
                <a:latin typeface="Cambria" panose="02040503050406030204" pitchFamily="18" charset="0"/>
                <a:ea typeface="Cambria" panose="02040503050406030204" pitchFamily="18" charset="0"/>
              </a:rPr>
              <a:t>chất</a:t>
            </a:r>
            <a:endParaRPr lang="en-US" sz="2600" b="1" dirty="0">
              <a:solidFill>
                <a:srgbClr val="002060"/>
              </a:solidFill>
              <a:latin typeface="Cambria" panose="02040503050406030204" pitchFamily="18" charset="0"/>
              <a:ea typeface="Cambria" panose="02040503050406030204" pitchFamily="18" charset="0"/>
            </a:endParaRPr>
          </a:p>
          <a:p>
            <a:pPr lvl="0" algn="just"/>
            <a:r>
              <a:rPr lang="vi-VN" sz="2600" dirty="0">
                <a:latin typeface="Cambria" panose="02040503050406030204" pitchFamily="18" charset="0"/>
                <a:ea typeface="Cambria" panose="02040503050406030204" pitchFamily="18" charset="0"/>
              </a:rPr>
              <a:t>Bồi dưỡng tinh thần ham học hỏi, khám phá</a:t>
            </a:r>
            <a:r>
              <a:rPr lang="fr-FR" sz="2600" dirty="0">
                <a:latin typeface="Cambria" panose="02040503050406030204" pitchFamily="18" charset="0"/>
                <a:ea typeface="Cambria" panose="02040503050406030204" pitchFamily="18" charset="0"/>
              </a:rPr>
              <a:t>.</a:t>
            </a:r>
            <a:endParaRPr lang="en-US" sz="2600" dirty="0">
              <a:latin typeface="Cambria" panose="02040503050406030204" pitchFamily="18" charset="0"/>
              <a:ea typeface="Cambria" panose="02040503050406030204" pitchFamily="18" charset="0"/>
            </a:endParaRPr>
          </a:p>
          <a:p>
            <a:pPr algn="just"/>
            <a:r>
              <a:rPr lang="vi-VN" sz="2600" dirty="0">
                <a:latin typeface="Cambria" panose="02040503050406030204" pitchFamily="18" charset="0"/>
                <a:ea typeface="Cambria" panose="02040503050406030204" pitchFamily="18" charset="0"/>
              </a:rPr>
              <a:t>Bồi dưỡng tinh thần nghiêm túc trong học </a:t>
            </a:r>
            <a:r>
              <a:rPr lang="vi-VN" sz="2600" dirty="0" smtClean="0">
                <a:latin typeface="Cambria" panose="02040503050406030204" pitchFamily="18" charset="0"/>
                <a:ea typeface="Cambria" panose="02040503050406030204" pitchFamily="18" charset="0"/>
              </a:rPr>
              <a:t>tập.</a:t>
            </a:r>
            <a:endParaRPr lang="en-US" sz="2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65844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457480"/>
            <a:ext cx="12192000" cy="6858000"/>
            <a:chOff x="0" y="0"/>
            <a:chExt cx="12192000" cy="6858000"/>
          </a:xfrm>
        </p:grpSpPr>
        <p:pic>
          <p:nvPicPr>
            <p:cNvPr id="2" name="图片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052286"/>
              <a:ext cx="12192000" cy="5805714"/>
            </a:xfrm>
            <a:prstGeom prst="rect">
              <a:avLst/>
            </a:prstGeom>
          </p:spPr>
        </p:pic>
        <p:pic>
          <p:nvPicPr>
            <p:cNvPr id="27" name="图片 26"/>
            <p:cNvPicPr>
              <a:picLocks noChangeAspect="1"/>
            </p:cNvPicPr>
            <p:nvPr/>
          </p:nvPicPr>
          <p:blipFill rotWithShape="1">
            <a:blip r:embed="rId2" cstate="hqprint">
              <a:extLst>
                <a:ext uri="{28A0092B-C50C-407E-A947-70E740481C1C}">
                  <a14:useLocalDpi xmlns:a14="http://schemas.microsoft.com/office/drawing/2010/main" val="0"/>
                </a:ext>
              </a:extLst>
            </a:blip>
            <a:srcRect b="64969"/>
            <a:stretch/>
          </p:blipFill>
          <p:spPr>
            <a:xfrm>
              <a:off x="0" y="0"/>
              <a:ext cx="12192000" cy="2033814"/>
            </a:xfrm>
            <a:prstGeom prst="rect">
              <a:avLst/>
            </a:prstGeom>
          </p:spPr>
        </p:pic>
        <p:pic>
          <p:nvPicPr>
            <p:cNvPr id="28" name="图片 27"/>
            <p:cNvPicPr>
              <a:picLocks noChangeAspect="1"/>
            </p:cNvPicPr>
            <p:nvPr/>
          </p:nvPicPr>
          <p:blipFill rotWithShape="1">
            <a:blip r:embed="rId2" cstate="hqprint">
              <a:extLst>
                <a:ext uri="{28A0092B-C50C-407E-A947-70E740481C1C}">
                  <a14:useLocalDpi xmlns:a14="http://schemas.microsoft.com/office/drawing/2010/main" val="0"/>
                </a:ext>
              </a:extLst>
            </a:blip>
            <a:srcRect t="34047" b="60375"/>
            <a:stretch/>
          </p:blipFill>
          <p:spPr>
            <a:xfrm>
              <a:off x="0" y="2033814"/>
              <a:ext cx="12192000" cy="1312636"/>
            </a:xfrm>
            <a:prstGeom prst="rect">
              <a:avLst/>
            </a:prstGeom>
          </p:spPr>
        </p:pic>
      </p:grpSp>
      <p:sp>
        <p:nvSpPr>
          <p:cNvPr id="6" name="矩形 5"/>
          <p:cNvSpPr/>
          <p:nvPr/>
        </p:nvSpPr>
        <p:spPr>
          <a:xfrm>
            <a:off x="2108955" y="1456246"/>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ectangle 8"/>
          <p:cNvSpPr/>
          <p:nvPr/>
        </p:nvSpPr>
        <p:spPr>
          <a:xfrm>
            <a:off x="2616199" y="1124654"/>
            <a:ext cx="7804869" cy="1785104"/>
          </a:xfrm>
          <a:prstGeom prst="rect">
            <a:avLst/>
          </a:prstGeom>
        </p:spPr>
        <p:txBody>
          <a:bodyPr wrap="square">
            <a:spAutoFit/>
          </a:bodyPr>
          <a:lstStyle/>
          <a:p>
            <a:pPr lvl="0" algn="ctr">
              <a:defRPr/>
            </a:pPr>
            <a:endParaRPr lang="vi-VN" altLang="zh-CN" sz="3000" b="1" dirty="0">
              <a:ln w="57150">
                <a:solidFill>
                  <a:srgbClr val="C00000"/>
                </a:solidFill>
              </a:ln>
              <a:solidFill>
                <a:srgbClr val="FF3300"/>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endParaRPr>
          </a:p>
          <a:p>
            <a:pPr lvl="0" algn="ctr">
              <a:defRPr/>
            </a:pPr>
            <a:r>
              <a:rPr lang="vi-VN" altLang="zh-CN" sz="3000" b="1" dirty="0" smtClean="0">
                <a:ln w="190500">
                  <a:solidFill>
                    <a:schemeClr val="bg1"/>
                  </a:solidFill>
                </a:ln>
                <a:solidFill>
                  <a:schemeClr val="bg1"/>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rPr>
              <a:t> </a:t>
            </a:r>
            <a:r>
              <a:rPr lang="vi-VN" altLang="zh-CN" sz="8000" b="1" dirty="0" smtClean="0">
                <a:ln w="190500">
                  <a:solidFill>
                    <a:schemeClr val="bg1"/>
                  </a:solidFill>
                </a:ln>
                <a:solidFill>
                  <a:schemeClr val="bg1"/>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rPr>
              <a:t>NỘI DUNG </a:t>
            </a:r>
            <a:endParaRPr lang="vi-VN" altLang="zh-CN" sz="8000" b="1" dirty="0">
              <a:ln w="190500">
                <a:solidFill>
                  <a:schemeClr val="bg1"/>
                </a:solidFill>
              </a:ln>
              <a:solidFill>
                <a:schemeClr val="bg1"/>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endParaRPr>
          </a:p>
        </p:txBody>
      </p:sp>
      <p:sp>
        <p:nvSpPr>
          <p:cNvPr id="10" name="Rectangle 9"/>
          <p:cNvSpPr/>
          <p:nvPr/>
        </p:nvSpPr>
        <p:spPr>
          <a:xfrm>
            <a:off x="2616198" y="1107747"/>
            <a:ext cx="7804869" cy="1785104"/>
          </a:xfrm>
          <a:prstGeom prst="rect">
            <a:avLst/>
          </a:prstGeom>
        </p:spPr>
        <p:txBody>
          <a:bodyPr wrap="square">
            <a:spAutoFit/>
          </a:bodyPr>
          <a:lstStyle/>
          <a:p>
            <a:pPr lvl="0" algn="ctr">
              <a:defRPr/>
            </a:pPr>
            <a:endParaRPr lang="vi-VN" altLang="zh-CN" sz="3000" b="1" dirty="0">
              <a:ln w="57150">
                <a:solidFill>
                  <a:srgbClr val="C00000"/>
                </a:solidFill>
              </a:ln>
              <a:solidFill>
                <a:srgbClr val="FF3300"/>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endParaRPr>
          </a:p>
          <a:p>
            <a:pPr lvl="0" algn="ctr">
              <a:defRPr/>
            </a:pPr>
            <a:r>
              <a:rPr lang="vi-VN" altLang="zh-CN" sz="3000" b="1" dirty="0" smtClean="0">
                <a:ln w="57150">
                  <a:solidFill>
                    <a:srgbClr val="C00000"/>
                  </a:solidFill>
                </a:ln>
                <a:solidFill>
                  <a:srgbClr val="FF3300"/>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rPr>
              <a:t> </a:t>
            </a:r>
            <a:r>
              <a:rPr lang="vi-VN" altLang="zh-CN" sz="8000" b="1" dirty="0" smtClean="0">
                <a:ln w="57150">
                  <a:solidFill>
                    <a:srgbClr val="C00000"/>
                  </a:solidFill>
                </a:ln>
                <a:solidFill>
                  <a:srgbClr val="FF3300"/>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rPr>
              <a:t>NỘI DUNG </a:t>
            </a:r>
            <a:endParaRPr lang="vi-VN" altLang="zh-CN" sz="8000" b="1" dirty="0">
              <a:ln w="57150">
                <a:solidFill>
                  <a:srgbClr val="C00000"/>
                </a:solidFill>
              </a:ln>
              <a:solidFill>
                <a:srgbClr val="FF3300"/>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endParaRPr>
          </a:p>
        </p:txBody>
      </p:sp>
      <p:sp>
        <p:nvSpPr>
          <p:cNvPr id="4" name="Rectangle 3"/>
          <p:cNvSpPr/>
          <p:nvPr/>
        </p:nvSpPr>
        <p:spPr>
          <a:xfrm>
            <a:off x="2375354" y="3177214"/>
            <a:ext cx="8515773" cy="1569660"/>
          </a:xfrm>
          <a:prstGeom prst="rect">
            <a:avLst/>
          </a:prstGeom>
        </p:spPr>
        <p:txBody>
          <a:bodyPr wrap="square">
            <a:spAutoFit/>
          </a:bodyPr>
          <a:lstStyle/>
          <a:p>
            <a:pPr lvl="0" algn="ctr"/>
            <a:r>
              <a:rPr lang="vi-VN" sz="3200" b="1" dirty="0">
                <a:latin typeface="Cambria" panose="02040503050406030204" pitchFamily="18" charset="0"/>
                <a:ea typeface="Cambria" panose="02040503050406030204" pitchFamily="18" charset="0"/>
              </a:rPr>
              <a:t>Muốn viết bài văn miêu tả, cần có những trải nghiệm thực tế, cần quan sát kĩ sự vật được miêu tả, cần phát huy trí tưởng </a:t>
            </a:r>
            <a:r>
              <a:rPr lang="vi-VN" sz="3200" b="1" dirty="0" smtClean="0">
                <a:latin typeface="Cambria" panose="02040503050406030204" pitchFamily="18" charset="0"/>
                <a:ea typeface="Cambria" panose="02040503050406030204" pitchFamily="18" charset="0"/>
              </a:rPr>
              <a:t>tượng... </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67271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dirty="0"/>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pic>
        <p:nvPicPr>
          <p:cNvPr id="3" name="Picture 2"/>
          <p:cNvPicPr>
            <a:picLocks noChangeAspect="1"/>
          </p:cNvPicPr>
          <p:nvPr/>
        </p:nvPicPr>
        <p:blipFill>
          <a:blip r:embed="rId2"/>
          <a:stretch>
            <a:fillRect/>
          </a:stretch>
        </p:blipFill>
        <p:spPr>
          <a:xfrm>
            <a:off x="1086882" y="503079"/>
            <a:ext cx="10701219" cy="1803281"/>
          </a:xfrm>
          <a:prstGeom prst="rect">
            <a:avLst/>
          </a:prstGeom>
        </p:spPr>
      </p:pic>
      <p:sp>
        <p:nvSpPr>
          <p:cNvPr id="2" name="TextBox 1"/>
          <p:cNvSpPr txBox="1"/>
          <p:nvPr/>
        </p:nvSpPr>
        <p:spPr>
          <a:xfrm>
            <a:off x="613833" y="1786466"/>
            <a:ext cx="10964333" cy="4062651"/>
          </a:xfrm>
          <a:prstGeom prst="rect">
            <a:avLst/>
          </a:prstGeom>
          <a:noFill/>
        </p:spPr>
        <p:txBody>
          <a:bodyPr wrap="square" rtlCol="0">
            <a:spAutoFit/>
          </a:bodyPr>
          <a:lstStyle/>
          <a:p>
            <a:pPr lvl="0" algn="just">
              <a:defRPr/>
            </a:pPr>
            <a:r>
              <a:rPr lang="vi-VN" sz="3000" dirty="0" smtClean="0">
                <a:solidFill>
                  <a:prstClr val="black"/>
                </a:solidFill>
                <a:latin typeface="Cambria" panose="02040503050406030204" pitchFamily="18" charset="0"/>
                <a:ea typeface="Cambria" panose="02040503050406030204" pitchFamily="18" charset="0"/>
              </a:rPr>
              <a:t>      Tới </a:t>
            </a:r>
            <a:r>
              <a:rPr lang="vi-VN" sz="3000" dirty="0">
                <a:solidFill>
                  <a:prstClr val="black"/>
                </a:solidFill>
                <a:latin typeface="Cambria" panose="02040503050406030204" pitchFamily="18" charset="0"/>
                <a:ea typeface="Cambria" panose="02040503050406030204" pitchFamily="18" charset="0"/>
              </a:rPr>
              <a:t>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lvl="0" algn="just">
              <a:defRPr/>
            </a:pPr>
            <a:r>
              <a:rPr lang="vi-VN" sz="3000" dirty="0">
                <a:solidFill>
                  <a:prstClr val="black"/>
                </a:solidFill>
                <a:latin typeface="Cambria" panose="02040503050406030204" pitchFamily="18" charset="0"/>
                <a:ea typeface="Cambria" panose="02040503050406030204" pitchFamily="18" charset="0"/>
              </a:rPr>
              <a:t>  </a:t>
            </a:r>
            <a:r>
              <a:rPr lang="vi-VN" sz="3000" i="1" dirty="0">
                <a:solidFill>
                  <a:prstClr val="black"/>
                </a:solidFill>
                <a:latin typeface="Cambria" panose="02040503050406030204" pitchFamily="18" charset="0"/>
                <a:ea typeface="Cambria" panose="02040503050406030204" pitchFamily="18" charset="0"/>
              </a:rPr>
              <a:t>Từ tay tôi, cái bình tưới như chú voi con dễ thương đung đưa vòi, rắc lên cây hoa hồng một cơn mưa rào nhỏ.</a:t>
            </a:r>
            <a:r>
              <a:rPr lang="vi-VN" sz="3000" dirty="0">
                <a:solidFill>
                  <a:prstClr val="black"/>
                </a:solidFill>
                <a:latin typeface="Cambria" panose="02040503050406030204" pitchFamily="18" charset="0"/>
                <a:ea typeface="Cambria" panose="02040503050406030204" pitchFamily="18" charset="0"/>
              </a:rPr>
              <a:t> </a:t>
            </a:r>
          </a:p>
          <a:p>
            <a:pPr lvl="0" algn="just">
              <a:defRPr/>
            </a:pPr>
            <a:r>
              <a:rPr lang="vi-VN" sz="3000" dirty="0">
                <a:solidFill>
                  <a:prstClr val="black"/>
                </a:solidFill>
                <a:latin typeface="Cambria" panose="02040503050406030204" pitchFamily="18" charset="0"/>
                <a:ea typeface="Cambria" panose="02040503050406030204" pitchFamily="18" charset="0"/>
              </a:rPr>
              <a:t> 							(Theo Trần Quốc Toàn)</a:t>
            </a:r>
          </a:p>
          <a:p>
            <a:endParaRPr lang="en-US" dirty="0"/>
          </a:p>
        </p:txBody>
      </p:sp>
    </p:spTree>
    <p:extLst>
      <p:ext uri="{BB962C8B-B14F-4D97-AF65-F5344CB8AC3E}">
        <p14:creationId xmlns:p14="http://schemas.microsoft.com/office/powerpoint/2010/main" val="1044590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83941" y="-1114126"/>
            <a:ext cx="8287352" cy="7700209"/>
          </a:xfrm>
          <a:prstGeom prst="rect">
            <a:avLst/>
          </a:prstGeom>
        </p:spPr>
      </p:pic>
      <p:pic>
        <p:nvPicPr>
          <p:cNvPr id="3" name="Picture 2"/>
          <p:cNvPicPr>
            <a:picLocks noChangeAspect="1"/>
          </p:cNvPicPr>
          <p:nvPr/>
        </p:nvPicPr>
        <p:blipFill>
          <a:blip r:embed="rId3"/>
          <a:stretch>
            <a:fillRect/>
          </a:stretch>
        </p:blipFill>
        <p:spPr>
          <a:xfrm>
            <a:off x="416103" y="0"/>
            <a:ext cx="8023031" cy="1944793"/>
          </a:xfrm>
          <a:prstGeom prst="rect">
            <a:avLst/>
          </a:prstGeom>
        </p:spPr>
      </p:pic>
      <p:sp>
        <p:nvSpPr>
          <p:cNvPr id="4" name="Rectangle 3"/>
          <p:cNvSpPr/>
          <p:nvPr/>
        </p:nvSpPr>
        <p:spPr>
          <a:xfrm>
            <a:off x="1116532" y="3058919"/>
            <a:ext cx="6901312" cy="677108"/>
          </a:xfrm>
          <a:prstGeom prst="rect">
            <a:avLst/>
          </a:prstGeom>
        </p:spPr>
        <p:txBody>
          <a:bodyPr wrap="square">
            <a:spAutoFit/>
          </a:bodyPr>
          <a:lstStyle/>
          <a:p>
            <a:pPr algn="ctr"/>
            <a:r>
              <a:rPr lang="vi-VN" sz="3800" b="1" dirty="0" smtClean="0">
                <a:latin typeface="Cambria" panose="02040503050406030204" pitchFamily="18" charset="0"/>
                <a:ea typeface="Cambria" panose="02040503050406030204" pitchFamily="18" charset="0"/>
              </a:rPr>
              <a:t>Vận dụng vào bài văn miêu tả.</a:t>
            </a:r>
            <a:endParaRPr lang="en-US" sz="3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3911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197988" y="1363503"/>
            <a:ext cx="5852665" cy="5827784"/>
          </a:xfrm>
          <a:prstGeom prst="rect">
            <a:avLst/>
          </a:prstGeom>
        </p:spPr>
      </p:pic>
      <p:grpSp>
        <p:nvGrpSpPr>
          <p:cNvPr id="3" name="Group 2">
            <a:extLst>
              <a:ext uri="{FF2B5EF4-FFF2-40B4-BE49-F238E27FC236}">
                <a16:creationId xmlns:a16="http://schemas.microsoft.com/office/drawing/2014/main" id="{77D83055-51E8-411E-B392-E20D0DF42A5A}"/>
              </a:ext>
            </a:extLst>
          </p:cNvPr>
          <p:cNvGrpSpPr/>
          <p:nvPr/>
        </p:nvGrpSpPr>
        <p:grpSpPr>
          <a:xfrm>
            <a:off x="-197988" y="1414262"/>
            <a:ext cx="5407305" cy="2048715"/>
            <a:chOff x="5290603" y="454606"/>
            <a:chExt cx="5407305" cy="2048715"/>
          </a:xfrm>
        </p:grpSpPr>
        <p:pic>
          <p:nvPicPr>
            <p:cNvPr id="4" name="Picture 3">
              <a:extLst>
                <a:ext uri="{FF2B5EF4-FFF2-40B4-BE49-F238E27FC236}">
                  <a16:creationId xmlns:a16="http://schemas.microsoft.com/office/drawing/2014/main" id="{4945A6F9-F374-4E03-AAE6-972E8811F223}"/>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5" name="Rectangle 4">
              <a:extLst>
                <a:ext uri="{FF2B5EF4-FFF2-40B4-BE49-F238E27FC236}">
                  <a16:creationId xmlns:a16="http://schemas.microsoft.com/office/drawing/2014/main" id="{47AE016A-7037-42CD-97ED-FAA728A9E0C2}"/>
                </a:ext>
              </a:extLst>
            </p:cNvPr>
            <p:cNvSpPr/>
            <p:nvPr/>
          </p:nvSpPr>
          <p:spPr>
            <a:xfrm>
              <a:off x="6649175" y="921618"/>
              <a:ext cx="2690160" cy="1015663"/>
            </a:xfrm>
            <a:prstGeom prst="rect">
              <a:avLst/>
            </a:prstGeom>
            <a:noFill/>
          </p:spPr>
          <p:txBody>
            <a:bodyPr wrap="none" lIns="91440" tIns="45720" rIns="91440" bIns="45720">
              <a:spAutoFit/>
            </a:bodyPr>
            <a:lstStyle/>
            <a:p>
              <a:pPr algn="ctr"/>
              <a:r>
                <a:rPr lang="en-US" sz="6000" b="1" dirty="0" err="1">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Androgyne" panose="02040603050506020204" pitchFamily="18" charset="0"/>
                </a:rPr>
                <a:t>Dặn</a:t>
              </a:r>
              <a:r>
                <a:rPr lang="en-US" sz="6000" b="1" dirty="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Androgyne" panose="02040603050506020204" pitchFamily="18" charset="0"/>
                </a:rPr>
                <a:t> </a:t>
              </a:r>
              <a:r>
                <a:rPr lang="en-US" sz="6000" b="1" dirty="0" err="1">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Androgyne" panose="02040603050506020204" pitchFamily="18" charset="0"/>
                </a:rPr>
                <a:t>dò</a:t>
              </a:r>
              <a:endParaRPr lang="en-US" sz="6000" b="1" cap="none" spc="0" dirty="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Androgyne" panose="02040603050506020204" pitchFamily="18" charset="0"/>
              </a:endParaRPr>
            </a:p>
          </p:txBody>
        </p:sp>
      </p:grpSp>
      <p:sp>
        <p:nvSpPr>
          <p:cNvPr id="7" name="圆角矩形 17">
            <a:extLst>
              <a:ext uri="{FF2B5EF4-FFF2-40B4-BE49-F238E27FC236}">
                <a16:creationId xmlns:a16="http://schemas.microsoft.com/office/drawing/2014/main" id="{A8E535DF-15BD-D423-EF0C-7F74D154BE25}"/>
              </a:ext>
            </a:extLst>
          </p:cNvPr>
          <p:cNvSpPr/>
          <p:nvPr/>
        </p:nvSpPr>
        <p:spPr>
          <a:xfrm>
            <a:off x="5740879" y="2140876"/>
            <a:ext cx="6182668" cy="180600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8" name="TextBox 7">
            <a:extLst>
              <a:ext uri="{FF2B5EF4-FFF2-40B4-BE49-F238E27FC236}">
                <a16:creationId xmlns:a16="http://schemas.microsoft.com/office/drawing/2014/main" id="{D99853CE-5EC4-49A4-8667-655018BA9092}"/>
              </a:ext>
            </a:extLst>
          </p:cNvPr>
          <p:cNvSpPr txBox="1"/>
          <p:nvPr/>
        </p:nvSpPr>
        <p:spPr>
          <a:xfrm>
            <a:off x="5451440" y="2365795"/>
            <a:ext cx="6472107" cy="1138773"/>
          </a:xfrm>
          <a:prstGeom prst="rect">
            <a:avLst/>
          </a:prstGeom>
          <a:noFill/>
        </p:spPr>
        <p:txBody>
          <a:bodyPr wrap="square">
            <a:spAutoFit/>
          </a:bodyPr>
          <a:lstStyle/>
          <a:p>
            <a:pPr marL="457200" indent="-457200" algn="ctr">
              <a:buFont typeface="Wingdings" panose="05000000000000000000" pitchFamily="2" charset="2"/>
              <a:buChar char="Ø"/>
            </a:pPr>
            <a:r>
              <a:rPr lang="vi-VN" sz="3400" b="1" dirty="0" smtClean="0">
                <a:solidFill>
                  <a:srgbClr val="0070C0"/>
                </a:solidFill>
                <a:latin typeface="Cambria" panose="02040503050406030204" pitchFamily="18" charset="0"/>
                <a:ea typeface="Cambria" panose="02040503050406030204" pitchFamily="18" charset="0"/>
              </a:rPr>
              <a:t>Luyện đọc và ghi nhớ</a:t>
            </a:r>
          </a:p>
          <a:p>
            <a:pPr algn="ctr"/>
            <a:r>
              <a:rPr lang="vi-VN" sz="3400" b="1" dirty="0" smtClean="0">
                <a:solidFill>
                  <a:srgbClr val="0070C0"/>
                </a:solidFill>
                <a:latin typeface="Cambria" panose="02040503050406030204" pitchFamily="18" charset="0"/>
                <a:ea typeface="Cambria" panose="02040503050406030204" pitchFamily="18" charset="0"/>
              </a:rPr>
              <a:t> nội dung bài đọc.</a:t>
            </a:r>
            <a:endParaRPr lang="en-US" sz="3400" b="1" dirty="0">
              <a:solidFill>
                <a:srgbClr val="0070C0"/>
              </a:solidFill>
              <a:latin typeface="Cambria" panose="02040503050406030204" pitchFamily="18" charset="0"/>
              <a:ea typeface="Cambria" panose="02040503050406030204" pitchFamily="18" charset="0"/>
            </a:endParaRPr>
          </a:p>
        </p:txBody>
      </p:sp>
      <p:sp>
        <p:nvSpPr>
          <p:cNvPr id="10" name="圆角矩形 17">
            <a:extLst>
              <a:ext uri="{FF2B5EF4-FFF2-40B4-BE49-F238E27FC236}">
                <a16:creationId xmlns:a16="http://schemas.microsoft.com/office/drawing/2014/main" id="{A8E535DF-15BD-D423-EF0C-7F74D154BE25}"/>
              </a:ext>
            </a:extLst>
          </p:cNvPr>
          <p:cNvSpPr/>
          <p:nvPr/>
        </p:nvSpPr>
        <p:spPr>
          <a:xfrm>
            <a:off x="5740879" y="4201030"/>
            <a:ext cx="6182668" cy="180600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11" name="TextBox 10">
            <a:extLst>
              <a:ext uri="{FF2B5EF4-FFF2-40B4-BE49-F238E27FC236}">
                <a16:creationId xmlns:a16="http://schemas.microsoft.com/office/drawing/2014/main" id="{2F732E6A-9C20-466B-8A2E-3F8ACF9BAD43}"/>
              </a:ext>
            </a:extLst>
          </p:cNvPr>
          <p:cNvSpPr txBox="1"/>
          <p:nvPr/>
        </p:nvSpPr>
        <p:spPr>
          <a:xfrm>
            <a:off x="5740879" y="4534644"/>
            <a:ext cx="6004313" cy="1138773"/>
          </a:xfrm>
          <a:prstGeom prst="rect">
            <a:avLst/>
          </a:prstGeom>
          <a:noFill/>
        </p:spPr>
        <p:txBody>
          <a:bodyPr wrap="square">
            <a:spAutoFit/>
          </a:bodyPr>
          <a:lstStyle/>
          <a:p>
            <a:pPr marL="457200" indent="-457200" algn="ctr">
              <a:buFont typeface="Wingdings" panose="05000000000000000000" pitchFamily="2" charset="2"/>
              <a:buChar char="Ø"/>
            </a:pPr>
            <a:r>
              <a:rPr lang="vi-VN" sz="3400" b="1" dirty="0" smtClean="0">
                <a:solidFill>
                  <a:srgbClr val="0070C0"/>
                </a:solidFill>
                <a:latin typeface="Cambria" panose="02040503050406030204" pitchFamily="18" charset="0"/>
                <a:ea typeface="Cambria" panose="02040503050406030204" pitchFamily="18" charset="0"/>
              </a:rPr>
              <a:t>Cần quan sát, khám phá xung quanh. </a:t>
            </a:r>
            <a:endParaRPr lang="en-US" sz="34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8001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A8E535DF-15BD-D423-EF0C-7F74D154BE25}"/>
              </a:ext>
            </a:extLst>
          </p:cNvPr>
          <p:cNvSpPr/>
          <p:nvPr/>
        </p:nvSpPr>
        <p:spPr>
          <a:xfrm>
            <a:off x="3115220" y="388980"/>
            <a:ext cx="8145518" cy="405264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pic>
        <p:nvPicPr>
          <p:cNvPr id="3" name="Picture 2"/>
          <p:cNvPicPr>
            <a:picLocks noChangeAspect="1"/>
          </p:cNvPicPr>
          <p:nvPr/>
        </p:nvPicPr>
        <p:blipFill>
          <a:blip r:embed="rId2"/>
          <a:stretch>
            <a:fillRect/>
          </a:stretch>
        </p:blipFill>
        <p:spPr>
          <a:xfrm>
            <a:off x="2476095" y="0"/>
            <a:ext cx="9181372" cy="4706520"/>
          </a:xfrm>
          <a:prstGeom prst="rect">
            <a:avLst/>
          </a:prstGeom>
        </p:spPr>
      </p:pic>
      <p:pic>
        <p:nvPicPr>
          <p:cNvPr id="5" name="Picture 4">
            <a:extLst>
              <a:ext uri="{FF2B5EF4-FFF2-40B4-BE49-F238E27FC236}">
                <a16:creationId xmlns:a16="http://schemas.microsoft.com/office/drawing/2014/main" id="{2407BE3A-8D29-FDC1-0C44-2A1165241582}"/>
              </a:ext>
            </a:extLst>
          </p:cNvPr>
          <p:cNvPicPr>
            <a:picLocks noChangeAspect="1"/>
          </p:cNvPicPr>
          <p:nvPr/>
        </p:nvPicPr>
        <p:blipFill>
          <a:blip r:embed="rId3"/>
          <a:stretch>
            <a:fillRect/>
          </a:stretch>
        </p:blipFill>
        <p:spPr>
          <a:xfrm>
            <a:off x="27877" y="1572370"/>
            <a:ext cx="3764485" cy="5241393"/>
          </a:xfrm>
          <a:prstGeom prst="rect">
            <a:avLst/>
          </a:prstGeom>
        </p:spPr>
      </p:pic>
    </p:spTree>
    <p:extLst>
      <p:ext uri="{BB962C8B-B14F-4D97-AF65-F5344CB8AC3E}">
        <p14:creationId xmlns:p14="http://schemas.microsoft.com/office/powerpoint/2010/main" val="401789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79088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7">
            <a:extLst>
              <a:ext uri="{FF2B5EF4-FFF2-40B4-BE49-F238E27FC236}">
                <a16:creationId xmlns:a16="http://schemas.microsoft.com/office/drawing/2014/main" id="{A8E535DF-15BD-D423-EF0C-7F74D154BE25}"/>
              </a:ext>
            </a:extLst>
          </p:cNvPr>
          <p:cNvSpPr/>
          <p:nvPr/>
        </p:nvSpPr>
        <p:spPr>
          <a:xfrm>
            <a:off x="2545389" y="2110955"/>
            <a:ext cx="7538049" cy="282742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11" name="Picture 10"/>
          <p:cNvPicPr>
            <a:picLocks noChangeAspect="1"/>
          </p:cNvPicPr>
          <p:nvPr/>
        </p:nvPicPr>
        <p:blipFill>
          <a:blip r:embed="rId2"/>
          <a:stretch>
            <a:fillRect/>
          </a:stretch>
        </p:blipFill>
        <p:spPr>
          <a:xfrm>
            <a:off x="2545389" y="341847"/>
            <a:ext cx="8565622" cy="1950889"/>
          </a:xfrm>
          <a:prstGeom prst="rect">
            <a:avLst/>
          </a:prstGeom>
        </p:spPr>
      </p:pic>
      <p:sp>
        <p:nvSpPr>
          <p:cNvPr id="7" name="Rectangle 6"/>
          <p:cNvSpPr/>
          <p:nvPr/>
        </p:nvSpPr>
        <p:spPr>
          <a:xfrm>
            <a:off x="2757397" y="2292736"/>
            <a:ext cx="7114032" cy="2554545"/>
          </a:xfrm>
          <a:prstGeom prst="rect">
            <a:avLst/>
          </a:prstGeom>
        </p:spPr>
        <p:txBody>
          <a:bodyPr wrap="square">
            <a:spAutoFit/>
          </a:bodyPr>
          <a:lstStyle/>
          <a:p>
            <a:pPr lvl="0" algn="ctr">
              <a:defRPr/>
            </a:pPr>
            <a:r>
              <a:rPr lang="vi-VN" sz="4000" b="1" kern="0" dirty="0" smtClean="0">
                <a:solidFill>
                  <a:srgbClr val="002060"/>
                </a:solidFill>
                <a:latin typeface="Cambria" panose="02040503050406030204" pitchFamily="18" charset="0"/>
              </a:rPr>
              <a:t>Trao đổi với bạn:</a:t>
            </a:r>
          </a:p>
          <a:p>
            <a:pPr lvl="0" algn="ctr">
              <a:defRPr/>
            </a:pPr>
            <a:r>
              <a:rPr lang="vi-VN" sz="4000" b="1" i="1" kern="0" dirty="0" smtClean="0">
                <a:solidFill>
                  <a:srgbClr val="002060"/>
                </a:solidFill>
                <a:latin typeface="Cambria" panose="02040503050406030204" pitchFamily="18" charset="0"/>
              </a:rPr>
              <a:t>Khi tả một sự vật làm thế nào để tả đúng </a:t>
            </a:r>
            <a:r>
              <a:rPr lang="vi-VN" sz="4000" b="1" i="1" kern="0" dirty="0" smtClean="0">
                <a:solidFill>
                  <a:srgbClr val="002060"/>
                </a:solidFill>
                <a:latin typeface="Cambria" panose="02040503050406030204" pitchFamily="18" charset="0"/>
              </a:rPr>
              <a:t>đặc </a:t>
            </a:r>
            <a:r>
              <a:rPr lang="vi-VN" sz="4000" b="1" i="1" kern="0" dirty="0" smtClean="0">
                <a:solidFill>
                  <a:srgbClr val="002060"/>
                </a:solidFill>
                <a:latin typeface="Cambria" panose="02040503050406030204" pitchFamily="18" charset="0"/>
              </a:rPr>
              <a:t>điểm của sự vật ấy?</a:t>
            </a:r>
            <a:endParaRPr lang="en-US" sz="4000" b="1" i="1" kern="0" dirty="0">
              <a:solidFill>
                <a:srgbClr val="002060"/>
              </a:solidFill>
              <a:latin typeface="Cambria" panose="02040503050406030204" pitchFamily="18" charset="0"/>
            </a:endParaRPr>
          </a:p>
        </p:txBody>
      </p:sp>
    </p:spTree>
    <p:extLst>
      <p:ext uri="{BB962C8B-B14F-4D97-AF65-F5344CB8AC3E}">
        <p14:creationId xmlns:p14="http://schemas.microsoft.com/office/powerpoint/2010/main" val="31024870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97707" y="0"/>
            <a:ext cx="7925327" cy="2193883"/>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r="4453"/>
          <a:stretch/>
        </p:blipFill>
        <p:spPr>
          <a:xfrm>
            <a:off x="25446" y="3571334"/>
            <a:ext cx="4044330" cy="3286666"/>
          </a:xfrm>
          <a:prstGeom prst="ellipse">
            <a:avLst/>
          </a:prstGeom>
          <a:ln>
            <a:noFill/>
          </a:ln>
          <a:effectLst>
            <a:softEdge rad="112500"/>
          </a:effectLst>
        </p:spPr>
      </p:pic>
      <p:pic>
        <p:nvPicPr>
          <p:cNvPr id="4" name="Picture 3"/>
          <p:cNvPicPr>
            <a:picLocks noChangeAspect="1"/>
          </p:cNvPicPr>
          <p:nvPr/>
        </p:nvPicPr>
        <p:blipFill>
          <a:blip r:embed="rId4"/>
          <a:stretch>
            <a:fillRect/>
          </a:stretch>
        </p:blipFill>
        <p:spPr>
          <a:xfrm>
            <a:off x="3685269" y="1612645"/>
            <a:ext cx="7437765" cy="2139881"/>
          </a:xfrm>
          <a:prstGeom prst="rect">
            <a:avLst/>
          </a:prstGeom>
        </p:spPr>
      </p:pic>
      <p:pic>
        <p:nvPicPr>
          <p:cNvPr id="5" name="Picture 4"/>
          <p:cNvPicPr>
            <a:picLocks noChangeAspect="1"/>
          </p:cNvPicPr>
          <p:nvPr/>
        </p:nvPicPr>
        <p:blipFill>
          <a:blip r:embed="rId5"/>
          <a:stretch>
            <a:fillRect/>
          </a:stretch>
        </p:blipFill>
        <p:spPr>
          <a:xfrm>
            <a:off x="3126122" y="3176923"/>
            <a:ext cx="8760711" cy="2316681"/>
          </a:xfrm>
          <a:prstGeom prst="rect">
            <a:avLst/>
          </a:prstGeom>
        </p:spPr>
      </p:pic>
      <p:pic>
        <p:nvPicPr>
          <p:cNvPr id="6" name="Picture 5"/>
          <p:cNvPicPr>
            <a:picLocks noChangeAspect="1"/>
          </p:cNvPicPr>
          <p:nvPr/>
        </p:nvPicPr>
        <p:blipFill>
          <a:blip r:embed="rId6"/>
          <a:stretch>
            <a:fillRect/>
          </a:stretch>
        </p:blipFill>
        <p:spPr>
          <a:xfrm>
            <a:off x="2584324" y="4714433"/>
            <a:ext cx="9553260" cy="2347163"/>
          </a:xfrm>
          <a:prstGeom prst="rect">
            <a:avLst/>
          </a:prstGeom>
        </p:spPr>
      </p:pic>
    </p:spTree>
    <p:extLst>
      <p:ext uri="{BB962C8B-B14F-4D97-AF65-F5344CB8AC3E}">
        <p14:creationId xmlns:p14="http://schemas.microsoft.com/office/powerpoint/2010/main" val="391752044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90"/>
                                          </p:val>
                                        </p:tav>
                                        <p:tav tm="100000">
                                          <p:val>
                                            <p:fltVal val="0"/>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 calcmode="lin" valueType="num">
                                      <p:cBhvr>
                                        <p:cTn id="22" dur="500" fill="hold"/>
                                        <p:tgtEl>
                                          <p:spTgt spid="5"/>
                                        </p:tgtEl>
                                        <p:attrNameLst>
                                          <p:attrName>style.rotation</p:attrName>
                                        </p:attrNameLst>
                                      </p:cBhvr>
                                      <p:tavLst>
                                        <p:tav tm="0">
                                          <p:val>
                                            <p:fltVal val="90"/>
                                          </p:val>
                                        </p:tav>
                                        <p:tav tm="100000">
                                          <p:val>
                                            <p:fltVal val="0"/>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 calcmode="lin" valueType="num">
                                      <p:cBhvr>
                                        <p:cTn id="30" dur="500" fill="hold"/>
                                        <p:tgtEl>
                                          <p:spTgt spid="6"/>
                                        </p:tgtEl>
                                        <p:attrNameLst>
                                          <p:attrName>style.rotation</p:attrName>
                                        </p:attrNameLst>
                                      </p:cBhvr>
                                      <p:tavLst>
                                        <p:tav tm="0">
                                          <p:val>
                                            <p:fltVal val="90"/>
                                          </p:val>
                                        </p:tav>
                                        <p:tav tm="100000">
                                          <p:val>
                                            <p:fltVal val="0"/>
                                          </p:val>
                                        </p:tav>
                                      </p:tavLst>
                                    </p:anim>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08955" y="1271799"/>
            <a:ext cx="7463928"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09563" y="-1149161"/>
            <a:ext cx="10262711" cy="7834562"/>
          </a:xfrm>
          <a:prstGeom prst="rect">
            <a:avLst/>
          </a:prstGeom>
        </p:spPr>
      </p:pic>
      <p:pic>
        <p:nvPicPr>
          <p:cNvPr id="7" name="Picture 6"/>
          <p:cNvPicPr>
            <a:picLocks noChangeAspect="1"/>
          </p:cNvPicPr>
          <p:nvPr/>
        </p:nvPicPr>
        <p:blipFill>
          <a:blip r:embed="rId3"/>
          <a:stretch>
            <a:fillRect/>
          </a:stretch>
        </p:blipFill>
        <p:spPr>
          <a:xfrm>
            <a:off x="2314419" y="2628620"/>
            <a:ext cx="7258464" cy="1481937"/>
          </a:xfrm>
          <a:prstGeom prst="rect">
            <a:avLst/>
          </a:prstGeom>
        </p:spPr>
      </p:pic>
    </p:spTree>
    <p:extLst>
      <p:ext uri="{BB962C8B-B14F-4D97-AF65-F5344CB8AC3E}">
        <p14:creationId xmlns:p14="http://schemas.microsoft.com/office/powerpoint/2010/main" val="3845484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243742" y="48903"/>
            <a:ext cx="11797462" cy="6832640"/>
          </a:xfrm>
          <a:prstGeom prst="rect">
            <a:avLst/>
          </a:prstGeom>
          <a:noFill/>
        </p:spPr>
        <p:txBody>
          <a:bodyPr wrap="square" rtlCol="0">
            <a:spAutoFit/>
          </a:bodyPr>
          <a:lstStyle/>
          <a:p>
            <a:pPr algn="just"/>
            <a:r>
              <a:rPr lang="vi-VN" sz="2000" b="1" dirty="0" smtClean="0">
                <a:latin typeface="Cambria" panose="02040503050406030204" pitchFamily="18" charset="0"/>
                <a:ea typeface="Cambria" panose="02040503050406030204" pitchFamily="18" charset="0"/>
              </a:rPr>
              <a:t>					</a:t>
            </a:r>
            <a:r>
              <a:rPr lang="vi-VN" sz="2000" b="1" dirty="0" smtClean="0">
                <a:solidFill>
                  <a:srgbClr val="FF0000"/>
                </a:solidFill>
                <a:latin typeface="Cambria" panose="02040503050406030204" pitchFamily="18" charset="0"/>
                <a:ea typeface="Cambria" panose="02040503050406030204" pitchFamily="18" charset="0"/>
              </a:rPr>
              <a:t>TẬP </a:t>
            </a:r>
            <a:r>
              <a:rPr lang="vi-VN" sz="2000" b="1" dirty="0">
                <a:solidFill>
                  <a:srgbClr val="FF0000"/>
                </a:solidFill>
                <a:latin typeface="Cambria" panose="02040503050406030204" pitchFamily="18" charset="0"/>
                <a:ea typeface="Cambria" panose="02040503050406030204" pitchFamily="18" charset="0"/>
              </a:rPr>
              <a:t>LÀM VĂN </a:t>
            </a:r>
          </a:p>
          <a:p>
            <a:pPr algn="just"/>
            <a:r>
              <a:rPr lang="vi-VN" sz="2000" dirty="0" smtClean="0">
                <a:latin typeface="Cambria" panose="02040503050406030204" pitchFamily="18" charset="0"/>
                <a:ea typeface="Cambria" panose="02040503050406030204" pitchFamily="18" charset="0"/>
              </a:rPr>
              <a:t>     Cuối </a:t>
            </a:r>
            <a:r>
              <a:rPr lang="vi-VN" sz="2000" dirty="0">
                <a:latin typeface="Cambria" panose="02040503050406030204" pitchFamily="18" charset="0"/>
                <a:ea typeface="Cambria" panose="02040503050406030204" pitchFamily="18" charset="0"/>
              </a:rPr>
              <a:t>tuần, ba cho tôi về quê để tôi tìm được nhiều ý cho bài văn "Tả cây hoa nhà em". Ngồi đò dọc ba mươi cây số, tôi đã viết mở bài thế này: </a:t>
            </a:r>
          </a:p>
          <a:p>
            <a:pPr algn="just"/>
            <a:r>
              <a:rPr lang="vi-VN" sz="2000" dirty="0" smtClean="0">
                <a:latin typeface="Cambria" panose="02040503050406030204" pitchFamily="18" charset="0"/>
                <a:ea typeface="Cambria" panose="02040503050406030204" pitchFamily="18" charset="0"/>
              </a:rPr>
              <a:t>    </a:t>
            </a:r>
            <a:r>
              <a:rPr lang="vi-VN" sz="2000" i="1" dirty="0" smtClean="0">
                <a:latin typeface="Cambria" panose="02040503050406030204" pitchFamily="18" charset="0"/>
                <a:ea typeface="Cambria" panose="02040503050406030204" pitchFamily="18" charset="0"/>
              </a:rPr>
              <a:t>Chiều </a:t>
            </a:r>
            <a:r>
              <a:rPr lang="vi-VN" sz="2000" i="1" dirty="0">
                <a:latin typeface="Cambria" panose="02040503050406030204" pitchFamily="18" charset="0"/>
                <a:ea typeface="Cambria" panose="02040503050406030204" pitchFamily="18" charset="0"/>
              </a:rPr>
              <a:t>thứ Bảy về quê, tôi gặp lại cây hoa hồng mà ngoại đã trồng ở mảnh vườn trước cửa.</a:t>
            </a:r>
          </a:p>
          <a:p>
            <a:pPr algn="just"/>
            <a:r>
              <a:rPr lang="vi-VN" sz="2000" dirty="0" smtClean="0">
                <a:latin typeface="Cambria" panose="02040503050406030204" pitchFamily="18" charset="0"/>
                <a:ea typeface="Cambria" panose="02040503050406030204" pitchFamily="18" charset="0"/>
              </a:rPr>
              <a:t>    Nhưng </a:t>
            </a:r>
            <a:r>
              <a:rPr lang="vi-VN" sz="2000" dirty="0">
                <a:latin typeface="Cambria" panose="02040503050406030204" pitchFamily="18" charset="0"/>
                <a:ea typeface="Cambria" panose="02040503050406030204" pitchFamily="18" charset="0"/>
              </a:rPr>
              <a:t>về tới quê thì trời sập tối. Bụi hồng, bụi dạ lí, bụi mẫu đơn trông không khác gì nhau nên tôi đành để dở dang bài văn.</a:t>
            </a:r>
          </a:p>
          <a:p>
            <a:pPr algn="just"/>
            <a:r>
              <a:rPr lang="vi-VN" sz="2000" dirty="0" smtClean="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dirty="0" smtClean="0">
                <a:latin typeface="Cambria" panose="02040503050406030204" pitchFamily="18" charset="0"/>
                <a:ea typeface="Cambria" panose="02040503050406030204" pitchFamily="18" charset="0"/>
              </a:rPr>
              <a:t>Hôm </a:t>
            </a:r>
            <a:r>
              <a:rPr lang="vi-VN" sz="2000" dirty="0">
                <a:latin typeface="Cambria" panose="02040503050406030204" pitchFamily="18" charset="0"/>
                <a:ea typeface="Cambria" panose="02040503050406030204" pitchFamily="18" charset="0"/>
              </a:rPr>
              <a:t>sau, trời còn mù sương, tôi đã có mặt ngoài vườn. Gió xào xạc trên tàu dừa. Cây hoa hồng bỗng giật mình, rung rinh, những giọt sương từ mặt lá rơi xuống. Ý văn cũng như sương là chã:</a:t>
            </a:r>
          </a:p>
          <a:p>
            <a:pPr algn="just"/>
            <a:r>
              <a:rPr lang="vi-VN" sz="2000" dirty="0" smtClean="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i="1" dirty="0" smtClean="0">
                <a:latin typeface="Cambria" panose="02040503050406030204" pitchFamily="18" charset="0"/>
                <a:ea typeface="Cambria" panose="02040503050406030204" pitchFamily="18" charset="0"/>
              </a:rPr>
              <a:t>Thân </a:t>
            </a:r>
            <a:r>
              <a:rPr lang="vi-VN" sz="2000" i="1" dirty="0">
                <a:latin typeface="Cambria" panose="02040503050406030204" pitchFamily="18" charset="0"/>
                <a:ea typeface="Cambria" panose="02040503050406030204" pitchFamily="18" charset="0"/>
              </a:rPr>
              <a:t>cây hoa to bằng ngón tay cái. Cành hoa nhỏ như ngón tay út, xoè ra nhiều lá hình trái tim viền răng cưa. Sương như những hòn bi ve tí xíu tụt từ lá xanh xuống bông đỏ, đi tìm mùi thơm ngào ngạt núp đâu giữa những cánh </a:t>
            </a:r>
            <a:r>
              <a:rPr lang="vi-VN" sz="2000" i="1" dirty="0" smtClean="0">
                <a:latin typeface="Cambria" panose="02040503050406030204" pitchFamily="18" charset="0"/>
                <a:ea typeface="Cambria" panose="02040503050406030204" pitchFamily="18" charset="0"/>
              </a:rPr>
              <a:t>hoa...</a:t>
            </a:r>
            <a:endParaRPr lang="vi-VN" sz="2000" i="1" dirty="0">
              <a:latin typeface="Cambria" panose="02040503050406030204" pitchFamily="18" charset="0"/>
              <a:ea typeface="Cambria" panose="02040503050406030204" pitchFamily="18" charset="0"/>
            </a:endParaRPr>
          </a:p>
          <a:p>
            <a:pPr algn="just"/>
            <a:r>
              <a:rPr lang="vi-VN" sz="2000" dirty="0" smtClean="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dirty="0" smtClean="0">
                <a:latin typeface="Cambria" panose="02040503050406030204" pitchFamily="18" charset="0"/>
                <a:ea typeface="Cambria" panose="02040503050406030204" pitchFamily="18" charset="0"/>
              </a:rPr>
              <a:t>Tới </a:t>
            </a:r>
            <a:r>
              <a:rPr lang="vi-VN" sz="2000" dirty="0">
                <a:latin typeface="Cambria" panose="02040503050406030204" pitchFamily="18" charset="0"/>
                <a:ea typeface="Cambria" panose="02040503050406030204" pitchFamily="18" charset="0"/>
              </a:rPr>
              <a:t>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algn="just"/>
            <a:r>
              <a:rPr lang="vi-VN" sz="2000" i="1" dirty="0" smtClean="0">
                <a:latin typeface="Cambria" panose="02040503050406030204" pitchFamily="18" charset="0"/>
                <a:ea typeface="Cambria" panose="02040503050406030204" pitchFamily="18" charset="0"/>
              </a:rPr>
              <a:t>  </a:t>
            </a:r>
            <a:r>
              <a:rPr lang="en-US" sz="2000" i="1" dirty="0" smtClean="0">
                <a:latin typeface="Cambria" panose="02040503050406030204" pitchFamily="18" charset="0"/>
                <a:ea typeface="Cambria" panose="02040503050406030204" pitchFamily="18" charset="0"/>
              </a:rPr>
              <a:t>  </a:t>
            </a:r>
            <a:r>
              <a:rPr lang="vi-VN" sz="2000" i="1" dirty="0" smtClean="0">
                <a:latin typeface="Cambria" panose="02040503050406030204" pitchFamily="18" charset="0"/>
                <a:ea typeface="Cambria" panose="02040503050406030204" pitchFamily="18" charset="0"/>
              </a:rPr>
              <a:t>Hồng </a:t>
            </a:r>
            <a:r>
              <a:rPr lang="vi-VN" sz="2000" i="1" dirty="0">
                <a:latin typeface="Cambria" panose="02040503050406030204" pitchFamily="18" charset="0"/>
                <a:ea typeface="Cambria" panose="02040503050406030204" pitchFamily="18" charset="0"/>
              </a:rPr>
              <a:t>không phải mít mà cũng có gai. Gai hồng không nhể được ốc luộc như gai bưởi. Gai hồng giữ cho bông hồng thả sức đẹp…</a:t>
            </a:r>
          </a:p>
          <a:p>
            <a:pPr algn="just"/>
            <a:r>
              <a:rPr lang="vi-VN" sz="2000" dirty="0" smtClean="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dirty="0" smtClean="0">
                <a:latin typeface="Cambria" panose="02040503050406030204" pitchFamily="18" charset="0"/>
                <a:ea typeface="Cambria" panose="02040503050406030204" pitchFamily="18" charset="0"/>
              </a:rPr>
              <a:t>Tới </a:t>
            </a:r>
            <a:r>
              <a:rPr lang="vi-VN" sz="2000" dirty="0">
                <a:latin typeface="Cambria" panose="02040503050406030204" pitchFamily="18" charset="0"/>
                <a:ea typeface="Cambria" panose="02040503050406030204" pitchFamily="18" charset="0"/>
              </a:rPr>
              <a:t>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algn="just"/>
            <a:r>
              <a:rPr lang="vi-VN" sz="2000" dirty="0" smtClean="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i="1" dirty="0" smtClean="0">
                <a:latin typeface="Cambria" panose="02040503050406030204" pitchFamily="18" charset="0"/>
                <a:ea typeface="Cambria" panose="02040503050406030204" pitchFamily="18" charset="0"/>
              </a:rPr>
              <a:t>Từ </a:t>
            </a:r>
            <a:r>
              <a:rPr lang="vi-VN" sz="2000" i="1" dirty="0">
                <a:latin typeface="Cambria" panose="02040503050406030204" pitchFamily="18" charset="0"/>
                <a:ea typeface="Cambria" panose="02040503050406030204" pitchFamily="18" charset="0"/>
              </a:rPr>
              <a:t>tay tôi, cái bình tưới như chú voi con dễ thương đung đưa vòi, rắc lên cây hoa hồng một cơn mưa rào nhỏ. </a:t>
            </a:r>
            <a:r>
              <a:rPr lang="en-US" sz="2000" i="1" dirty="0" smtClean="0">
                <a:latin typeface="Cambria" panose="02040503050406030204" pitchFamily="18" charset="0"/>
                <a:ea typeface="Cambria" panose="02040503050406030204" pitchFamily="18" charset="0"/>
              </a:rPr>
              <a:t>									</a:t>
            </a:r>
            <a:r>
              <a:rPr lang="vi-VN" sz="1600" b="1" i="1" dirty="0" smtClean="0">
                <a:latin typeface="Cambria" panose="02040503050406030204" pitchFamily="18" charset="0"/>
                <a:ea typeface="Cambria" panose="02040503050406030204" pitchFamily="18" charset="0"/>
              </a:rPr>
              <a:t>(</a:t>
            </a:r>
            <a:r>
              <a:rPr lang="vi-VN" sz="1600" b="1" i="1" dirty="0">
                <a:latin typeface="Cambria" panose="02040503050406030204" pitchFamily="18" charset="0"/>
                <a:ea typeface="Cambria" panose="02040503050406030204" pitchFamily="18" charset="0"/>
              </a:rPr>
              <a:t>Theo Trần Quốc Toàn)</a:t>
            </a:r>
          </a:p>
          <a:p>
            <a:pPr algn="just"/>
            <a:endParaRPr lang="en-US" dirty="0"/>
          </a:p>
        </p:txBody>
      </p:sp>
    </p:spTree>
    <p:extLst>
      <p:ext uri="{BB962C8B-B14F-4D97-AF65-F5344CB8AC3E}">
        <p14:creationId xmlns:p14="http://schemas.microsoft.com/office/powerpoint/2010/main" val="4017289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0"/>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10" name="Group 9">
            <a:extLst>
              <a:ext uri="{FF2B5EF4-FFF2-40B4-BE49-F238E27FC236}">
                <a16:creationId xmlns:a16="http://schemas.microsoft.com/office/drawing/2014/main" id="{3E022641-F937-4B6D-816A-4D8670618810}"/>
              </a:ext>
            </a:extLst>
          </p:cNvPr>
          <p:cNvGrpSpPr/>
          <p:nvPr/>
        </p:nvGrpSpPr>
        <p:grpSpPr>
          <a:xfrm>
            <a:off x="7244346" y="1009774"/>
            <a:ext cx="4947654" cy="1361483"/>
            <a:chOff x="5425541" y="1047723"/>
            <a:chExt cx="4827497" cy="2168925"/>
          </a:xfrm>
        </p:grpSpPr>
        <p:sp>
          <p:nvSpPr>
            <p:cNvPr id="11" name="Speech Bubble: Rectangle with Corners Rounded 7">
              <a:extLst>
                <a:ext uri="{FF2B5EF4-FFF2-40B4-BE49-F238E27FC236}">
                  <a16:creationId xmlns:a16="http://schemas.microsoft.com/office/drawing/2014/main" id="{98C5D630-6596-4118-846D-AB42D8F34EC7}"/>
                </a:ext>
              </a:extLst>
            </p:cNvPr>
            <p:cNvSpPr/>
            <p:nvPr/>
          </p:nvSpPr>
          <p:spPr>
            <a:xfrm flipH="1">
              <a:off x="5425541" y="1047723"/>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FD28518-CA42-4BC6-B244-5CBC461F2EBD}"/>
                </a:ext>
              </a:extLst>
            </p:cNvPr>
            <p:cNvSpPr txBox="1"/>
            <p:nvPr/>
          </p:nvSpPr>
          <p:spPr>
            <a:xfrm>
              <a:off x="5572936" y="1189355"/>
              <a:ext cx="4532707" cy="1863166"/>
            </a:xfrm>
            <a:prstGeom prst="rect">
              <a:avLst/>
            </a:prstGeom>
            <a:noFill/>
          </p:spPr>
          <p:txBody>
            <a:bodyPr wrap="square">
              <a:spAutoFit/>
            </a:bodyPr>
            <a:lstStyle/>
            <a:p>
              <a:pPr algn="ctr"/>
              <a:r>
                <a:rPr lang="vi-VN" sz="3500" b="1" dirty="0" smtClean="0">
                  <a:solidFill>
                    <a:srgbClr val="C00000"/>
                  </a:solidFill>
                </a:rPr>
                <a:t>Bài đọc chia làm mấy đoạn?</a:t>
              </a:r>
              <a:endParaRPr lang="en-US" sz="3500" b="1" dirty="0">
                <a:solidFill>
                  <a:srgbClr val="C00000"/>
                </a:solidFill>
              </a:endParaRPr>
            </a:p>
          </p:txBody>
        </p:sp>
      </p:grpSp>
      <p:pic>
        <p:nvPicPr>
          <p:cNvPr id="14" name="Picture 13">
            <a:extLst>
              <a:ext uri="{FF2B5EF4-FFF2-40B4-BE49-F238E27FC236}">
                <a16:creationId xmlns:a16="http://schemas.microsoft.com/office/drawing/2014/main" id="{10D3A688-7561-4AE1-82CA-D2A838608A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0420" y="2586781"/>
            <a:ext cx="2610118" cy="3805206"/>
          </a:xfrm>
          <a:prstGeom prst="rect">
            <a:avLst/>
          </a:prstGeom>
        </p:spPr>
      </p:pic>
      <p:sp>
        <p:nvSpPr>
          <p:cNvPr id="15" name="TextBox 14"/>
          <p:cNvSpPr txBox="1"/>
          <p:nvPr/>
        </p:nvSpPr>
        <p:spPr>
          <a:xfrm>
            <a:off x="-975423" y="1304081"/>
            <a:ext cx="9621240" cy="1015663"/>
          </a:xfrm>
          <a:prstGeom prst="rect">
            <a:avLst/>
          </a:prstGeom>
          <a:noFill/>
        </p:spPr>
        <p:txBody>
          <a:bodyPr wrap="square" rtlCol="0">
            <a:spAutoFit/>
          </a:bodyPr>
          <a:lstStyle/>
          <a:p>
            <a:pPr algn="ctr"/>
            <a:r>
              <a:rPr lang="en-US" sz="6000" b="1" dirty="0" smtClean="0">
                <a:solidFill>
                  <a:srgbClr val="E345BA"/>
                </a:solidFill>
                <a:effectLst>
                  <a:outerShdw blurRad="38100" dist="38100" dir="2700000" algn="tl">
                    <a:srgbClr val="000000">
                      <a:alpha val="43137"/>
                    </a:srgbClr>
                  </a:outerShdw>
                </a:effectLst>
                <a:latin typeface="UTM Futura Extra" panose="02040603050506020204" pitchFamily="18" charset="0"/>
              </a:rPr>
              <a:t>CHIA</a:t>
            </a:r>
            <a:r>
              <a:rPr lang="vi-VN" sz="6000" b="1" dirty="0" smtClean="0">
                <a:solidFill>
                  <a:srgbClr val="E345BA"/>
                </a:solidFill>
                <a:effectLst>
                  <a:outerShdw blurRad="38100" dist="38100" dir="2700000" algn="tl">
                    <a:srgbClr val="000000">
                      <a:alpha val="43137"/>
                    </a:srgbClr>
                  </a:outerShdw>
                </a:effectLst>
                <a:latin typeface="UTM Futura Extra" panose="02040603050506020204" pitchFamily="18" charset="0"/>
              </a:rPr>
              <a:t> </a:t>
            </a:r>
            <a:r>
              <a:rPr lang="en-US" sz="6000" b="1" dirty="0" smtClean="0">
                <a:solidFill>
                  <a:srgbClr val="E345BA"/>
                </a:solidFill>
                <a:effectLst>
                  <a:outerShdw blurRad="38100" dist="38100" dir="2700000" algn="tl">
                    <a:srgbClr val="000000">
                      <a:alpha val="43137"/>
                    </a:srgbClr>
                  </a:outerShdw>
                </a:effectLst>
                <a:latin typeface="UTM Futura Extra" panose="02040603050506020204" pitchFamily="18" charset="0"/>
              </a:rPr>
              <a:t>ĐOẠN</a:t>
            </a:r>
            <a:endParaRPr lang="en-US" sz="6000" b="1" dirty="0">
              <a:solidFill>
                <a:srgbClr val="E345BA"/>
              </a:solidFill>
              <a:effectLst>
                <a:outerShdw blurRad="38100" dist="38100" dir="2700000" algn="tl">
                  <a:srgbClr val="000000">
                    <a:alpha val="43137"/>
                  </a:srgbClr>
                </a:outerShdw>
              </a:effectLst>
              <a:latin typeface="UTM Futura Extra" panose="02040603050506020204" pitchFamily="18" charset="0"/>
            </a:endParaRPr>
          </a:p>
        </p:txBody>
      </p:sp>
      <p:sp>
        <p:nvSpPr>
          <p:cNvPr id="17" name="矩形 29">
            <a:extLst>
              <a:ext uri="{FF2B5EF4-FFF2-40B4-BE49-F238E27FC236}">
                <a16:creationId xmlns:a16="http://schemas.microsoft.com/office/drawing/2014/main" id="{374BA373-0D5B-441B-8785-6935E06E5EAE}"/>
              </a:ext>
            </a:extLst>
          </p:cNvPr>
          <p:cNvSpPr/>
          <p:nvPr/>
        </p:nvSpPr>
        <p:spPr>
          <a:xfrm>
            <a:off x="1316034" y="2897290"/>
            <a:ext cx="6276256" cy="578882"/>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2800" b="1" i="1" dirty="0" smtClean="0">
                <a:latin typeface="Cambria" panose="02040503050406030204" pitchFamily="18" charset="0"/>
                <a:ea typeface="Cambria" panose="02040503050406030204" pitchFamily="18" charset="0"/>
              </a:rPr>
              <a:t> </a:t>
            </a:r>
            <a:r>
              <a:rPr lang="vi-VN" sz="2800" b="1" i="1" dirty="0">
                <a:latin typeface="Cambria" panose="02040503050406030204" pitchFamily="18" charset="0"/>
                <a:ea typeface="Cambria" panose="02040503050406030204" pitchFamily="18" charset="0"/>
              </a:rPr>
              <a:t>Đoạn 1: Từ </a:t>
            </a:r>
            <a:r>
              <a:rPr lang="vi-VN" sz="2800" b="1" i="1" dirty="0" smtClean="0">
                <a:latin typeface="Cambria" panose="02040503050406030204" pitchFamily="18" charset="0"/>
                <a:ea typeface="Cambria" panose="02040503050406030204" pitchFamily="18" charset="0"/>
              </a:rPr>
              <a:t>đầu... </a:t>
            </a:r>
            <a:r>
              <a:rPr lang="vi-VN" sz="2800" b="1" i="1" dirty="0">
                <a:latin typeface="Cambria" panose="02040503050406030204" pitchFamily="18" charset="0"/>
                <a:ea typeface="Cambria" panose="02040503050406030204" pitchFamily="18" charset="0"/>
              </a:rPr>
              <a:t>để dở dang bài </a:t>
            </a:r>
            <a:r>
              <a:rPr lang="vi-VN" sz="2800" b="1" i="1" dirty="0" smtClean="0">
                <a:latin typeface="Cambria" panose="02040503050406030204" pitchFamily="18" charset="0"/>
                <a:ea typeface="Cambria" panose="02040503050406030204" pitchFamily="18" charset="0"/>
              </a:rPr>
              <a:t>văn</a:t>
            </a:r>
            <a:endParaRPr lang="en-US" sz="2800" b="1" dirty="0">
              <a:latin typeface="Cambria" panose="02040503050406030204" pitchFamily="18" charset="0"/>
              <a:ea typeface="Cambria" panose="02040503050406030204" pitchFamily="18" charset="0"/>
            </a:endParaRPr>
          </a:p>
        </p:txBody>
      </p:sp>
      <p:sp>
        <p:nvSpPr>
          <p:cNvPr id="19" name="矩形 29">
            <a:extLst>
              <a:ext uri="{FF2B5EF4-FFF2-40B4-BE49-F238E27FC236}">
                <a16:creationId xmlns:a16="http://schemas.microsoft.com/office/drawing/2014/main" id="{374BA373-0D5B-441B-8785-6935E06E5EAE}"/>
              </a:ext>
            </a:extLst>
          </p:cNvPr>
          <p:cNvSpPr/>
          <p:nvPr/>
        </p:nvSpPr>
        <p:spPr>
          <a:xfrm>
            <a:off x="1012378" y="3939092"/>
            <a:ext cx="7144753" cy="66985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endParaRPr lang="en-US" sz="3400" dirty="0">
              <a:latin typeface="Cambria" panose="02040503050406030204" pitchFamily="18" charset="0"/>
              <a:ea typeface="Cambria" panose="02040503050406030204" pitchFamily="18" charset="0"/>
            </a:endParaRPr>
          </a:p>
        </p:txBody>
      </p:sp>
      <p:sp>
        <p:nvSpPr>
          <p:cNvPr id="20" name="矩形 29">
            <a:extLst>
              <a:ext uri="{FF2B5EF4-FFF2-40B4-BE49-F238E27FC236}">
                <a16:creationId xmlns:a16="http://schemas.microsoft.com/office/drawing/2014/main" id="{374BA373-0D5B-441B-8785-6935E06E5EAE}"/>
              </a:ext>
            </a:extLst>
          </p:cNvPr>
          <p:cNvSpPr/>
          <p:nvPr/>
        </p:nvSpPr>
        <p:spPr>
          <a:xfrm>
            <a:off x="1765698" y="4905951"/>
            <a:ext cx="4902955" cy="578882"/>
          </a:xfrm>
          <a:prstGeom prst="roundRect">
            <a:avLst/>
          </a:prstGeom>
          <a:solidFill>
            <a:schemeClr val="accent2">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2800" b="1" i="1" dirty="0" smtClean="0">
                <a:latin typeface="Cambria" panose="02040503050406030204" pitchFamily="18" charset="0"/>
                <a:ea typeface="Cambria" panose="02040503050406030204" pitchFamily="18" charset="0"/>
              </a:rPr>
              <a:t> </a:t>
            </a:r>
            <a:r>
              <a:rPr lang="vi-VN" sz="2800" b="1" i="1" dirty="0">
                <a:latin typeface="Cambria" panose="02040503050406030204" pitchFamily="18" charset="0"/>
                <a:ea typeface="Cambria" panose="02040503050406030204" pitchFamily="18" charset="0"/>
              </a:rPr>
              <a:t>Đoạn 3: Còn lại</a:t>
            </a:r>
            <a:r>
              <a:rPr lang="vi-VN" sz="2800" b="1" i="1" dirty="0" smtClean="0">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grpSp>
        <p:nvGrpSpPr>
          <p:cNvPr id="22" name="Group 21">
            <a:extLst>
              <a:ext uri="{FF2B5EF4-FFF2-40B4-BE49-F238E27FC236}">
                <a16:creationId xmlns:a16="http://schemas.microsoft.com/office/drawing/2014/main" id="{3E022641-F937-4B6D-816A-4D8670618810}"/>
              </a:ext>
            </a:extLst>
          </p:cNvPr>
          <p:cNvGrpSpPr/>
          <p:nvPr/>
        </p:nvGrpSpPr>
        <p:grpSpPr>
          <a:xfrm>
            <a:off x="7592290" y="989958"/>
            <a:ext cx="4448647" cy="1361483"/>
            <a:chOff x="5424805" y="1581448"/>
            <a:chExt cx="4827497" cy="2168925"/>
          </a:xfrm>
        </p:grpSpPr>
        <p:sp>
          <p:nvSpPr>
            <p:cNvPr id="24" name="Speech Bubble: Rectangle with Corners Rounded 7">
              <a:extLst>
                <a:ext uri="{FF2B5EF4-FFF2-40B4-BE49-F238E27FC236}">
                  <a16:creationId xmlns:a16="http://schemas.microsoft.com/office/drawing/2014/main" id="{98C5D630-6596-4118-846D-AB42D8F34EC7}"/>
                </a:ext>
              </a:extLst>
            </p:cNvPr>
            <p:cNvSpPr/>
            <p:nvPr/>
          </p:nvSpPr>
          <p:spPr>
            <a:xfrm flipH="1">
              <a:off x="5424805" y="1581448"/>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FD28518-CA42-4BC6-B244-5CBC461F2EBD}"/>
                </a:ext>
              </a:extLst>
            </p:cNvPr>
            <p:cNvSpPr txBox="1"/>
            <p:nvPr/>
          </p:nvSpPr>
          <p:spPr>
            <a:xfrm>
              <a:off x="5597670" y="1754650"/>
              <a:ext cx="4532707" cy="1863164"/>
            </a:xfrm>
            <a:prstGeom prst="rect">
              <a:avLst/>
            </a:prstGeom>
            <a:noFill/>
          </p:spPr>
          <p:txBody>
            <a:bodyPr wrap="square">
              <a:spAutoFit/>
            </a:bodyPr>
            <a:lstStyle/>
            <a:p>
              <a:pPr algn="ctr"/>
              <a:r>
                <a:rPr lang="vi-VN" sz="3500" b="1" dirty="0" smtClean="0">
                  <a:solidFill>
                    <a:srgbClr val="C00000"/>
                  </a:solidFill>
                </a:rPr>
                <a:t>Bài đọc chia làm </a:t>
              </a:r>
            </a:p>
            <a:p>
              <a:pPr algn="ctr"/>
              <a:r>
                <a:rPr lang="vi-VN" sz="3500" b="1" dirty="0" smtClean="0">
                  <a:solidFill>
                    <a:srgbClr val="C00000"/>
                  </a:solidFill>
                </a:rPr>
                <a:t>4 đoạn</a:t>
              </a:r>
              <a:endParaRPr lang="en-US" sz="3500" b="1" dirty="0">
                <a:solidFill>
                  <a:srgbClr val="C00000"/>
                </a:solidFill>
              </a:endParaRPr>
            </a:p>
          </p:txBody>
        </p:sp>
      </p:grpSp>
      <p:sp>
        <p:nvSpPr>
          <p:cNvPr id="2" name="TextBox 1"/>
          <p:cNvSpPr txBox="1"/>
          <p:nvPr/>
        </p:nvSpPr>
        <p:spPr>
          <a:xfrm>
            <a:off x="1119154" y="3927632"/>
            <a:ext cx="7152799" cy="954107"/>
          </a:xfrm>
          <a:prstGeom prst="rect">
            <a:avLst/>
          </a:prstGeom>
          <a:noFill/>
        </p:spPr>
        <p:txBody>
          <a:bodyPr wrap="square" rtlCol="0">
            <a:spAutoFit/>
          </a:bodyPr>
          <a:lstStyle/>
          <a:p>
            <a:pPr algn="ctr"/>
            <a:r>
              <a:rPr lang="vi-VN" sz="2800" b="1" i="1" dirty="0" smtClean="0">
                <a:latin typeface="Cambria" panose="02040503050406030204" pitchFamily="18" charset="0"/>
                <a:ea typeface="Cambria" panose="02040503050406030204" pitchFamily="18" charset="0"/>
              </a:rPr>
              <a:t> </a:t>
            </a:r>
            <a:r>
              <a:rPr lang="vi-VN" sz="2800" b="1" i="1" dirty="0">
                <a:latin typeface="Cambria" panose="02040503050406030204" pitchFamily="18" charset="0"/>
                <a:ea typeface="Cambria" panose="02040503050406030204" pitchFamily="18" charset="0"/>
              </a:rPr>
              <a:t>Đoạn 2: Tiếp theo </a:t>
            </a:r>
            <a:r>
              <a:rPr lang="vi-VN" sz="2800" b="1" i="1" dirty="0" smtClean="0">
                <a:latin typeface="Cambria" panose="02040503050406030204" pitchFamily="18" charset="0"/>
                <a:ea typeface="Cambria" panose="02040503050406030204" pitchFamily="18" charset="0"/>
              </a:rPr>
              <a:t>...bông </a:t>
            </a:r>
            <a:r>
              <a:rPr lang="vi-VN" sz="2800" b="1" i="1" dirty="0">
                <a:latin typeface="Cambria" panose="02040503050406030204" pitchFamily="18" charset="0"/>
                <a:ea typeface="Cambria" panose="02040503050406030204" pitchFamily="18" charset="0"/>
              </a:rPr>
              <a:t>hồng thả sức đẹp.</a:t>
            </a:r>
            <a:endParaRPr lang="en-US" sz="2800" b="1" dirty="0">
              <a:latin typeface="Cambria" panose="02040503050406030204" pitchFamily="18" charset="0"/>
              <a:ea typeface="Cambria" panose="02040503050406030204" pitchFamily="18" charset="0"/>
            </a:endParaRPr>
          </a:p>
          <a:p>
            <a:pPr algn="ct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8934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0"/>
                                        </p:tgtEl>
                                        <p:attrNameLst>
                                          <p:attrName>ppt_w</p:attrName>
                                        </p:attrNameLst>
                                      </p:cBhvr>
                                      <p:tavLst>
                                        <p:tav tm="0">
                                          <p:val>
                                            <p:strVal val="ppt_w"/>
                                          </p:val>
                                        </p:tav>
                                        <p:tav tm="100000">
                                          <p:val>
                                            <p:fltVal val="0"/>
                                          </p:val>
                                        </p:tav>
                                      </p:tavLst>
                                    </p:anim>
                                    <p:anim calcmode="lin" valueType="num">
                                      <p:cBhvr>
                                        <p:cTn id="12" dur="500"/>
                                        <p:tgtEl>
                                          <p:spTgt spid="10"/>
                                        </p:tgtEl>
                                        <p:attrNameLst>
                                          <p:attrName>ppt_h</p:attrName>
                                        </p:attrNameLst>
                                      </p:cBhvr>
                                      <p:tavLst>
                                        <p:tav tm="0">
                                          <p:val>
                                            <p:strVal val="ppt_h"/>
                                          </p:val>
                                        </p:tav>
                                        <p:tav tm="100000">
                                          <p:val>
                                            <p:fltVal val="0"/>
                                          </p:val>
                                        </p:tav>
                                      </p:tavLst>
                                    </p:anim>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9" grpId="0" animBg="1"/>
      <p:bldP spid="20"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243742" y="48903"/>
            <a:ext cx="11797462" cy="6832640"/>
          </a:xfrm>
          <a:prstGeom prst="rect">
            <a:avLst/>
          </a:prstGeom>
          <a:noFill/>
        </p:spPr>
        <p:txBody>
          <a:bodyPr wrap="square" rtlCol="0">
            <a:spAutoFit/>
          </a:bodyPr>
          <a:lstStyle/>
          <a:p>
            <a:pPr algn="just"/>
            <a:r>
              <a:rPr lang="vi-VN" sz="2000" b="1" dirty="0" smtClean="0">
                <a:latin typeface="Cambria" panose="02040503050406030204" pitchFamily="18" charset="0"/>
                <a:ea typeface="Cambria" panose="02040503050406030204" pitchFamily="18" charset="0"/>
              </a:rPr>
              <a:t>					</a:t>
            </a:r>
            <a:r>
              <a:rPr lang="vi-VN" sz="2000" b="1" dirty="0" smtClean="0">
                <a:solidFill>
                  <a:srgbClr val="FF0000"/>
                </a:solidFill>
                <a:latin typeface="Cambria" panose="02040503050406030204" pitchFamily="18" charset="0"/>
                <a:ea typeface="Cambria" panose="02040503050406030204" pitchFamily="18" charset="0"/>
              </a:rPr>
              <a:t>TẬP </a:t>
            </a:r>
            <a:r>
              <a:rPr lang="vi-VN" sz="2000" b="1" dirty="0">
                <a:solidFill>
                  <a:srgbClr val="FF0000"/>
                </a:solidFill>
                <a:latin typeface="Cambria" panose="02040503050406030204" pitchFamily="18" charset="0"/>
                <a:ea typeface="Cambria" panose="02040503050406030204" pitchFamily="18" charset="0"/>
              </a:rPr>
              <a:t>LÀM VĂN </a:t>
            </a:r>
          </a:p>
          <a:p>
            <a:pPr algn="just"/>
            <a:r>
              <a:rPr lang="vi-VN" sz="2000" dirty="0" smtClean="0">
                <a:solidFill>
                  <a:schemeClr val="accent2">
                    <a:lumMod val="75000"/>
                  </a:schemeClr>
                </a:solidFill>
                <a:latin typeface="Cambria" panose="02040503050406030204" pitchFamily="18" charset="0"/>
                <a:ea typeface="Cambria" panose="02040503050406030204" pitchFamily="18" charset="0"/>
              </a:rPr>
              <a:t>     Cuối </a:t>
            </a:r>
            <a:r>
              <a:rPr lang="vi-VN" sz="2000" dirty="0">
                <a:solidFill>
                  <a:schemeClr val="accent2">
                    <a:lumMod val="75000"/>
                  </a:schemeClr>
                </a:solidFill>
                <a:latin typeface="Cambria" panose="02040503050406030204" pitchFamily="18" charset="0"/>
                <a:ea typeface="Cambria" panose="02040503050406030204" pitchFamily="18" charset="0"/>
              </a:rPr>
              <a:t>tuần, ba cho tôi về quê để tôi tìm được nhiều ý cho bài văn "Tả cây hoa nhà em". Ngồi đò dọc ba mươi cây số, tôi đã viết mở bài thế này: </a:t>
            </a:r>
          </a:p>
          <a:p>
            <a:pPr algn="just"/>
            <a:r>
              <a:rPr lang="vi-VN" sz="2000" dirty="0" smtClean="0">
                <a:solidFill>
                  <a:schemeClr val="accent2">
                    <a:lumMod val="75000"/>
                  </a:schemeClr>
                </a:solidFill>
                <a:latin typeface="Cambria" panose="02040503050406030204" pitchFamily="18" charset="0"/>
                <a:ea typeface="Cambria" panose="02040503050406030204" pitchFamily="18" charset="0"/>
              </a:rPr>
              <a:t>    </a:t>
            </a:r>
            <a:r>
              <a:rPr lang="vi-VN" sz="2000" i="1" dirty="0" smtClean="0">
                <a:solidFill>
                  <a:schemeClr val="accent2">
                    <a:lumMod val="75000"/>
                  </a:schemeClr>
                </a:solidFill>
                <a:latin typeface="Cambria" panose="02040503050406030204" pitchFamily="18" charset="0"/>
                <a:ea typeface="Cambria" panose="02040503050406030204" pitchFamily="18" charset="0"/>
              </a:rPr>
              <a:t>Chiều </a:t>
            </a:r>
            <a:r>
              <a:rPr lang="vi-VN" sz="2000" i="1" dirty="0">
                <a:solidFill>
                  <a:schemeClr val="accent2">
                    <a:lumMod val="75000"/>
                  </a:schemeClr>
                </a:solidFill>
                <a:latin typeface="Cambria" panose="02040503050406030204" pitchFamily="18" charset="0"/>
                <a:ea typeface="Cambria" panose="02040503050406030204" pitchFamily="18" charset="0"/>
              </a:rPr>
              <a:t>thứ Bảy về quê, tôi gặp lại cây hoa hồng mà ngoại đã trồng ở mảnh vườn trước cửa.</a:t>
            </a:r>
          </a:p>
          <a:p>
            <a:pPr algn="just"/>
            <a:r>
              <a:rPr lang="vi-VN" sz="2000" dirty="0" smtClean="0">
                <a:solidFill>
                  <a:schemeClr val="accent2">
                    <a:lumMod val="75000"/>
                  </a:schemeClr>
                </a:solidFill>
                <a:latin typeface="Cambria" panose="02040503050406030204" pitchFamily="18" charset="0"/>
                <a:ea typeface="Cambria" panose="02040503050406030204" pitchFamily="18" charset="0"/>
              </a:rPr>
              <a:t>    Nhưng </a:t>
            </a:r>
            <a:r>
              <a:rPr lang="vi-VN" sz="2000" dirty="0">
                <a:solidFill>
                  <a:schemeClr val="accent2">
                    <a:lumMod val="75000"/>
                  </a:schemeClr>
                </a:solidFill>
                <a:latin typeface="Cambria" panose="02040503050406030204" pitchFamily="18" charset="0"/>
                <a:ea typeface="Cambria" panose="02040503050406030204" pitchFamily="18" charset="0"/>
              </a:rPr>
              <a:t>về tới quê thì trời sập tối. Bụi hồng, bụi dạ lí, bụi mẫu đơn trông không khác gì nhau nên tôi đành để dở dang bài văn</a:t>
            </a:r>
            <a:r>
              <a:rPr lang="vi-VN" sz="2000" dirty="0">
                <a:latin typeface="Cambria" panose="02040503050406030204" pitchFamily="18" charset="0"/>
                <a:ea typeface="Cambria" panose="02040503050406030204" pitchFamily="18" charset="0"/>
              </a:rPr>
              <a:t>.</a:t>
            </a:r>
          </a:p>
          <a:p>
            <a:pPr algn="just"/>
            <a:r>
              <a:rPr lang="vi-VN" sz="2000" dirty="0" smtClean="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dirty="0" smtClean="0">
                <a:solidFill>
                  <a:schemeClr val="accent1">
                    <a:lumMod val="75000"/>
                  </a:schemeClr>
                </a:solidFill>
                <a:latin typeface="Cambria" panose="02040503050406030204" pitchFamily="18" charset="0"/>
                <a:ea typeface="Cambria" panose="02040503050406030204" pitchFamily="18" charset="0"/>
              </a:rPr>
              <a:t>Hôm </a:t>
            </a:r>
            <a:r>
              <a:rPr lang="vi-VN" sz="2000" dirty="0">
                <a:solidFill>
                  <a:schemeClr val="accent1">
                    <a:lumMod val="75000"/>
                  </a:schemeClr>
                </a:solidFill>
                <a:latin typeface="Cambria" panose="02040503050406030204" pitchFamily="18" charset="0"/>
                <a:ea typeface="Cambria" panose="02040503050406030204" pitchFamily="18" charset="0"/>
              </a:rPr>
              <a:t>sau, trời còn mù sương, tôi đã có mặt ngoài vườn. Gió xào xạc trên tàu dừa. Cây hoa hồng bỗng giật mình, rung rinh, những giọt sương từ mặt lá rơi xuống. Ý văn cũng như sương là chã:</a:t>
            </a:r>
          </a:p>
          <a:p>
            <a:pPr algn="just"/>
            <a:r>
              <a:rPr lang="vi-VN" sz="2000" dirty="0" smtClean="0">
                <a:solidFill>
                  <a:schemeClr val="accent1">
                    <a:lumMod val="75000"/>
                  </a:schemeClr>
                </a:solidFill>
                <a:latin typeface="Cambria" panose="02040503050406030204" pitchFamily="18" charset="0"/>
                <a:ea typeface="Cambria" panose="02040503050406030204" pitchFamily="18" charset="0"/>
              </a:rPr>
              <a:t>  </a:t>
            </a:r>
            <a:r>
              <a:rPr lang="en-US" sz="2000" dirty="0" smtClean="0">
                <a:solidFill>
                  <a:schemeClr val="accent1">
                    <a:lumMod val="75000"/>
                  </a:schemeClr>
                </a:solidFill>
                <a:latin typeface="Cambria" panose="02040503050406030204" pitchFamily="18" charset="0"/>
                <a:ea typeface="Cambria" panose="02040503050406030204" pitchFamily="18" charset="0"/>
              </a:rPr>
              <a:t>  </a:t>
            </a:r>
            <a:r>
              <a:rPr lang="vi-VN" sz="2000" i="1" dirty="0" smtClean="0">
                <a:solidFill>
                  <a:schemeClr val="accent1">
                    <a:lumMod val="75000"/>
                  </a:schemeClr>
                </a:solidFill>
                <a:latin typeface="Cambria" panose="02040503050406030204" pitchFamily="18" charset="0"/>
                <a:ea typeface="Cambria" panose="02040503050406030204" pitchFamily="18" charset="0"/>
              </a:rPr>
              <a:t>Thân </a:t>
            </a:r>
            <a:r>
              <a:rPr lang="vi-VN" sz="2000" i="1" dirty="0">
                <a:solidFill>
                  <a:schemeClr val="accent1">
                    <a:lumMod val="75000"/>
                  </a:schemeClr>
                </a:solidFill>
                <a:latin typeface="Cambria" panose="02040503050406030204" pitchFamily="18" charset="0"/>
                <a:ea typeface="Cambria" panose="02040503050406030204" pitchFamily="18" charset="0"/>
              </a:rPr>
              <a:t>cây hoa to bằng ngón tay cái. Cành hoa nhỏ như ngón tay út, xoè ra nhiều lá hình trái tim viền răng cưa. Sương như những hòn bi ve tí xíu tụt từ lá xanh xuống bông đỏ, đi tìm mùi thơm ngào ngạt núp đâu giữa những cánh </a:t>
            </a:r>
            <a:r>
              <a:rPr lang="vi-VN" sz="2000" i="1" dirty="0" smtClean="0">
                <a:solidFill>
                  <a:schemeClr val="accent1">
                    <a:lumMod val="75000"/>
                  </a:schemeClr>
                </a:solidFill>
                <a:latin typeface="Cambria" panose="02040503050406030204" pitchFamily="18" charset="0"/>
                <a:ea typeface="Cambria" panose="02040503050406030204" pitchFamily="18" charset="0"/>
              </a:rPr>
              <a:t>hoa...</a:t>
            </a:r>
            <a:endParaRPr lang="vi-VN" sz="2000" i="1" dirty="0">
              <a:solidFill>
                <a:schemeClr val="accent1">
                  <a:lumMod val="75000"/>
                </a:schemeClr>
              </a:solidFill>
              <a:latin typeface="Cambria" panose="02040503050406030204" pitchFamily="18" charset="0"/>
              <a:ea typeface="Cambria" panose="02040503050406030204" pitchFamily="18" charset="0"/>
            </a:endParaRPr>
          </a:p>
          <a:p>
            <a:pPr algn="just"/>
            <a:r>
              <a:rPr lang="vi-VN" sz="2000" dirty="0" smtClean="0">
                <a:solidFill>
                  <a:schemeClr val="accent1">
                    <a:lumMod val="75000"/>
                  </a:schemeClr>
                </a:solidFill>
                <a:latin typeface="Cambria" panose="02040503050406030204" pitchFamily="18" charset="0"/>
                <a:ea typeface="Cambria" panose="02040503050406030204" pitchFamily="18" charset="0"/>
              </a:rPr>
              <a:t>   </a:t>
            </a:r>
            <a:r>
              <a:rPr lang="en-US" sz="2000" dirty="0" smtClean="0">
                <a:solidFill>
                  <a:schemeClr val="accent1">
                    <a:lumMod val="75000"/>
                  </a:schemeClr>
                </a:solidFill>
                <a:latin typeface="Cambria" panose="02040503050406030204" pitchFamily="18" charset="0"/>
                <a:ea typeface="Cambria" panose="02040503050406030204" pitchFamily="18" charset="0"/>
              </a:rPr>
              <a:t> </a:t>
            </a:r>
            <a:r>
              <a:rPr lang="vi-VN" sz="2000" dirty="0" smtClean="0">
                <a:solidFill>
                  <a:schemeClr val="accent1">
                    <a:lumMod val="75000"/>
                  </a:schemeClr>
                </a:solidFill>
                <a:latin typeface="Cambria" panose="02040503050406030204" pitchFamily="18" charset="0"/>
                <a:ea typeface="Cambria" panose="02040503050406030204" pitchFamily="18" charset="0"/>
              </a:rPr>
              <a:t>Tới </a:t>
            </a:r>
            <a:r>
              <a:rPr lang="vi-VN" sz="2000" dirty="0">
                <a:solidFill>
                  <a:schemeClr val="accent1">
                    <a:lumMod val="75000"/>
                  </a:schemeClr>
                </a:solidFill>
                <a:latin typeface="Cambria" panose="02040503050406030204" pitchFamily="18" charset="0"/>
                <a:ea typeface="Cambria" panose="02040503050406030204" pitchFamily="18" charset="0"/>
              </a:rPr>
              <a:t>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algn="just"/>
            <a:r>
              <a:rPr lang="vi-VN" sz="2000" i="1" dirty="0" smtClean="0">
                <a:solidFill>
                  <a:schemeClr val="accent1">
                    <a:lumMod val="75000"/>
                  </a:schemeClr>
                </a:solidFill>
                <a:latin typeface="Cambria" panose="02040503050406030204" pitchFamily="18" charset="0"/>
                <a:ea typeface="Cambria" panose="02040503050406030204" pitchFamily="18" charset="0"/>
              </a:rPr>
              <a:t>  </a:t>
            </a:r>
            <a:r>
              <a:rPr lang="en-US" sz="2000" i="1" dirty="0" smtClean="0">
                <a:solidFill>
                  <a:schemeClr val="accent1">
                    <a:lumMod val="75000"/>
                  </a:schemeClr>
                </a:solidFill>
                <a:latin typeface="Cambria" panose="02040503050406030204" pitchFamily="18" charset="0"/>
                <a:ea typeface="Cambria" panose="02040503050406030204" pitchFamily="18" charset="0"/>
              </a:rPr>
              <a:t>  </a:t>
            </a:r>
            <a:r>
              <a:rPr lang="vi-VN" sz="2000" i="1" dirty="0" smtClean="0">
                <a:solidFill>
                  <a:schemeClr val="accent1">
                    <a:lumMod val="75000"/>
                  </a:schemeClr>
                </a:solidFill>
                <a:latin typeface="Cambria" panose="02040503050406030204" pitchFamily="18" charset="0"/>
                <a:ea typeface="Cambria" panose="02040503050406030204" pitchFamily="18" charset="0"/>
              </a:rPr>
              <a:t>Hồng </a:t>
            </a:r>
            <a:r>
              <a:rPr lang="vi-VN" sz="2000" i="1" dirty="0">
                <a:solidFill>
                  <a:schemeClr val="accent1">
                    <a:lumMod val="75000"/>
                  </a:schemeClr>
                </a:solidFill>
                <a:latin typeface="Cambria" panose="02040503050406030204" pitchFamily="18" charset="0"/>
                <a:ea typeface="Cambria" panose="02040503050406030204" pitchFamily="18" charset="0"/>
              </a:rPr>
              <a:t>không phải mít mà cũng có gai. Gai hồng không nhể được ốc luộc như gai bưởi. Gai hồng giữ cho bông hồng thả sức đẹp…</a:t>
            </a:r>
          </a:p>
          <a:p>
            <a:pPr algn="just"/>
            <a:r>
              <a:rPr lang="vi-VN" sz="2000" dirty="0" smtClean="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dirty="0" smtClean="0">
                <a:latin typeface="Cambria" panose="02040503050406030204" pitchFamily="18" charset="0"/>
                <a:ea typeface="Cambria" panose="02040503050406030204" pitchFamily="18" charset="0"/>
              </a:rPr>
              <a:t>Tới </a:t>
            </a:r>
            <a:r>
              <a:rPr lang="vi-VN" sz="2000" dirty="0">
                <a:latin typeface="Cambria" panose="02040503050406030204" pitchFamily="18" charset="0"/>
                <a:ea typeface="Cambria" panose="02040503050406030204" pitchFamily="18" charset="0"/>
              </a:rPr>
              <a:t>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algn="just"/>
            <a:r>
              <a:rPr lang="vi-VN" sz="2000" dirty="0" smtClean="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i="1" dirty="0" smtClean="0">
                <a:latin typeface="Cambria" panose="02040503050406030204" pitchFamily="18" charset="0"/>
                <a:ea typeface="Cambria" panose="02040503050406030204" pitchFamily="18" charset="0"/>
              </a:rPr>
              <a:t>Từ </a:t>
            </a:r>
            <a:r>
              <a:rPr lang="vi-VN" sz="2000" i="1" dirty="0">
                <a:latin typeface="Cambria" panose="02040503050406030204" pitchFamily="18" charset="0"/>
                <a:ea typeface="Cambria" panose="02040503050406030204" pitchFamily="18" charset="0"/>
              </a:rPr>
              <a:t>tay tôi, cái bình tưới như chú voi con dễ thương đung đưa vòi, rắc lên cây hoa hồng một cơn mưa rào nhỏ. </a:t>
            </a:r>
            <a:r>
              <a:rPr lang="en-US" sz="2000" i="1" dirty="0" smtClean="0">
                <a:latin typeface="Cambria" panose="02040503050406030204" pitchFamily="18" charset="0"/>
                <a:ea typeface="Cambria" panose="02040503050406030204" pitchFamily="18" charset="0"/>
              </a:rPr>
              <a:t>									</a:t>
            </a:r>
            <a:r>
              <a:rPr lang="vi-VN" sz="1600" b="1" i="1" dirty="0" smtClean="0">
                <a:latin typeface="Cambria" panose="02040503050406030204" pitchFamily="18" charset="0"/>
                <a:ea typeface="Cambria" panose="02040503050406030204" pitchFamily="18" charset="0"/>
              </a:rPr>
              <a:t>(</a:t>
            </a:r>
            <a:r>
              <a:rPr lang="vi-VN" sz="1600" b="1" i="1" dirty="0">
                <a:latin typeface="Cambria" panose="02040503050406030204" pitchFamily="18" charset="0"/>
                <a:ea typeface="Cambria" panose="02040503050406030204" pitchFamily="18" charset="0"/>
              </a:rPr>
              <a:t>Theo Trần Quốc Toàn)</a:t>
            </a:r>
          </a:p>
          <a:p>
            <a:pPr algn="just"/>
            <a:endParaRPr lang="en-US" dirty="0"/>
          </a:p>
        </p:txBody>
      </p:sp>
    </p:spTree>
    <p:extLst>
      <p:ext uri="{BB962C8B-B14F-4D97-AF65-F5344CB8AC3E}">
        <p14:creationId xmlns:p14="http://schemas.microsoft.com/office/powerpoint/2010/main" val="4245707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15228" y="196863"/>
            <a:ext cx="9620322" cy="1670449"/>
          </a:xfrm>
          <a:prstGeom prst="rect">
            <a:avLst/>
          </a:prstGeom>
        </p:spPr>
      </p:pic>
      <p:sp>
        <p:nvSpPr>
          <p:cNvPr id="14" name="圆角矩形 17">
            <a:extLst>
              <a:ext uri="{FF2B5EF4-FFF2-40B4-BE49-F238E27FC236}">
                <a16:creationId xmlns:a16="http://schemas.microsoft.com/office/drawing/2014/main" id="{A8E535DF-15BD-D423-EF0C-7F74D154BE25}"/>
              </a:ext>
            </a:extLst>
          </p:cNvPr>
          <p:cNvSpPr/>
          <p:nvPr/>
        </p:nvSpPr>
        <p:spPr>
          <a:xfrm>
            <a:off x="981779" y="1806266"/>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400" b="1"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endParaRPr>
          </a:p>
        </p:txBody>
      </p:sp>
      <p:sp>
        <p:nvSpPr>
          <p:cNvPr id="5" name="TextBox 4"/>
          <p:cNvSpPr txBox="1"/>
          <p:nvPr/>
        </p:nvSpPr>
        <p:spPr>
          <a:xfrm>
            <a:off x="1595886" y="1973184"/>
            <a:ext cx="2598821" cy="615553"/>
          </a:xfrm>
          <a:prstGeom prst="rect">
            <a:avLst/>
          </a:prstGeom>
          <a:noFill/>
        </p:spPr>
        <p:txBody>
          <a:bodyPr wrap="square" rtlCol="0">
            <a:spAutoFit/>
          </a:bodyPr>
          <a:lstStyle/>
          <a:p>
            <a:r>
              <a:rPr lang="vi-VN" sz="3400" b="1" dirty="0">
                <a:latin typeface="Cambria" panose="02040503050406030204" pitchFamily="18" charset="0"/>
                <a:ea typeface="Cambria" panose="02040503050406030204" pitchFamily="18" charset="0"/>
              </a:rPr>
              <a:t>bụi dạ lí</a:t>
            </a:r>
            <a:endParaRPr lang="en-US" sz="3400" b="1" dirty="0">
              <a:latin typeface="Cambria" panose="02040503050406030204" pitchFamily="18" charset="0"/>
              <a:ea typeface="Cambria" panose="02040503050406030204" pitchFamily="18" charset="0"/>
            </a:endParaRPr>
          </a:p>
        </p:txBody>
      </p:sp>
      <p:sp>
        <p:nvSpPr>
          <p:cNvPr id="17" name="圆角矩形 17">
            <a:extLst>
              <a:ext uri="{FF2B5EF4-FFF2-40B4-BE49-F238E27FC236}">
                <a16:creationId xmlns:a16="http://schemas.microsoft.com/office/drawing/2014/main" id="{A8E535DF-15BD-D423-EF0C-7F74D154BE25}"/>
              </a:ext>
            </a:extLst>
          </p:cNvPr>
          <p:cNvSpPr/>
          <p:nvPr/>
        </p:nvSpPr>
        <p:spPr>
          <a:xfrm>
            <a:off x="968284" y="2990694"/>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400" b="1"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endParaRPr>
          </a:p>
        </p:txBody>
      </p:sp>
      <p:sp>
        <p:nvSpPr>
          <p:cNvPr id="19" name="TextBox 18"/>
          <p:cNvSpPr txBox="1"/>
          <p:nvPr/>
        </p:nvSpPr>
        <p:spPr>
          <a:xfrm>
            <a:off x="1684346" y="3179324"/>
            <a:ext cx="2598821" cy="615553"/>
          </a:xfrm>
          <a:prstGeom prst="rect">
            <a:avLst/>
          </a:prstGeom>
          <a:noFill/>
        </p:spPr>
        <p:txBody>
          <a:bodyPr wrap="square" rtlCol="0">
            <a:spAutoFit/>
          </a:bodyPr>
          <a:lstStyle/>
          <a:p>
            <a:r>
              <a:rPr lang="vi-VN" sz="3400" b="1" dirty="0">
                <a:latin typeface="Cambria" panose="02040503050406030204" pitchFamily="18" charset="0"/>
                <a:ea typeface="Cambria" panose="02040503050406030204" pitchFamily="18" charset="0"/>
              </a:rPr>
              <a:t>d</a:t>
            </a:r>
            <a:r>
              <a:rPr lang="vi-VN" sz="3400" b="1" dirty="0" smtClean="0">
                <a:latin typeface="Cambria" panose="02040503050406030204" pitchFamily="18" charset="0"/>
                <a:ea typeface="Cambria" panose="02040503050406030204" pitchFamily="18" charset="0"/>
              </a:rPr>
              <a:t>ở dang</a:t>
            </a:r>
            <a:endParaRPr lang="en-US" sz="3400" b="1" dirty="0">
              <a:latin typeface="Cambria" panose="02040503050406030204" pitchFamily="18" charset="0"/>
              <a:ea typeface="Cambria" panose="02040503050406030204" pitchFamily="18" charset="0"/>
            </a:endParaRPr>
          </a:p>
        </p:txBody>
      </p:sp>
      <p:sp>
        <p:nvSpPr>
          <p:cNvPr id="22" name="圆角矩形 17">
            <a:extLst>
              <a:ext uri="{FF2B5EF4-FFF2-40B4-BE49-F238E27FC236}">
                <a16:creationId xmlns:a16="http://schemas.microsoft.com/office/drawing/2014/main" id="{A8E535DF-15BD-D423-EF0C-7F74D154BE25}"/>
              </a:ext>
            </a:extLst>
          </p:cNvPr>
          <p:cNvSpPr/>
          <p:nvPr/>
        </p:nvSpPr>
        <p:spPr>
          <a:xfrm>
            <a:off x="1012514" y="4260343"/>
            <a:ext cx="3147461" cy="91997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400" b="1"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endParaRPr>
          </a:p>
        </p:txBody>
      </p:sp>
      <p:sp>
        <p:nvSpPr>
          <p:cNvPr id="23" name="TextBox 22"/>
          <p:cNvSpPr txBox="1"/>
          <p:nvPr/>
        </p:nvSpPr>
        <p:spPr>
          <a:xfrm>
            <a:off x="1655499" y="4422749"/>
            <a:ext cx="2598821" cy="615553"/>
          </a:xfrm>
          <a:prstGeom prst="rect">
            <a:avLst/>
          </a:prstGeom>
          <a:noFill/>
        </p:spPr>
        <p:txBody>
          <a:bodyPr wrap="square" rtlCol="0">
            <a:spAutoFit/>
          </a:bodyPr>
          <a:lstStyle/>
          <a:p>
            <a:r>
              <a:rPr lang="vi-VN" sz="3400" b="1" dirty="0">
                <a:latin typeface="Cambria" panose="02040503050406030204" pitchFamily="18" charset="0"/>
                <a:ea typeface="Cambria" panose="02040503050406030204" pitchFamily="18" charset="0"/>
              </a:rPr>
              <a:t>ốc luộc</a:t>
            </a:r>
            <a:endParaRPr lang="en-US" sz="3400" b="1" dirty="0">
              <a:latin typeface="Cambria" panose="02040503050406030204" pitchFamily="18" charset="0"/>
              <a:ea typeface="Cambria" panose="02040503050406030204" pitchFamily="18" charset="0"/>
            </a:endParaRPr>
          </a:p>
        </p:txBody>
      </p:sp>
      <p:sp>
        <p:nvSpPr>
          <p:cNvPr id="24" name="圆角矩形 17">
            <a:extLst>
              <a:ext uri="{FF2B5EF4-FFF2-40B4-BE49-F238E27FC236}">
                <a16:creationId xmlns:a16="http://schemas.microsoft.com/office/drawing/2014/main" id="{A8E535DF-15BD-D423-EF0C-7F74D154BE25}"/>
              </a:ext>
            </a:extLst>
          </p:cNvPr>
          <p:cNvSpPr/>
          <p:nvPr/>
        </p:nvSpPr>
        <p:spPr>
          <a:xfrm>
            <a:off x="4649802" y="1802472"/>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400" b="1"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endParaRPr>
          </a:p>
        </p:txBody>
      </p:sp>
      <p:sp>
        <p:nvSpPr>
          <p:cNvPr id="25" name="TextBox 24"/>
          <p:cNvSpPr txBox="1"/>
          <p:nvPr/>
        </p:nvSpPr>
        <p:spPr>
          <a:xfrm>
            <a:off x="5523789" y="1886786"/>
            <a:ext cx="2598821" cy="615553"/>
          </a:xfrm>
          <a:prstGeom prst="rect">
            <a:avLst/>
          </a:prstGeom>
          <a:noFill/>
        </p:spPr>
        <p:txBody>
          <a:bodyPr wrap="square" rtlCol="0">
            <a:spAutoFit/>
          </a:bodyPr>
          <a:lstStyle/>
          <a:p>
            <a:r>
              <a:rPr lang="vi-VN" sz="3400" b="1" dirty="0">
                <a:latin typeface="Cambria" panose="02040503050406030204" pitchFamily="18" charset="0"/>
                <a:ea typeface="Cambria" panose="02040503050406030204" pitchFamily="18" charset="0"/>
              </a:rPr>
              <a:t>n</a:t>
            </a:r>
            <a:r>
              <a:rPr lang="vi-VN" sz="3400" b="1" dirty="0" smtClean="0">
                <a:latin typeface="Cambria" panose="02040503050406030204" pitchFamily="18" charset="0"/>
                <a:ea typeface="Cambria" panose="02040503050406030204" pitchFamily="18" charset="0"/>
              </a:rPr>
              <a:t>hể</a:t>
            </a:r>
            <a:endParaRPr lang="en-US" sz="3400" b="1" dirty="0">
              <a:latin typeface="Cambria" panose="02040503050406030204" pitchFamily="18" charset="0"/>
              <a:ea typeface="Cambria" panose="02040503050406030204" pitchFamily="18" charset="0"/>
            </a:endParaRPr>
          </a:p>
        </p:txBody>
      </p:sp>
      <p:sp>
        <p:nvSpPr>
          <p:cNvPr id="26" name="圆角矩形 17">
            <a:extLst>
              <a:ext uri="{FF2B5EF4-FFF2-40B4-BE49-F238E27FC236}">
                <a16:creationId xmlns:a16="http://schemas.microsoft.com/office/drawing/2014/main" id="{A8E535DF-15BD-D423-EF0C-7F74D154BE25}"/>
              </a:ext>
            </a:extLst>
          </p:cNvPr>
          <p:cNvSpPr/>
          <p:nvPr/>
        </p:nvSpPr>
        <p:spPr>
          <a:xfrm>
            <a:off x="4632824" y="2990694"/>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400" b="1"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endParaRPr>
          </a:p>
        </p:txBody>
      </p:sp>
      <p:sp>
        <p:nvSpPr>
          <p:cNvPr id="27" name="TextBox 26"/>
          <p:cNvSpPr txBox="1"/>
          <p:nvPr/>
        </p:nvSpPr>
        <p:spPr>
          <a:xfrm>
            <a:off x="4999229" y="3128069"/>
            <a:ext cx="2598821" cy="615553"/>
          </a:xfrm>
          <a:prstGeom prst="rect">
            <a:avLst/>
          </a:prstGeom>
          <a:noFill/>
        </p:spPr>
        <p:txBody>
          <a:bodyPr wrap="square" rtlCol="0">
            <a:spAutoFit/>
          </a:bodyPr>
          <a:lstStyle/>
          <a:p>
            <a:r>
              <a:rPr lang="vi-VN" sz="3400" b="1" dirty="0" smtClean="0">
                <a:latin typeface="Cambria" panose="02040503050406030204" pitchFamily="18" charset="0"/>
                <a:ea typeface="Cambria" panose="02040503050406030204" pitchFamily="18" charset="0"/>
              </a:rPr>
              <a:t>múc </a:t>
            </a:r>
            <a:r>
              <a:rPr lang="vi-VN" sz="3400" b="1" dirty="0">
                <a:latin typeface="Cambria" panose="02040503050406030204" pitchFamily="18" charset="0"/>
                <a:ea typeface="Cambria" panose="02040503050406030204" pitchFamily="18" charset="0"/>
              </a:rPr>
              <a:t>nước</a:t>
            </a:r>
            <a:endParaRPr lang="en-US" sz="3400" b="1" dirty="0">
              <a:latin typeface="Cambria" panose="02040503050406030204" pitchFamily="18" charset="0"/>
              <a:ea typeface="Cambria" panose="02040503050406030204" pitchFamily="18" charset="0"/>
            </a:endParaRPr>
          </a:p>
        </p:txBody>
      </p:sp>
      <p:sp>
        <p:nvSpPr>
          <p:cNvPr id="28" name="圆角矩形 17">
            <a:extLst>
              <a:ext uri="{FF2B5EF4-FFF2-40B4-BE49-F238E27FC236}">
                <a16:creationId xmlns:a16="http://schemas.microsoft.com/office/drawing/2014/main" id="{A8E535DF-15BD-D423-EF0C-7F74D154BE25}"/>
              </a:ext>
            </a:extLst>
          </p:cNvPr>
          <p:cNvSpPr/>
          <p:nvPr/>
        </p:nvSpPr>
        <p:spPr>
          <a:xfrm>
            <a:off x="4649802" y="4260343"/>
            <a:ext cx="2783739" cy="91997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400" b="1"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endParaRPr>
          </a:p>
        </p:txBody>
      </p:sp>
      <p:sp>
        <p:nvSpPr>
          <p:cNvPr id="29" name="TextBox 28"/>
          <p:cNvSpPr txBox="1"/>
          <p:nvPr/>
        </p:nvSpPr>
        <p:spPr>
          <a:xfrm>
            <a:off x="5230202" y="4422749"/>
            <a:ext cx="2598821" cy="615553"/>
          </a:xfrm>
          <a:prstGeom prst="rect">
            <a:avLst/>
          </a:prstGeom>
          <a:noFill/>
        </p:spPr>
        <p:txBody>
          <a:bodyPr wrap="square" rtlCol="0">
            <a:spAutoFit/>
          </a:bodyPr>
          <a:lstStyle/>
          <a:p>
            <a:r>
              <a:rPr lang="vi-VN" sz="3400" b="1" dirty="0" smtClean="0">
                <a:latin typeface="Cambria" panose="02040503050406030204" pitchFamily="18" charset="0"/>
                <a:ea typeface="Cambria" panose="02040503050406030204" pitchFamily="18" charset="0"/>
              </a:rPr>
              <a:t>xào xạc</a:t>
            </a:r>
            <a:endParaRPr lang="en-US" sz="3400" b="1" dirty="0">
              <a:latin typeface="Cambria" panose="02040503050406030204" pitchFamily="18" charset="0"/>
              <a:ea typeface="Cambria" panose="02040503050406030204" pitchFamily="18" charset="0"/>
            </a:endParaRPr>
          </a:p>
        </p:txBody>
      </p:sp>
      <p:sp>
        <p:nvSpPr>
          <p:cNvPr id="30" name="圆角矩形 17">
            <a:extLst>
              <a:ext uri="{FF2B5EF4-FFF2-40B4-BE49-F238E27FC236}">
                <a16:creationId xmlns:a16="http://schemas.microsoft.com/office/drawing/2014/main" id="{A8E535DF-15BD-D423-EF0C-7F74D154BE25}"/>
              </a:ext>
            </a:extLst>
          </p:cNvPr>
          <p:cNvSpPr/>
          <p:nvPr/>
        </p:nvSpPr>
        <p:spPr>
          <a:xfrm>
            <a:off x="8005961" y="2384355"/>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400" b="1"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endParaRPr>
          </a:p>
        </p:txBody>
      </p:sp>
      <p:sp>
        <p:nvSpPr>
          <p:cNvPr id="31" name="TextBox 30"/>
          <p:cNvSpPr txBox="1"/>
          <p:nvPr/>
        </p:nvSpPr>
        <p:spPr>
          <a:xfrm>
            <a:off x="8415770" y="2473879"/>
            <a:ext cx="2598821" cy="615553"/>
          </a:xfrm>
          <a:prstGeom prst="rect">
            <a:avLst/>
          </a:prstGeom>
          <a:noFill/>
        </p:spPr>
        <p:txBody>
          <a:bodyPr wrap="square" rtlCol="0">
            <a:spAutoFit/>
          </a:bodyPr>
          <a:lstStyle/>
          <a:p>
            <a:r>
              <a:rPr lang="vi-VN" sz="3400" b="1" dirty="0">
                <a:latin typeface="Cambria" panose="02040503050406030204" pitchFamily="18" charset="0"/>
                <a:ea typeface="Cambria" panose="02040503050406030204" pitchFamily="18" charset="0"/>
              </a:rPr>
              <a:t>r</a:t>
            </a:r>
            <a:r>
              <a:rPr lang="vi-VN" sz="3400" b="1" dirty="0" smtClean="0">
                <a:latin typeface="Cambria" panose="02040503050406030204" pitchFamily="18" charset="0"/>
                <a:ea typeface="Cambria" panose="02040503050406030204" pitchFamily="18" charset="0"/>
              </a:rPr>
              <a:t>ung rinh</a:t>
            </a:r>
            <a:endParaRPr lang="en-US" sz="3400" b="1" dirty="0">
              <a:latin typeface="Cambria" panose="02040503050406030204" pitchFamily="18" charset="0"/>
              <a:ea typeface="Cambria" panose="02040503050406030204" pitchFamily="18" charset="0"/>
            </a:endParaRPr>
          </a:p>
        </p:txBody>
      </p:sp>
      <p:sp>
        <p:nvSpPr>
          <p:cNvPr id="32" name="圆角矩形 17">
            <a:extLst>
              <a:ext uri="{FF2B5EF4-FFF2-40B4-BE49-F238E27FC236}">
                <a16:creationId xmlns:a16="http://schemas.microsoft.com/office/drawing/2014/main" id="{A8E535DF-15BD-D423-EF0C-7F74D154BE25}"/>
              </a:ext>
            </a:extLst>
          </p:cNvPr>
          <p:cNvSpPr/>
          <p:nvPr/>
        </p:nvSpPr>
        <p:spPr>
          <a:xfrm>
            <a:off x="8018902" y="3695999"/>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400" b="1"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endParaRPr>
          </a:p>
        </p:txBody>
      </p:sp>
      <p:sp>
        <p:nvSpPr>
          <p:cNvPr id="33" name="TextBox 32"/>
          <p:cNvSpPr txBox="1"/>
          <p:nvPr/>
        </p:nvSpPr>
        <p:spPr>
          <a:xfrm>
            <a:off x="8278785" y="3756073"/>
            <a:ext cx="2598821" cy="615553"/>
          </a:xfrm>
          <a:prstGeom prst="rect">
            <a:avLst/>
          </a:prstGeom>
          <a:noFill/>
        </p:spPr>
        <p:txBody>
          <a:bodyPr wrap="square" rtlCol="0">
            <a:spAutoFit/>
          </a:bodyPr>
          <a:lstStyle/>
          <a:p>
            <a:r>
              <a:rPr lang="vi-VN" sz="3400" b="1" dirty="0" smtClean="0">
                <a:latin typeface="Cambria" panose="02040503050406030204" pitchFamily="18" charset="0"/>
                <a:ea typeface="Cambria" panose="02040503050406030204" pitchFamily="18" charset="0"/>
              </a:rPr>
              <a:t>xuýt xoa</a:t>
            </a:r>
            <a:endParaRPr lang="en-US" sz="3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88920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1000"/>
                                        <p:tgtEl>
                                          <p:spTgt spid="24"/>
                                        </p:tgtEl>
                                      </p:cBhvr>
                                    </p:animEffect>
                                    <p:anim calcmode="lin" valueType="num">
                                      <p:cBhvr>
                                        <p:cTn id="44" dur="1000" fill="hold"/>
                                        <p:tgtEl>
                                          <p:spTgt spid="24"/>
                                        </p:tgtEl>
                                        <p:attrNameLst>
                                          <p:attrName>ppt_x</p:attrName>
                                        </p:attrNameLst>
                                      </p:cBhvr>
                                      <p:tavLst>
                                        <p:tav tm="0">
                                          <p:val>
                                            <p:strVal val="#ppt_x"/>
                                          </p:val>
                                        </p:tav>
                                        <p:tav tm="100000">
                                          <p:val>
                                            <p:strVal val="#ppt_x"/>
                                          </p:val>
                                        </p:tav>
                                      </p:tavLst>
                                    </p:anim>
                                    <p:anim calcmode="lin" valueType="num">
                                      <p:cBhvr>
                                        <p:cTn id="45" dur="1000" fill="hold"/>
                                        <p:tgtEl>
                                          <p:spTgt spid="2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1000"/>
                                        <p:tgtEl>
                                          <p:spTgt spid="25"/>
                                        </p:tgtEl>
                                      </p:cBhvr>
                                    </p:animEffect>
                                    <p:anim calcmode="lin" valueType="num">
                                      <p:cBhvr>
                                        <p:cTn id="49" dur="1000" fill="hold"/>
                                        <p:tgtEl>
                                          <p:spTgt spid="25"/>
                                        </p:tgtEl>
                                        <p:attrNameLst>
                                          <p:attrName>ppt_x</p:attrName>
                                        </p:attrNameLst>
                                      </p:cBhvr>
                                      <p:tavLst>
                                        <p:tav tm="0">
                                          <p:val>
                                            <p:strVal val="#ppt_x"/>
                                          </p:val>
                                        </p:tav>
                                        <p:tav tm="100000">
                                          <p:val>
                                            <p:strVal val="#ppt_x"/>
                                          </p:val>
                                        </p:tav>
                                      </p:tavLst>
                                    </p:anim>
                                    <p:anim calcmode="lin" valueType="num">
                                      <p:cBhvr>
                                        <p:cTn id="5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1000" fill="hold"/>
                                        <p:tgtEl>
                                          <p:spTgt spid="26"/>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1000"/>
                                        <p:tgtEl>
                                          <p:spTgt spid="28"/>
                                        </p:tgtEl>
                                      </p:cBhvr>
                                    </p:animEffect>
                                    <p:anim calcmode="lin" valueType="num">
                                      <p:cBhvr>
                                        <p:cTn id="68" dur="1000" fill="hold"/>
                                        <p:tgtEl>
                                          <p:spTgt spid="28"/>
                                        </p:tgtEl>
                                        <p:attrNameLst>
                                          <p:attrName>ppt_x</p:attrName>
                                        </p:attrNameLst>
                                      </p:cBhvr>
                                      <p:tavLst>
                                        <p:tav tm="0">
                                          <p:val>
                                            <p:strVal val="#ppt_x"/>
                                          </p:val>
                                        </p:tav>
                                        <p:tav tm="100000">
                                          <p:val>
                                            <p:strVal val="#ppt_x"/>
                                          </p:val>
                                        </p:tav>
                                      </p:tavLst>
                                    </p:anim>
                                    <p:anim calcmode="lin" valueType="num">
                                      <p:cBhvr>
                                        <p:cTn id="69" dur="1000" fill="hold"/>
                                        <p:tgtEl>
                                          <p:spTgt spid="28"/>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1000"/>
                                        <p:tgtEl>
                                          <p:spTgt spid="29"/>
                                        </p:tgtEl>
                                      </p:cBhvr>
                                    </p:animEffect>
                                    <p:anim calcmode="lin" valueType="num">
                                      <p:cBhvr>
                                        <p:cTn id="73" dur="1000" fill="hold"/>
                                        <p:tgtEl>
                                          <p:spTgt spid="29"/>
                                        </p:tgtEl>
                                        <p:attrNameLst>
                                          <p:attrName>ppt_x</p:attrName>
                                        </p:attrNameLst>
                                      </p:cBhvr>
                                      <p:tavLst>
                                        <p:tav tm="0">
                                          <p:val>
                                            <p:strVal val="#ppt_x"/>
                                          </p:val>
                                        </p:tav>
                                        <p:tav tm="100000">
                                          <p:val>
                                            <p:strVal val="#ppt_x"/>
                                          </p:val>
                                        </p:tav>
                                      </p:tavLst>
                                    </p:anim>
                                    <p:anim calcmode="lin" valueType="num">
                                      <p:cBhvr>
                                        <p:cTn id="7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1000"/>
                                        <p:tgtEl>
                                          <p:spTgt spid="30"/>
                                        </p:tgtEl>
                                      </p:cBhvr>
                                    </p:animEffect>
                                    <p:anim calcmode="lin" valueType="num">
                                      <p:cBhvr>
                                        <p:cTn id="80" dur="1000" fill="hold"/>
                                        <p:tgtEl>
                                          <p:spTgt spid="30"/>
                                        </p:tgtEl>
                                        <p:attrNameLst>
                                          <p:attrName>ppt_x</p:attrName>
                                        </p:attrNameLst>
                                      </p:cBhvr>
                                      <p:tavLst>
                                        <p:tav tm="0">
                                          <p:val>
                                            <p:strVal val="#ppt_x"/>
                                          </p:val>
                                        </p:tav>
                                        <p:tav tm="100000">
                                          <p:val>
                                            <p:strVal val="#ppt_x"/>
                                          </p:val>
                                        </p:tav>
                                      </p:tavLst>
                                    </p:anim>
                                    <p:anim calcmode="lin" valueType="num">
                                      <p:cBhvr>
                                        <p:cTn id="81" dur="1000" fill="hold"/>
                                        <p:tgtEl>
                                          <p:spTgt spid="30"/>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1000"/>
                                        <p:tgtEl>
                                          <p:spTgt spid="31"/>
                                        </p:tgtEl>
                                      </p:cBhvr>
                                    </p:animEffect>
                                    <p:anim calcmode="lin" valueType="num">
                                      <p:cBhvr>
                                        <p:cTn id="85" dur="1000" fill="hold"/>
                                        <p:tgtEl>
                                          <p:spTgt spid="31"/>
                                        </p:tgtEl>
                                        <p:attrNameLst>
                                          <p:attrName>ppt_x</p:attrName>
                                        </p:attrNameLst>
                                      </p:cBhvr>
                                      <p:tavLst>
                                        <p:tav tm="0">
                                          <p:val>
                                            <p:strVal val="#ppt_x"/>
                                          </p:val>
                                        </p:tav>
                                        <p:tav tm="100000">
                                          <p:val>
                                            <p:strVal val="#ppt_x"/>
                                          </p:val>
                                        </p:tav>
                                      </p:tavLst>
                                    </p:anim>
                                    <p:anim calcmode="lin" valueType="num">
                                      <p:cBhvr>
                                        <p:cTn id="8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fade">
                                      <p:cBhvr>
                                        <p:cTn id="91" dur="1000"/>
                                        <p:tgtEl>
                                          <p:spTgt spid="32"/>
                                        </p:tgtEl>
                                      </p:cBhvr>
                                    </p:animEffect>
                                    <p:anim calcmode="lin" valueType="num">
                                      <p:cBhvr>
                                        <p:cTn id="92" dur="1000" fill="hold"/>
                                        <p:tgtEl>
                                          <p:spTgt spid="32"/>
                                        </p:tgtEl>
                                        <p:attrNameLst>
                                          <p:attrName>ppt_x</p:attrName>
                                        </p:attrNameLst>
                                      </p:cBhvr>
                                      <p:tavLst>
                                        <p:tav tm="0">
                                          <p:val>
                                            <p:strVal val="#ppt_x"/>
                                          </p:val>
                                        </p:tav>
                                        <p:tav tm="100000">
                                          <p:val>
                                            <p:strVal val="#ppt_x"/>
                                          </p:val>
                                        </p:tav>
                                      </p:tavLst>
                                    </p:anim>
                                    <p:anim calcmode="lin" valueType="num">
                                      <p:cBhvr>
                                        <p:cTn id="93" dur="1000" fill="hold"/>
                                        <p:tgtEl>
                                          <p:spTgt spid="32"/>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fade">
                                      <p:cBhvr>
                                        <p:cTn id="96" dur="1000"/>
                                        <p:tgtEl>
                                          <p:spTgt spid="33"/>
                                        </p:tgtEl>
                                      </p:cBhvr>
                                    </p:animEffect>
                                    <p:anim calcmode="lin" valueType="num">
                                      <p:cBhvr>
                                        <p:cTn id="97" dur="1000" fill="hold"/>
                                        <p:tgtEl>
                                          <p:spTgt spid="33"/>
                                        </p:tgtEl>
                                        <p:attrNameLst>
                                          <p:attrName>ppt_x</p:attrName>
                                        </p:attrNameLst>
                                      </p:cBhvr>
                                      <p:tavLst>
                                        <p:tav tm="0">
                                          <p:val>
                                            <p:strVal val="#ppt_x"/>
                                          </p:val>
                                        </p:tav>
                                        <p:tav tm="100000">
                                          <p:val>
                                            <p:strVal val="#ppt_x"/>
                                          </p:val>
                                        </p:tav>
                                      </p:tavLst>
                                    </p:anim>
                                    <p:anim calcmode="lin" valueType="num">
                                      <p:cBhvr>
                                        <p:cTn id="9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17" grpId="0" animBg="1"/>
      <p:bldP spid="19" grpId="0"/>
      <p:bldP spid="22" grpId="0" animBg="1"/>
      <p:bldP spid="23" grpId="0"/>
      <p:bldP spid="24" grpId="0" animBg="1"/>
      <p:bldP spid="25" grpId="0"/>
      <p:bldP spid="26" grpId="0" animBg="1"/>
      <p:bldP spid="27" grpId="0"/>
      <p:bldP spid="28" grpId="0" animBg="1"/>
      <p:bldP spid="29" grpId="0"/>
      <p:bldP spid="30" grpId="0" animBg="1"/>
      <p:bldP spid="31" grpId="0"/>
      <p:bldP spid="32" grpId="0" animBg="1"/>
      <p:bldP spid="3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7C412755-D33E-4F0B-9B6E-7B1A31A7D505}"/>
</file>

<file path=customXml/itemProps2.xml><?xml version="1.0" encoding="utf-8"?>
<ds:datastoreItem xmlns:ds="http://schemas.openxmlformats.org/officeDocument/2006/customXml" ds:itemID="{C66D8E42-302B-4358-9D03-B39409BAF993}"/>
</file>

<file path=customXml/itemProps3.xml><?xml version="1.0" encoding="utf-8"?>
<ds:datastoreItem xmlns:ds="http://schemas.openxmlformats.org/officeDocument/2006/customXml" ds:itemID="{21ACE1E7-175A-4348-A7B7-5C7804C17F7A}"/>
</file>

<file path=docProps/app.xml><?xml version="1.0" encoding="utf-8"?>
<Properties xmlns="http://schemas.openxmlformats.org/officeDocument/2006/extended-properties" xmlns:vt="http://schemas.openxmlformats.org/officeDocument/2006/docPropsVTypes">
  <TotalTime>1226</TotalTime>
  <Words>818</Words>
  <Application>Microsoft Office PowerPoint</Application>
  <PresentationFormat>Widescreen</PresentationFormat>
  <Paragraphs>91</Paragraphs>
  <Slides>25</Slides>
  <Notes>0</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25</vt:i4>
      </vt:variant>
    </vt:vector>
  </HeadingPairs>
  <TitlesOfParts>
    <vt:vector size="42" baseType="lpstr">
      <vt:lpstr>等线</vt:lpstr>
      <vt:lpstr>微软雅黑</vt:lpstr>
      <vt:lpstr>思源宋体 CN</vt:lpstr>
      <vt:lpstr>思源黑体 CN Bold</vt:lpstr>
      <vt:lpstr>汉仪小麦体简</vt:lpstr>
      <vt:lpstr>#9Slide07 HoneyCream</vt:lpstr>
      <vt:lpstr>#9Slide07 IcielPony</vt:lpstr>
      <vt:lpstr>Arial</vt:lpstr>
      <vt:lpstr>Calibri</vt:lpstr>
      <vt:lpstr>Cambria</vt:lpstr>
      <vt:lpstr>SVN-Newton</vt:lpstr>
      <vt:lpstr>Times New Roman</vt:lpstr>
      <vt:lpstr>UTM Androgyne</vt:lpstr>
      <vt:lpstr>UTM Futura Extra</vt:lpstr>
      <vt:lpstr>Wingdings</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Tu Bui</dc:creator>
  <cp:keywords>MĂNG NON TEAM</cp:keywords>
  <cp:lastModifiedBy>Nguyễn Thị Hồng Linh</cp:lastModifiedBy>
  <cp:revision>122</cp:revision>
  <dcterms:created xsi:type="dcterms:W3CDTF">2023-05-20T16:58:17Z</dcterms:created>
  <dcterms:modified xsi:type="dcterms:W3CDTF">2023-09-03T03:25:07Z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