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sldIdLst>
    <p:sldId id="257" r:id="rId3"/>
    <p:sldId id="258" r:id="rId4"/>
    <p:sldId id="261" r:id="rId5"/>
    <p:sldId id="262" r:id="rId6"/>
    <p:sldId id="263" r:id="rId7"/>
    <p:sldId id="264" r:id="rId8"/>
    <p:sldId id="265" r:id="rId9"/>
    <p:sldId id="266" r:id="rId10"/>
    <p:sldId id="260" r:id="rId11"/>
    <p:sldId id="267" r:id="rId12"/>
    <p:sldId id="259"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7" r:id="rId33"/>
    <p:sldId id="288" r:id="rId34"/>
  </p:sldIdLst>
  <p:sldSz cx="12192000" cy="6858000"/>
  <p:notesSz cx="6858000" cy="9144000"/>
  <p:embeddedFontLst>
    <p:embeddedFont>
      <p:font typeface="#9Slide07 HoneyCream" pitchFamily="2" charset="0"/>
      <p:regular r:id="rId35"/>
    </p:embeddedFont>
    <p:embeddedFont>
      <p:font typeface="SVN-Newton" panose="02040603050506020204" pitchFamily="18" charset="0"/>
      <p:regular r:id="rId36"/>
    </p:embeddedFont>
    <p:embeddedFont>
      <p:font typeface="Cambria" panose="0204050305040603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微软雅黑" panose="020B0503020204020204" pitchFamily="34" charset="-122"/>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44" d="100"/>
          <a:sy n="44" d="100"/>
        </p:scale>
        <p:origin x="1734"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709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1173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8632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4409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9815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1302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4875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336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388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1731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7630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4930605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smtClean="0">
                  <a:latin typeface="Cambria" panose="02040503050406030204" pitchFamily="18" charset="0"/>
                  <a:ea typeface="Cambria" panose="02040503050406030204" pitchFamily="18" charset="0"/>
                </a:rPr>
                <a:t>a. Em hãy quan sát tranh và cho biết những người trong tranh đang gặp khó khăn gì?</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0613" b="50161"/>
          <a:stretch/>
        </p:blipFill>
        <p:spPr>
          <a:xfrm>
            <a:off x="274622" y="2142311"/>
            <a:ext cx="5944572" cy="3853542"/>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00023" y="2837014"/>
            <a:ext cx="4929977"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N</a:t>
              </a:r>
              <a:r>
                <a:rPr lang="en-US" sz="4000" b="1" i="1" smtClean="0">
                  <a:latin typeface="Cambria" panose="02040503050406030204" pitchFamily="18" charset="0"/>
                  <a:ea typeface="Cambria" panose="02040503050406030204" pitchFamily="18" charset="0"/>
                </a:rPr>
                <a:t>gười đàn ông trong </a:t>
              </a:r>
              <a:r>
                <a:rPr lang="en-US" sz="4000" b="1" i="1">
                  <a:latin typeface="Cambria" panose="02040503050406030204" pitchFamily="18" charset="0"/>
                  <a:ea typeface="Cambria" panose="02040503050406030204" pitchFamily="18" charset="0"/>
                </a:rPr>
                <a:t>tranh gặp khó khăn về thị </a:t>
              </a:r>
              <a:r>
                <a:rPr lang="en-US" sz="4000" b="1" i="1">
                  <a:latin typeface="Cambria" panose="02040503050406030204" pitchFamily="18" charset="0"/>
                  <a:ea typeface="Cambria" panose="02040503050406030204" pitchFamily="18" charset="0"/>
                </a:rPr>
                <a:t>lực</a:t>
              </a:r>
              <a:r>
                <a:rPr lang="en-US" sz="4000" b="1" i="1" smtClean="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021982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481" b="50433"/>
          <a:stretch/>
        </p:blipFill>
        <p:spPr>
          <a:xfrm>
            <a:off x="600891" y="2011680"/>
            <a:ext cx="6031276" cy="39580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7106194" y="2693323"/>
            <a:ext cx="4323806" cy="2087683"/>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smtClean="0">
                  <a:latin typeface="Cambria" panose="02040503050406030204" pitchFamily="18" charset="0"/>
                  <a:ea typeface="Cambria" panose="02040503050406030204" pitchFamily="18" charset="0"/>
                </a:rPr>
                <a:t>Bạn nhỏ gặp khó khăn về vấn đề sức khỏe.</a:t>
              </a:r>
            </a:p>
          </p:txBody>
        </p:sp>
      </p:grpSp>
    </p:spTree>
    <p:extLst>
      <p:ext uri="{BB962C8B-B14F-4D97-AF65-F5344CB8AC3E}">
        <p14:creationId xmlns:p14="http://schemas.microsoft.com/office/powerpoint/2010/main" val="2082083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51741" r="50264"/>
          <a:stretch/>
        </p:blipFill>
        <p:spPr>
          <a:xfrm>
            <a:off x="572507" y="2011681"/>
            <a:ext cx="6090845" cy="3796380"/>
          </a:xfrm>
          <a:prstGeom prst="rect">
            <a:avLst/>
          </a:prstGeom>
        </p:spPr>
      </p:pic>
      <p:grpSp>
        <p:nvGrpSpPr>
          <p:cNvPr id="17" name="Group 16">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18"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Những </a:t>
              </a:r>
              <a:r>
                <a:rPr lang="en-US" sz="3600" b="1" i="1">
                  <a:latin typeface="Cambria" panose="02040503050406030204" pitchFamily="18" charset="0"/>
                  <a:ea typeface="Cambria" panose="02040503050406030204" pitchFamily="18" charset="0"/>
                </a:rPr>
                <a:t>người trong tranh gặp khó khăn về điều kiện kinh </a:t>
              </a:r>
              <a:r>
                <a:rPr lang="en-US" sz="3600" b="1" i="1">
                  <a:latin typeface="Cambria" panose="02040503050406030204" pitchFamily="18" charset="0"/>
                  <a:ea typeface="Cambria" panose="02040503050406030204" pitchFamily="18" charset="0"/>
                </a:rPr>
                <a:t>tế</a:t>
              </a:r>
              <a:r>
                <a:rPr lang="en-US" sz="3600" b="1" i="1" smtClean="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317819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958" t="52556"/>
          <a:stretch/>
        </p:blipFill>
        <p:spPr>
          <a:xfrm>
            <a:off x="561701" y="2194560"/>
            <a:ext cx="6298211" cy="39139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6912164" y="2391351"/>
            <a:ext cx="4611191" cy="3003609"/>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75390"/>
              <a:ext cx="4441371" cy="3754887"/>
            </a:xfrm>
            <a:prstGeom prst="rect">
              <a:avLst/>
            </a:prstGeom>
            <a:noFill/>
          </p:spPr>
          <p:txBody>
            <a:bodyPr wrap="square" rtlCol="0">
              <a:spAutoFit/>
            </a:bodyPr>
            <a:lstStyle/>
            <a:p>
              <a:pPr algn="just"/>
              <a:r>
                <a:rPr lang="en-US" sz="3600" b="1" i="1" smtClean="0">
                  <a:latin typeface="Cambria" panose="02040503050406030204" pitchFamily="18" charset="0"/>
                  <a:ea typeface="Cambria" panose="02040503050406030204" pitchFamily="18" charset="0"/>
                </a:rPr>
                <a:t>   Bạn nhỏ gặp </a:t>
              </a:r>
              <a:r>
                <a:rPr lang="en-US" sz="3600" b="1" i="1">
                  <a:latin typeface="Cambria" panose="02040503050406030204" pitchFamily="18" charset="0"/>
                  <a:ea typeface="Cambria" panose="02040503050406030204" pitchFamily="18" charset="0"/>
                </a:rPr>
                <a:t>khó khăn về hoàn </a:t>
              </a:r>
              <a:r>
                <a:rPr lang="en-US" sz="3600" b="1" i="1">
                  <a:latin typeface="Cambria" panose="02040503050406030204" pitchFamily="18" charset="0"/>
                  <a:ea typeface="Cambria" panose="02040503050406030204" pitchFamily="18" charset="0"/>
                </a:rPr>
                <a:t>cảnh </a:t>
              </a:r>
              <a:r>
                <a:rPr lang="en-US" sz="3600" b="1" i="1" smtClean="0">
                  <a:latin typeface="Cambria" panose="02040503050406030204" pitchFamily="18" charset="0"/>
                  <a:ea typeface="Cambria" panose="02040503050406030204" pitchFamily="18" charset="0"/>
                </a:rPr>
                <a:t>sống, </a:t>
              </a:r>
              <a:r>
                <a:rPr lang="en-US" sz="3600" b="1" i="1">
                  <a:latin typeface="Cambria" panose="02040503050406030204" pitchFamily="18" charset="0"/>
                  <a:ea typeface="Cambria" panose="02040503050406030204" pitchFamily="18" charset="0"/>
                </a:rPr>
                <a:t>bị lũ lụt cuốn trôi, làm ướt, hỏng </a:t>
              </a:r>
              <a:r>
                <a:rPr lang="en-US" sz="3600" b="1" i="1">
                  <a:latin typeface="Cambria" panose="02040503050406030204" pitchFamily="18" charset="0"/>
                  <a:ea typeface="Cambria" panose="02040503050406030204" pitchFamily="18" charset="0"/>
                </a:rPr>
                <a:t>sách </a:t>
              </a:r>
              <a:r>
                <a:rPr lang="en-US" sz="3600" b="1" i="1" smtClean="0">
                  <a:latin typeface="Cambria" panose="02040503050406030204" pitchFamily="18" charset="0"/>
                  <a:ea typeface="Cambria" panose="02040503050406030204" pitchFamily="18" charset="0"/>
                </a:rPr>
                <a:t>vở.</a:t>
              </a:r>
              <a:endParaRPr lang="en-US" sz="6000" b="1" i="1" smtClean="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4734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smtClean="0">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a:t>
            </a:r>
            <a:r>
              <a:rPr lang="en-US" sz="3600" b="1" i="1">
                <a:solidFill>
                  <a:schemeClr val="accent1">
                    <a:lumMod val="75000"/>
                  </a:schemeClr>
                </a:solidFill>
                <a:latin typeface="Cambria" panose="02040503050406030204" pitchFamily="18" charset="0"/>
                <a:ea typeface="Cambria" panose="02040503050406030204" pitchFamily="18" charset="0"/>
              </a:rPr>
              <a:t>còn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nhiều </a:t>
            </a:r>
            <a:r>
              <a:rPr lang="en-US" sz="3600" b="1" i="1">
                <a:solidFill>
                  <a:schemeClr val="accent1">
                    <a:lumMod val="75000"/>
                  </a:schemeClr>
                </a:solidFill>
                <a:latin typeface="Cambria" panose="02040503050406030204" pitchFamily="18" charset="0"/>
                <a:ea typeface="Cambria" panose="02040503050406030204" pitchFamily="18" charset="0"/>
              </a:rPr>
              <a:t>người gặp hoàn </a:t>
            </a:r>
            <a:r>
              <a:rPr lang="en-US" sz="3600" b="1" i="1">
                <a:solidFill>
                  <a:schemeClr val="accent1">
                    <a:lumMod val="75000"/>
                  </a:schemeClr>
                </a:solidFill>
                <a:latin typeface="Cambria" panose="02040503050406030204" pitchFamily="18" charset="0"/>
                <a:ea typeface="Cambria" panose="02040503050406030204" pitchFamily="18" charset="0"/>
              </a:rPr>
              <a:t>cảnh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khó </a:t>
            </a:r>
            <a:r>
              <a:rPr lang="en-US" sz="3600" b="1" i="1">
                <a:solidFill>
                  <a:schemeClr val="accent1">
                    <a:lumMod val="75000"/>
                  </a:schemeClr>
                </a:solidFill>
                <a:latin typeface="Cambria" panose="02040503050406030204" pitchFamily="18" charset="0"/>
                <a:ea typeface="Cambria" panose="02040503050406030204" pitchFamily="18" charset="0"/>
              </a:rPr>
              <a:t>khăn khác như khó </a:t>
            </a:r>
            <a:r>
              <a:rPr lang="en-US" sz="3600" b="1" i="1">
                <a:solidFill>
                  <a:schemeClr val="accent1">
                    <a:lumMod val="75000"/>
                  </a:schemeClr>
                </a:solidFill>
                <a:latin typeface="Cambria" panose="02040503050406030204" pitchFamily="18" charset="0"/>
                <a:ea typeface="Cambria" panose="02040503050406030204" pitchFamily="18" charset="0"/>
              </a:rPr>
              <a:t>khăn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do </a:t>
            </a:r>
            <a:r>
              <a:rPr lang="en-US" sz="3600" b="1" i="1">
                <a:solidFill>
                  <a:schemeClr val="accent1">
                    <a:lumMod val="75000"/>
                  </a:schemeClr>
                </a:solidFill>
                <a:latin typeface="Cambria" panose="02040503050406030204" pitchFamily="18" charset="0"/>
                <a:ea typeface="Cambria" panose="02040503050406030204" pitchFamily="18" charset="0"/>
              </a:rPr>
              <a:t>dịch bệnh, tai nạn, </a:t>
            </a:r>
            <a:r>
              <a:rPr lang="en-US" sz="3600" b="1" i="1">
                <a:solidFill>
                  <a:schemeClr val="accent1">
                    <a:lumMod val="75000"/>
                  </a:schemeClr>
                </a:solidFill>
                <a:latin typeface="Cambria" panose="02040503050406030204" pitchFamily="18" charset="0"/>
                <a:ea typeface="Cambria" panose="02040503050406030204" pitchFamily="18" charset="0"/>
              </a:rPr>
              <a:t>cháy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nổ, già </a:t>
            </a:r>
            <a:r>
              <a:rPr lang="en-US" sz="3600" b="1" i="1">
                <a:solidFill>
                  <a:schemeClr val="accent1">
                    <a:lumMod val="75000"/>
                  </a:schemeClr>
                </a:solidFill>
                <a:latin typeface="Cambria" panose="02040503050406030204" pitchFamily="18" charset="0"/>
                <a:ea typeface="Cambria" panose="02040503050406030204" pitchFamily="18" charset="0"/>
              </a:rPr>
              <a:t>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15" y="2743200"/>
            <a:ext cx="6701246" cy="646331"/>
          </a:xfrm>
          <a:prstGeom prst="rect">
            <a:avLst/>
          </a:prstGeom>
          <a:noFill/>
        </p:spPr>
        <p:txBody>
          <a:bodyPr wrap="square" rtlCol="0">
            <a:spAutoFit/>
          </a:bodyPr>
          <a:lstStyle/>
          <a:p>
            <a:r>
              <a:rPr lang="en-US" sz="3600" smtClean="0"/>
              <a:t>https://youtu.be/T3YBM5XZxjU</a:t>
            </a:r>
            <a:endParaRPr lang="en-US" sz="3600"/>
          </a:p>
        </p:txBody>
      </p:sp>
      <p:sp>
        <p:nvSpPr>
          <p:cNvPr id="3" name="TextBox 2"/>
          <p:cNvSpPr txBox="1"/>
          <p:nvPr/>
        </p:nvSpPr>
        <p:spPr>
          <a:xfrm>
            <a:off x="1110343" y="849086"/>
            <a:ext cx="9810206" cy="769441"/>
          </a:xfrm>
          <a:prstGeom prst="rect">
            <a:avLst/>
          </a:prstGeom>
          <a:noFill/>
        </p:spPr>
        <p:txBody>
          <a:bodyPr wrap="square" rtlCol="0">
            <a:spAutoFit/>
          </a:bodyPr>
          <a:lstStyle/>
          <a:p>
            <a:r>
              <a:rPr lang="en-US" sz="4400" b="1" smtClean="0">
                <a:solidFill>
                  <a:srgbClr val="002060"/>
                </a:solidFill>
                <a:latin typeface="Cambria" panose="02040503050406030204" pitchFamily="18" charset="0"/>
                <a:ea typeface="Cambria" panose="02040503050406030204" pitchFamily="18" charset="0"/>
              </a:rPr>
              <a:t>Video về một số hoàn cảnh khó khăn</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7411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 </a:t>
            </a:r>
            <a:r>
              <a:rPr lang="en-US" sz="3200" b="1">
                <a:solidFill>
                  <a:schemeClr val="accent1">
                    <a:lumMod val="50000"/>
                  </a:schemeClr>
                </a:solidFill>
                <a:latin typeface="Cambria" panose="02040503050406030204" pitchFamily="18" charset="0"/>
                <a:ea typeface="Cambria" panose="02040503050406030204" pitchFamily="18" charset="0"/>
              </a:rPr>
              <a:t>Nêu được một số biểu hiện của sự cảm thông, giúp đỡ người gặp </a:t>
            </a:r>
            <a:r>
              <a:rPr lang="en-US" sz="3200" b="1">
                <a:solidFill>
                  <a:schemeClr val="accent1">
                    <a:lumMod val="50000"/>
                  </a:schemeClr>
                </a:solidFill>
                <a:latin typeface="Cambria" panose="02040503050406030204" pitchFamily="18" charset="0"/>
                <a:ea typeface="Cambria" panose="02040503050406030204" pitchFamily="18" charset="0"/>
              </a:rPr>
              <a:t>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a:t>
            </a:r>
            <a:r>
              <a:rPr lang="en-US" sz="3200" b="1">
                <a:solidFill>
                  <a:schemeClr val="accent1">
                    <a:lumMod val="50000"/>
                  </a:schemeClr>
                </a:solidFill>
                <a:latin typeface="Cambria" panose="02040503050406030204" pitchFamily="18" charset="0"/>
                <a:ea typeface="Cambria" panose="02040503050406030204" pitchFamily="18" charset="0"/>
              </a:rPr>
              <a:t>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a:t>
            </a:r>
            <a:r>
              <a:rPr lang="en-US" sz="3200" b="1">
                <a:solidFill>
                  <a:schemeClr val="accent1">
                    <a:lumMod val="50000"/>
                  </a:schemeClr>
                </a:solidFill>
                <a:latin typeface="Cambria" panose="02040503050406030204" pitchFamily="18" charset="0"/>
                <a:ea typeface="Cambria" panose="02040503050406030204" pitchFamily="18" charset="0"/>
              </a:rPr>
              <a:t>thân</a:t>
            </a:r>
            <a:r>
              <a:rPr lang="en-US" sz="3200" b="1" smtClean="0">
                <a:solidFill>
                  <a:schemeClr val="accent1">
                    <a:lumMod val="50000"/>
                  </a:schemeClr>
                </a:solidFill>
                <a:latin typeface="Cambria" panose="02040503050406030204" pitchFamily="18" charset="0"/>
                <a:ea typeface="Cambria" panose="02040503050406030204" pitchFamily="18" charset="0"/>
              </a:rPr>
              <a:t>.</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0403"/>
          <a:stretch/>
        </p:blipFill>
        <p:spPr>
          <a:xfrm>
            <a:off x="376519" y="1817065"/>
            <a:ext cx="6441077" cy="4696822"/>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Nấu cơm từ thiện tặng cho những người khó khăn.</a:t>
              </a:r>
            </a:p>
          </p:txBody>
        </p:sp>
      </p:grpSp>
    </p:spTree>
    <p:extLst>
      <p:ext uri="{BB962C8B-B14F-4D97-AF65-F5344CB8AC3E}">
        <p14:creationId xmlns:p14="http://schemas.microsoft.com/office/powerpoint/2010/main" val="35858637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Xây nhà tình nghĩa trao tặng cho những người nghèo.</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91"/>
          <a:stretch/>
        </p:blipFill>
        <p:spPr>
          <a:xfrm>
            <a:off x="489048" y="1798099"/>
            <a:ext cx="5884858" cy="4700161"/>
          </a:xfrm>
          <a:prstGeom prst="rect">
            <a:avLst/>
          </a:prstGeom>
        </p:spPr>
      </p:pic>
    </p:spTree>
    <p:extLst>
      <p:ext uri="{BB962C8B-B14F-4D97-AF65-F5344CB8AC3E}">
        <p14:creationId xmlns:p14="http://schemas.microsoft.com/office/powerpoint/2010/main" val="3040606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7059707" y="2796931"/>
            <a:ext cx="3886200" cy="1381136"/>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2265466"/>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Giúp đỡ bạn khuyết tật </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r="52783" b="51640"/>
          <a:stretch/>
        </p:blipFill>
        <p:spPr>
          <a:xfrm>
            <a:off x="376519" y="2097741"/>
            <a:ext cx="6249555" cy="4160653"/>
          </a:xfrm>
          <a:prstGeom prst="rect">
            <a:avLst/>
          </a:prstGeom>
        </p:spPr>
      </p:pic>
    </p:spTree>
    <p:extLst>
      <p:ext uri="{BB962C8B-B14F-4D97-AF65-F5344CB8AC3E}">
        <p14:creationId xmlns:p14="http://schemas.microsoft.com/office/powerpoint/2010/main" val="26170932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Lau dọn nhà cửa cho người già neo đơn.</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8421" r="4253" b="52608"/>
          <a:stretch/>
        </p:blipFill>
        <p:spPr>
          <a:xfrm>
            <a:off x="376519" y="2393576"/>
            <a:ext cx="6218807" cy="3442447"/>
          </a:xfrm>
          <a:prstGeom prst="rect">
            <a:avLst/>
          </a:prstGeom>
        </p:spPr>
      </p:pic>
    </p:spTree>
    <p:extLst>
      <p:ext uri="{BB962C8B-B14F-4D97-AF65-F5344CB8AC3E}">
        <p14:creationId xmlns:p14="http://schemas.microsoft.com/office/powerpoint/2010/main" val="3872454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406180" y="2639536"/>
            <a:ext cx="5346550" cy="1892124"/>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075997" y="1775389"/>
              <a:ext cx="4685038" cy="2927912"/>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Quyên góp quần áo, sách vở ủng hộ cho các bạn học sinh vùng bị lũ lụt.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6667" r="52012"/>
          <a:stretch/>
        </p:blipFill>
        <p:spPr>
          <a:xfrm>
            <a:off x="578287" y="1909483"/>
            <a:ext cx="5827893" cy="4345472"/>
          </a:xfrm>
          <a:prstGeom prst="rect">
            <a:avLst/>
          </a:prstGeom>
        </p:spPr>
      </p:pic>
    </p:spTree>
    <p:extLst>
      <p:ext uri="{BB962C8B-B14F-4D97-AF65-F5344CB8AC3E}">
        <p14:creationId xmlns:p14="http://schemas.microsoft.com/office/powerpoint/2010/main" val="718679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308459" y="3258100"/>
            <a:ext cx="5094131"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Động viên khi bạn gặp chuyện buồn.</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051" t="46668" r="680" b="-471"/>
          <a:stretch/>
        </p:blipFill>
        <p:spPr>
          <a:xfrm>
            <a:off x="503186" y="2191871"/>
            <a:ext cx="5805273" cy="4168588"/>
          </a:xfrm>
          <a:prstGeom prst="rect">
            <a:avLst/>
          </a:prstGeom>
        </p:spPr>
      </p:pic>
    </p:spTree>
    <p:extLst>
      <p:ext uri="{BB962C8B-B14F-4D97-AF65-F5344CB8AC3E}">
        <p14:creationId xmlns:p14="http://schemas.microsoft.com/office/powerpoint/2010/main" val="7769908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3539430"/>
          </a:xfrm>
          <a:prstGeom prst="rect">
            <a:avLst/>
          </a:prstGeom>
          <a:solidFill>
            <a:schemeClr val="bg1">
              <a:alpha val="90000"/>
            </a:schemeClr>
          </a:solidFill>
        </p:spPr>
        <p:txBody>
          <a:bodyPr wrap="square" rtlCol="0">
            <a:spAutoFit/>
          </a:bodyPr>
          <a:lstStyle/>
          <a:p>
            <a:pPr algn="just"/>
            <a:r>
              <a:rPr lang="en-US" sz="3200" b="1">
                <a:latin typeface="Cambria" panose="02040503050406030204" pitchFamily="18" charset="0"/>
                <a:ea typeface="Cambria" panose="02040503050406030204" pitchFamily="18" charset="0"/>
              </a:rPr>
              <a:t>Các bức tranh thể hiện sự cảm thông, giúp đỡ người có hoàn cảnh khó khăn với các hình thức như: nấu cơm tặng cho những người có hoàn cảnh khó khăn; làm nhà tình nghĩa tặng người nghèo; giúp đỡ bạn bị khuyết tật; lau dọn nhà cửa giúp cụ già neo đơn; ủng hộ quần áo sách vở cho học sinh vùng bị lũ lụt; quan tâm, động viên khi bạn gặp chuyện buồn</a:t>
            </a:r>
            <a:r>
              <a:rPr lang="en-US" sz="3200" b="1">
                <a:latin typeface="Cambria" panose="02040503050406030204" pitchFamily="18" charset="0"/>
                <a:ea typeface="Cambria" panose="02040503050406030204" pitchFamily="18" charset="0"/>
              </a:rPr>
              <a:t>.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42284" y="1228367"/>
            <a:ext cx="5906834" cy="389357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rgbClr val="0070C0"/>
                </a:solidFill>
                <a:latin typeface="Cambria" panose="02040503050406030204" pitchFamily="18" charset="0"/>
                <a:ea typeface="Cambria" panose="02040503050406030204" pitchFamily="18" charset="0"/>
              </a:rPr>
              <a:t>Em còn biết </a:t>
            </a:r>
            <a:r>
              <a:rPr lang="en-US" sz="3600" b="1" i="1">
                <a:solidFill>
                  <a:srgbClr val="0070C0"/>
                </a:solidFill>
                <a:latin typeface="Cambria" panose="02040503050406030204" pitchFamily="18" charset="0"/>
                <a:ea typeface="Cambria" panose="02040503050406030204" pitchFamily="18" charset="0"/>
              </a:rPr>
              <a:t>những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việc </a:t>
            </a:r>
            <a:r>
              <a:rPr lang="en-US" sz="3600" b="1" i="1">
                <a:solidFill>
                  <a:srgbClr val="0070C0"/>
                </a:solidFill>
                <a:latin typeface="Cambria" panose="02040503050406030204" pitchFamily="18" charset="0"/>
                <a:ea typeface="Cambria" panose="02040503050406030204" pitchFamily="18" charset="0"/>
              </a:rPr>
              <a:t>làm nào khác thể </a:t>
            </a:r>
            <a:r>
              <a:rPr lang="en-US" sz="3600" b="1" i="1">
                <a:solidFill>
                  <a:srgbClr val="0070C0"/>
                </a:solidFill>
                <a:latin typeface="Cambria" panose="02040503050406030204" pitchFamily="18" charset="0"/>
                <a:ea typeface="Cambria" panose="02040503050406030204" pitchFamily="18" charset="0"/>
              </a:rPr>
              <a:t>hiện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sự </a:t>
            </a:r>
            <a:r>
              <a:rPr lang="en-US" sz="3600" b="1" i="1">
                <a:solidFill>
                  <a:srgbClr val="0070C0"/>
                </a:solidFill>
                <a:latin typeface="Cambria" panose="02040503050406030204" pitchFamily="18" charset="0"/>
                <a:ea typeface="Cambria" panose="02040503050406030204" pitchFamily="18" charset="0"/>
              </a:rPr>
              <a:t>cảm thông, giúp </a:t>
            </a:r>
            <a:r>
              <a:rPr lang="en-US" sz="3600" b="1" i="1">
                <a:solidFill>
                  <a:srgbClr val="0070C0"/>
                </a:solidFill>
                <a:latin typeface="Cambria" panose="02040503050406030204" pitchFamily="18" charset="0"/>
                <a:ea typeface="Cambria" panose="02040503050406030204" pitchFamily="18" charset="0"/>
              </a:rPr>
              <a:t>đỡ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người </a:t>
            </a:r>
            <a:r>
              <a:rPr lang="en-US" sz="3600" b="1" i="1">
                <a:solidFill>
                  <a:srgbClr val="0070C0"/>
                </a:solidFill>
                <a:latin typeface="Cambria" panose="02040503050406030204" pitchFamily="18" charset="0"/>
                <a:ea typeface="Cambria" panose="02040503050406030204" pitchFamily="18" charset="0"/>
              </a:rPr>
              <a:t>có hoàn </a:t>
            </a:r>
            <a:r>
              <a:rPr lang="en-US" sz="3600" b="1" i="1">
                <a:solidFill>
                  <a:srgbClr val="0070C0"/>
                </a:solidFill>
                <a:latin typeface="Cambria" panose="02040503050406030204" pitchFamily="18" charset="0"/>
                <a:ea typeface="Cambria" panose="02040503050406030204" pitchFamily="18" charset="0"/>
              </a:rPr>
              <a:t>cảnh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khó </a:t>
            </a:r>
            <a:r>
              <a:rPr lang="en-US" sz="3600" b="1" i="1">
                <a:solidFill>
                  <a:srgbClr val="0070C0"/>
                </a:solidFill>
                <a:latin typeface="Cambria" panose="02040503050406030204" pitchFamily="18" charset="0"/>
                <a:ea typeface="Cambria" panose="02040503050406030204" pitchFamily="18" charset="0"/>
              </a:rPr>
              <a:t>khăn?</a:t>
            </a:r>
            <a:endParaRPr lang="en-US" sz="3600" b="1">
              <a:solidFill>
                <a:srgbClr val="0070C0"/>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842284" y="1091857"/>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a:t>
            </a:r>
            <a:r>
              <a:rPr lang="en-US" sz="3600" b="1" i="1">
                <a:solidFill>
                  <a:schemeClr val="accent1">
                    <a:lumMod val="75000"/>
                  </a:schemeClr>
                </a:solidFill>
                <a:latin typeface="Cambria" panose="02040503050406030204" pitchFamily="18" charset="0"/>
                <a:ea typeface="Cambria" panose="02040503050406030204" pitchFamily="18" charset="0"/>
              </a:rPr>
              <a:t>còn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nhiều </a:t>
            </a:r>
            <a:r>
              <a:rPr lang="en-US" sz="3600" b="1" i="1">
                <a:solidFill>
                  <a:schemeClr val="accent1">
                    <a:lumMod val="75000"/>
                  </a:schemeClr>
                </a:solidFill>
                <a:latin typeface="Cambria" panose="02040503050406030204" pitchFamily="18" charset="0"/>
                <a:ea typeface="Cambria" panose="02040503050406030204" pitchFamily="18" charset="0"/>
              </a:rPr>
              <a:t>người gặp hoàn </a:t>
            </a:r>
            <a:r>
              <a:rPr lang="en-US" sz="3600" b="1" i="1">
                <a:solidFill>
                  <a:schemeClr val="accent1">
                    <a:lumMod val="75000"/>
                  </a:schemeClr>
                </a:solidFill>
                <a:latin typeface="Cambria" panose="02040503050406030204" pitchFamily="18" charset="0"/>
                <a:ea typeface="Cambria" panose="02040503050406030204" pitchFamily="18" charset="0"/>
              </a:rPr>
              <a:t>cảnh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khó </a:t>
            </a:r>
            <a:r>
              <a:rPr lang="en-US" sz="3600" b="1" i="1">
                <a:solidFill>
                  <a:schemeClr val="accent1">
                    <a:lumMod val="75000"/>
                  </a:schemeClr>
                </a:solidFill>
                <a:latin typeface="Cambria" panose="02040503050406030204" pitchFamily="18" charset="0"/>
                <a:ea typeface="Cambria" panose="02040503050406030204" pitchFamily="18" charset="0"/>
              </a:rPr>
              <a:t>khăn khác như khó </a:t>
            </a:r>
            <a:r>
              <a:rPr lang="en-US" sz="3600" b="1" i="1">
                <a:solidFill>
                  <a:schemeClr val="accent1">
                    <a:lumMod val="75000"/>
                  </a:schemeClr>
                </a:solidFill>
                <a:latin typeface="Cambria" panose="02040503050406030204" pitchFamily="18" charset="0"/>
                <a:ea typeface="Cambria" panose="02040503050406030204" pitchFamily="18" charset="0"/>
              </a:rPr>
              <a:t>khăn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do </a:t>
            </a:r>
            <a:r>
              <a:rPr lang="en-US" sz="3600" b="1" i="1">
                <a:solidFill>
                  <a:schemeClr val="accent1">
                    <a:lumMod val="75000"/>
                  </a:schemeClr>
                </a:solidFill>
                <a:latin typeface="Cambria" panose="02040503050406030204" pitchFamily="18" charset="0"/>
                <a:ea typeface="Cambria" panose="02040503050406030204" pitchFamily="18" charset="0"/>
              </a:rPr>
              <a:t>dịch bệnh, tai nạn, </a:t>
            </a:r>
            <a:r>
              <a:rPr lang="en-US" sz="3600" b="1" i="1">
                <a:solidFill>
                  <a:schemeClr val="accent1">
                    <a:lumMod val="75000"/>
                  </a:schemeClr>
                </a:solidFill>
                <a:latin typeface="Cambria" panose="02040503050406030204" pitchFamily="18" charset="0"/>
                <a:ea typeface="Cambria" panose="02040503050406030204" pitchFamily="18" charset="0"/>
              </a:rPr>
              <a:t>cháy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nổ, già </a:t>
            </a:r>
            <a:r>
              <a:rPr lang="en-US" sz="3600" b="1" i="1">
                <a:solidFill>
                  <a:schemeClr val="accent1">
                    <a:lumMod val="75000"/>
                  </a:schemeClr>
                </a:solidFill>
                <a:latin typeface="Cambria" panose="02040503050406030204" pitchFamily="18" charset="0"/>
                <a:ea typeface="Cambria" panose="02040503050406030204" pitchFamily="18" charset="0"/>
              </a:rPr>
              <a:t>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Về nhà: Tìm </a:t>
              </a:r>
              <a:r>
                <a:rPr lang="en-US" sz="4000" b="1">
                  <a:latin typeface="Cambria" panose="02040503050406030204" pitchFamily="18" charset="0"/>
                  <a:ea typeface="Cambria" panose="02040503050406030204" pitchFamily="18" charset="0"/>
                </a:rPr>
                <a:t>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470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smtClean="0">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smtClean="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smtClean="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ẦU VÀ BÍ (Hình minh họa theo lời 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3656" y="232682"/>
            <a:ext cx="11430000" cy="6429375"/>
          </a:xfrm>
          <a:prstGeom prst="rect">
            <a:avLst/>
          </a:prstGeom>
        </p:spPr>
      </p:pic>
    </p:spTree>
    <p:extLst>
      <p:ext uri="{BB962C8B-B14F-4D97-AF65-F5344CB8AC3E}">
        <p14:creationId xmlns:p14="http://schemas.microsoft.com/office/powerpoint/2010/main" val="4086966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972574" y="588129"/>
            <a:ext cx="8085826" cy="910148"/>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268970" y="2245227"/>
              <a:ext cx="4441371" cy="2798110"/>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rPr>
                <a:t>Bài hát nhắn nhủ chúng ta điều gì?</a:t>
              </a:r>
            </a:p>
          </p:txBody>
        </p:sp>
      </p:grpSp>
    </p:spTree>
    <p:extLst>
      <p:ext uri="{BB962C8B-B14F-4D97-AF65-F5344CB8AC3E}">
        <p14:creationId xmlns:p14="http://schemas.microsoft.com/office/powerpoint/2010/main" val="1003409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097363" y="575067"/>
            <a:ext cx="9940752" cy="1593367"/>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62824" y="1629296"/>
              <a:ext cx="4576432" cy="3095018"/>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Bài hát nhắn nhủ chúng ta là những người dân của nước Việt Nam hãy giữ vững truyền thống thương yêu, đùm bọc lẫn nhau trong cuộc sống. </a:t>
              </a:r>
            </a:p>
          </p:txBody>
        </p:sp>
      </p:grpSp>
    </p:spTree>
    <p:extLst>
      <p:ext uri="{BB962C8B-B14F-4D97-AF65-F5344CB8AC3E}">
        <p14:creationId xmlns:p14="http://schemas.microsoft.com/office/powerpoint/2010/main" val="19155247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0099CC"/>
                </a:solidFill>
                <a:latin typeface="Cambria" panose="02040503050406030204" pitchFamily="18" charset="0"/>
                <a:ea typeface="Cambria" panose="02040503050406030204" pitchFamily="18" charset="0"/>
              </a:rPr>
              <a:t>Trong bài hát </a:t>
            </a:r>
          </a:p>
          <a:p>
            <a:pPr algn="ctr"/>
            <a:r>
              <a:rPr lang="en-US" sz="4000" b="1" smtClean="0">
                <a:solidFill>
                  <a:srgbClr val="0099CC"/>
                </a:solidFill>
                <a:latin typeface="Cambria" panose="02040503050406030204" pitchFamily="18" charset="0"/>
                <a:ea typeface="Cambria" panose="02040503050406030204" pitchFamily="18" charset="0"/>
              </a:rPr>
              <a:t>câu ca dao nào được nhắc đến?</a:t>
            </a:r>
            <a:endParaRPr lang="en-US" sz="4000" b="1">
              <a:solidFill>
                <a:srgbClr val="0099CC"/>
              </a:solidFill>
              <a:latin typeface="Cambria" panose="02040503050406030204" pitchFamily="18" charset="0"/>
              <a:ea typeface="Cambria" panose="02040503050406030204" pitchFamily="18" charset="0"/>
            </a:endParaRP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a:t>
            </a:r>
            <a:r>
              <a:rPr lang="en-US" sz="3300" b="1">
                <a:solidFill>
                  <a:schemeClr val="accent1">
                    <a:lumMod val="75000"/>
                  </a:schemeClr>
                </a:solidFill>
                <a:latin typeface="Cambria" panose="02040503050406030204" pitchFamily="18" charset="0"/>
                <a:ea typeface="Cambria" panose="02040503050406030204" pitchFamily="18" charset="0"/>
              </a:rPr>
              <a:t>lấy </a:t>
            </a:r>
            <a:r>
              <a:rPr lang="en-US" sz="3300" b="1" smtClean="0">
                <a:solidFill>
                  <a:schemeClr val="accent1">
                    <a:lumMod val="75000"/>
                  </a:schemeClr>
                </a:solidFill>
                <a:latin typeface="Cambria" panose="02040503050406030204" pitchFamily="18" charset="0"/>
                <a:ea typeface="Cambria" panose="02040503050406030204" pitchFamily="18" charset="0"/>
              </a:rPr>
              <a:t>bí </a:t>
            </a:r>
            <a:r>
              <a:rPr lang="en-US" sz="3300" b="1">
                <a:solidFill>
                  <a:schemeClr val="accent1">
                    <a:lumMod val="75000"/>
                  </a:schemeClr>
                </a:solidFill>
                <a:latin typeface="Cambria" panose="02040503050406030204" pitchFamily="18" charset="0"/>
                <a:ea typeface="Cambria" panose="02040503050406030204" pitchFamily="18" charset="0"/>
              </a:rPr>
              <a:t>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a:t>
            </a:r>
            <a:r>
              <a:rPr lang="en-US" sz="3300" b="1">
                <a:solidFill>
                  <a:schemeClr val="accent1">
                    <a:lumMod val="75000"/>
                  </a:schemeClr>
                </a:solidFill>
                <a:latin typeface="Cambria" panose="02040503050406030204" pitchFamily="18" charset="0"/>
                <a:ea typeface="Cambria" panose="02040503050406030204" pitchFamily="18" charset="0"/>
              </a:rPr>
              <a:t>một </a:t>
            </a:r>
            <a:r>
              <a:rPr lang="en-US" sz="3300" b="1" smtClean="0">
                <a:solidFill>
                  <a:schemeClr val="accent1">
                    <a:lumMod val="75000"/>
                  </a:schemeClr>
                </a:solidFill>
                <a:latin typeface="Cambria" panose="02040503050406030204" pitchFamily="18" charset="0"/>
                <a:ea typeface="Cambria" panose="02040503050406030204" pitchFamily="18" charset="0"/>
              </a:rPr>
              <a:t>giàn.</a:t>
            </a:r>
            <a:endParaRPr lang="en-US" sz="33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FBEC619-032B-424C-81EC-EACD18B71800}"/>
</file>

<file path=customXml/itemProps2.xml><?xml version="1.0" encoding="utf-8"?>
<ds:datastoreItem xmlns:ds="http://schemas.openxmlformats.org/officeDocument/2006/customXml" ds:itemID="{F65277BF-5755-477B-AC07-69D2928523F5}"/>
</file>

<file path=customXml/itemProps3.xml><?xml version="1.0" encoding="utf-8"?>
<ds:datastoreItem xmlns:ds="http://schemas.openxmlformats.org/officeDocument/2006/customXml" ds:itemID="{CB71D4AC-EC6A-4E8B-9548-070F50852238}"/>
</file>

<file path=docProps/app.xml><?xml version="1.0" encoding="utf-8"?>
<Properties xmlns="http://schemas.openxmlformats.org/officeDocument/2006/extended-properties" xmlns:vt="http://schemas.openxmlformats.org/officeDocument/2006/docPropsVTypes">
  <TotalTime>169</TotalTime>
  <Words>834</Words>
  <Application>Microsoft Office PowerPoint</Application>
  <PresentationFormat>Widescreen</PresentationFormat>
  <Paragraphs>59</Paragraphs>
  <Slides>32</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Vogue-ExtraBold</vt:lpstr>
      <vt:lpstr>等线</vt:lpstr>
      <vt:lpstr>Arial</vt:lpstr>
      <vt:lpstr>Times New Roman</vt:lpstr>
      <vt:lpstr>#9Slide07 HoneyCream</vt:lpstr>
      <vt:lpstr>SVN-Newton</vt:lpstr>
      <vt:lpstr>Cambria</vt:lpstr>
      <vt:lpstr>Calibri</vt:lpstr>
      <vt:lpstr>字魂179号-正酷波波体</vt:lpstr>
      <vt:lpstr>微软雅黑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34</cp:revision>
  <dcterms:created xsi:type="dcterms:W3CDTF">2023-08-22T15:15:32Z</dcterms:created>
  <dcterms:modified xsi:type="dcterms:W3CDTF">2023-08-22T18:04:46Z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