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1.xml" ContentType="application/vnd.openxmlformats-officedocument.presentationml.tags+xml"/>
  <Override PartName="/ppt/tags/tag15.xml" ContentType="application/vnd.openxmlformats-officedocument.presentationml.tags+xml"/>
  <Override PartName="/ppt/tags/tag5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6.xml" ContentType="application/vnd.openxmlformats-officedocument.presentationml.tags+xml"/>
  <Override PartName="/ppt/tags/tag14.xml" ContentType="application/vnd.openxmlformats-officedocument.presentationml.tags+xml"/>
  <Override PartName="/ppt/tags/tag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8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13" r:id="rId2"/>
  </p:sldMasterIdLst>
  <p:notesMasterIdLst>
    <p:notesMasterId r:id="rId22"/>
  </p:notesMasterIdLst>
  <p:handoutMasterIdLst>
    <p:handoutMasterId r:id="rId23"/>
  </p:handoutMasterIdLst>
  <p:sldIdLst>
    <p:sldId id="302" r:id="rId3"/>
    <p:sldId id="354" r:id="rId4"/>
    <p:sldId id="257" r:id="rId5"/>
    <p:sldId id="263" r:id="rId6"/>
    <p:sldId id="333" r:id="rId7"/>
    <p:sldId id="344" r:id="rId8"/>
    <p:sldId id="345" r:id="rId9"/>
    <p:sldId id="340" r:id="rId10"/>
    <p:sldId id="341" r:id="rId11"/>
    <p:sldId id="342" r:id="rId12"/>
    <p:sldId id="343" r:id="rId13"/>
    <p:sldId id="353" r:id="rId14"/>
    <p:sldId id="346" r:id="rId15"/>
    <p:sldId id="347" r:id="rId16"/>
    <p:sldId id="348" r:id="rId17"/>
    <p:sldId id="349" r:id="rId18"/>
    <p:sldId id="351" r:id="rId19"/>
    <p:sldId id="334" r:id="rId20"/>
    <p:sldId id="352" r:id="rId21"/>
  </p:sldIdLst>
  <p:sldSz cx="12192000" cy="6858000"/>
  <p:notesSz cx="6858000" cy="9144000"/>
  <p:embeddedFontLst>
    <p:embeddedFont>
      <p:font typeface="SVN-Newton" panose="02040603050506020204" pitchFamily="18" charset="0"/>
      <p:regular r:id="rId24"/>
    </p:embeddedFont>
    <p:embeddedFont>
      <p:font typeface="UTM French Vanilla" panose="02040603050506020204" pitchFamily="18" charset="0"/>
      <p:regular r:id="rId25"/>
    </p:embeddedFont>
    <p:embeddedFont>
      <p:font typeface="VNI-Times" panose="020B0604020202020204"/>
      <p:regular r:id="rId26"/>
      <p:bold r:id="rId27"/>
      <p:italic r:id="rId28"/>
      <p:boldItalic r:id="rId29"/>
    </p:embeddedFont>
    <p:embeddedFont>
      <p:font typeface="#9Slide07 Soup of Justice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HoneyCream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>
          <p15:clr>
            <a:srgbClr val="A4A3A4"/>
          </p15:clr>
        </p15:guide>
        <p15:guide id="2" pos="38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F5FA6"/>
    <a:srgbClr val="F4D73E"/>
    <a:srgbClr val="2C4DAC"/>
    <a:srgbClr val="FFD777"/>
    <a:srgbClr val="04B1D9"/>
    <a:srgbClr val="FEA88F"/>
    <a:srgbClr val="404094"/>
    <a:srgbClr val="FFA990"/>
    <a:srgbClr val="DE4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56" y="82"/>
      </p:cViewPr>
      <p:guideLst>
        <p:guide orient="horz" pos="227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Normal" panose="020B0400000000000000" charset="-122"/>
              </a:rPr>
              <a:t>2023/8/27</a:t>
            </a:fld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Normal" panose="020B0400000000000000" charset="-122"/>
              </a:rPr>
              <a:t>‹#›</a:t>
            </a:fld>
            <a:endParaRPr lang="zh-CN" altLang="en-US"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8/27/2023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6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1D8BD707-D9CF-40AE-B4C6-C98DA3205C09}" type="datetimeFigureOut">
              <a:rPr lang="en-US" sz="3272" smtClean="0">
                <a:solidFill>
                  <a:prstClr val="black"/>
                </a:solidFill>
              </a:rPr>
              <a:pPr defTabSz="1662460"/>
              <a:t>8/27/2023</a:t>
            </a:fld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460"/>
            <a:endParaRPr lang="en-US" sz="3272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460"/>
            <a:fld id="{B6F15528-21DE-4FAA-801E-634DDDAF4B2B}" type="slidenum">
              <a:rPr lang="en-US" sz="3272" smtClean="0">
                <a:solidFill>
                  <a:prstClr val="black"/>
                </a:solidFill>
              </a:rPr>
              <a:pPr defTabSz="1662460"/>
              <a:t>‹#›</a:t>
            </a:fld>
            <a:endParaRPr lang="en-US" sz="327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1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思源黑体 CN Normal" panose="020B04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94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8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128713" y="-121591"/>
            <a:ext cx="1202436" cy="1274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888872" y="7475973"/>
            <a:ext cx="1003205" cy="1101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76401" y="8194915"/>
            <a:ext cx="3425501" cy="455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8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78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78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78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89257" y="8395083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180" y="-14589060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180" y="-14589060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714" y="1604715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69" y="16047151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13564" y="333883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786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-10629716"/>
            <a:ext cx="1995142" cy="26189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4481104" y="13019500"/>
            <a:ext cx="1995142" cy="2618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8861687" y="-10629716"/>
            <a:ext cx="1995142" cy="26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9006413" y="13019500"/>
            <a:ext cx="1995142" cy="2618919"/>
          </a:xfrm>
          <a:prstGeom prst="rect">
            <a:avLst/>
          </a:prstGeom>
        </p:spPr>
      </p:pic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816" r:id="rId5"/>
    <p:sldLayoutId id="2147483694" r:id="rId6"/>
    <p:sldLayoutId id="2147483695" r:id="rId7"/>
    <p:sldLayoutId id="2147483692" r:id="rId8"/>
    <p:sldLayoutId id="2147483718" r:id="rId9"/>
    <p:sldLayoutId id="2147483719" r:id="rId10"/>
    <p:sldLayoutId id="2147483733" r:id="rId11"/>
    <p:sldLayoutId id="2147483734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77644" y="-450610"/>
            <a:ext cx="12747287" cy="77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iming>
    <p:tnLst>
      <p:par>
        <p:cTn id="1" dur="indefinite" restart="never" nodeType="tmRoot"/>
      </p:par>
    </p:tnLst>
  </p:timing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8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3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openxmlformats.org/officeDocument/2006/relationships/image" Target="../media/image5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11" Type="http://schemas.openxmlformats.org/officeDocument/2006/relationships/image" Target="../media/image51.gif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49.gif"/><Relationship Id="rId9" Type="http://schemas.openxmlformats.org/officeDocument/2006/relationships/image" Target="../media/image37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8.sv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3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85696" y="5156517"/>
            <a:ext cx="1734392" cy="1645674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6" y="20096"/>
            <a:ext cx="1523956" cy="1508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7810" y="-256032"/>
            <a:ext cx="8971378" cy="3819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2727"/>
              </p:ext>
            </p:extLst>
          </p:nvPr>
        </p:nvGraphicFramePr>
        <p:xfrm>
          <a:off x="558482" y="977900"/>
          <a:ext cx="11163617" cy="5700714"/>
        </p:xfrm>
        <a:graphic>
          <a:graphicData uri="http://schemas.openxmlformats.org/drawingml/2006/table">
            <a:tbl>
              <a:tblPr/>
              <a:tblGrid>
                <a:gridCol w="168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3219"/>
                  </a:ext>
                </a:extLst>
              </a:tr>
              <a:tr h="909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029366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235573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63" y="2164130"/>
            <a:ext cx="5159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hai nghìn chín trăm ba mươi tám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857" y="2289079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hục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" y="334201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827 389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96" y="3019762"/>
            <a:ext cx="5284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hai mươi bảy nghìn ba trăm tám mươi chín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412" y="3186892"/>
            <a:ext cx="2250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96" y="500254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390 227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7" y="3938070"/>
            <a:ext cx="52772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sáu mươi ba nghìn hai trăm hai mươi hai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450" y="406328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2446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3235206"/>
            <a:ext cx="1565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8979" y="401597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" y="315546"/>
            <a:ext cx="121005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9" y="4262359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163 222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9" y="5730271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862 003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62" y="4819623"/>
            <a:ext cx="56802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chín mươi nghìn hai trăm hai mươi bảy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609" y="5052257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răm 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354" y="507461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878" y="5710922"/>
            <a:ext cx="4962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trăm sáu mươi hai nghìn không trăm linh ba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217" y="593576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71" y="5868149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609630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41" grpId="0"/>
      <p:bldP spid="42" grpId="0"/>
      <p:bldP spid="43" grpId="0"/>
      <p:bldP spid="44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36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7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8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66683"/>
              </p:ext>
            </p:extLst>
          </p:nvPr>
        </p:nvGraphicFramePr>
        <p:xfrm>
          <a:off x="345440" y="2336806"/>
          <a:ext cx="11473814" cy="1976643"/>
        </p:xfrm>
        <a:graphic>
          <a:graphicData uri="http://schemas.openxmlformats.org/drawingml/2006/table">
            <a:tbl>
              <a:tblPr/>
              <a:tblGrid>
                <a:gridCol w="231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820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0 003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36 772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256 83</a:t>
                      </a:r>
                      <a:r>
                        <a:rPr kumimoji="0" lang="vi-VN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30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</a:t>
                      </a:r>
                      <a:r>
                        <a:rPr kumimoji="0" lang="vi-VN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" y="353843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751" y="486416"/>
            <a:ext cx="1210056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lvl="0" algn="ctr" defTabSz="609630" eaLnBrk="1" hangingPunct="1">
              <a:spcBef>
                <a:spcPct val="50000"/>
              </a:spcBef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3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:</a:t>
            </a:r>
            <a:r>
              <a:rPr kumimoji="0" lang="vi-VN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theo vị trí của chữ số được gạch chân </a:t>
            </a:r>
            <a:endParaRPr lang="vi-VN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09630" eaLnBrk="1" hangingPunct="1">
              <a:spcBef>
                <a:spcPct val="50000"/>
              </a:spcBef>
            </a:pP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số (theo mẫu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76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7377" y="3552824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02583" y="3515785"/>
            <a:ext cx="1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7754" y="354278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1350" y="3550964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700  000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835" y="3493137"/>
            <a:ext cx="223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85" y="1703760"/>
            <a:ext cx="7632854" cy="1658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2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2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449" y="4421283"/>
            <a:ext cx="5352028" cy="1027490"/>
            <a:chOff x="1734884" y="4644159"/>
            <a:chExt cx="3081965" cy="102749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àng chục, hàng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84" y="4644159"/>
              <a:ext cx="566434" cy="97695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12856" y="4474201"/>
            <a:ext cx="5337072" cy="1143966"/>
            <a:chOff x="6574098" y="4487289"/>
            <a:chExt cx="3662647" cy="114396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117956" y="4677315"/>
              <a:ext cx="3118789" cy="95394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 hàng trăm, hàng chục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098" y="4487289"/>
              <a:ext cx="812135" cy="1114479"/>
            </a:xfrm>
            <a:prstGeom prst="rect">
              <a:avLst/>
            </a:prstGeom>
          </p:spPr>
        </p:pic>
      </p:grpSp>
      <p:sp>
        <p:nvSpPr>
          <p:cNvPr id="19" name="Câu TL B">
            <a:extLst>
              <a:ext uri="{FF2B5EF4-FFF2-40B4-BE49-F238E27FC236}">
                <a16:creationId xmlns:a16="http://schemas.microsoft.com/office/drawing/2014/main" id="{B5144036-08CE-4B1F-AE10-706A42CD6EFC}"/>
              </a:ext>
            </a:extLst>
          </p:cNvPr>
          <p:cNvSpPr/>
          <p:nvPr/>
        </p:nvSpPr>
        <p:spPr>
          <a:xfrm>
            <a:off x="3747423" y="5728588"/>
            <a:ext cx="5051516" cy="1063403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r>
              <a:rPr lang="vi-VN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 trăm, hàng chục, hàng đơn vị</a:t>
            </a:r>
            <a:endParaRPr lang="en-US" sz="3000" b="1" dirty="0">
              <a:solidFill>
                <a:srgbClr val="1F497D">
                  <a:lumMod val="40000"/>
                  <a:lumOff val="60000"/>
                </a:srgbClr>
              </a:solidFill>
              <a:latin typeface="#Li-N UVN Banh Mi"/>
              <a:cs typeface="Times New Roman" pitchFamily="18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6664E7E-9FD0-4043-ADCF-3D7E7A8A1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7639" r="91667">
                        <a14:foregroundMark x1="6944" y1="47778" x2="24306" y2="73889"/>
                        <a14:foregroundMark x1="24306" y1="73889" x2="54167" y2="92778"/>
                        <a14:foregroundMark x1="54167" y1="92778" x2="89583" y2="76111"/>
                        <a14:foregroundMark x1="89583" y1="76111" x2="81944" y2="14444"/>
                        <a14:foregroundMark x1="81944" y1="14444" x2="48611" y2="36667"/>
                        <a14:foregroundMark x1="48611" y1="36667" x2="50000" y2="66111"/>
                        <a14:foregroundMark x1="91667" y1="23333" x2="91667" y2="36111"/>
                        <a14:foregroundMark x1="69444" y1="52222" x2="70139" y2="75556"/>
                        <a14:foregroundMark x1="52083" y1="20000" x2="51389" y2="45000"/>
                        <a14:foregroundMark x1="30556" y1="45000" x2="31944" y2="58889"/>
                        <a14:foregroundMark x1="9722" y1="49444" x2="10417" y2="60556"/>
                        <a14:foregroundMark x1="8333" y1="53333" x2="8333" y2="59444"/>
                        <a14:foregroundMark x1="42361" y1="96667" x2="5694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5612643"/>
            <a:ext cx="1313675" cy="126845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64" y="-140051"/>
            <a:ext cx="7460724" cy="274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189354" y="695857"/>
            <a:ext cx="5971727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5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 gồm?</a:t>
            </a:r>
            <a:endParaRPr lang="en-US" sz="5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671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9846" y="4254765"/>
            <a:ext cx="4487008" cy="1416884"/>
            <a:chOff x="329841" y="4254765"/>
            <a:chExt cx="4487008" cy="1416884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442757" y="4514248"/>
              <a:ext cx="4374092" cy="1157401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nghìn,</a:t>
              </a:r>
            </a:p>
            <a:p>
              <a:pPr algn="ctr" defTabSz="914332">
                <a:defRPr/>
              </a:pP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1" y="4254765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88455" y="4430422"/>
            <a:ext cx="4617459" cy="1147329"/>
            <a:chOff x="7349403" y="4524320"/>
            <a:chExt cx="3169424" cy="114732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0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chục nghìn, lớp nghìn</a:t>
              </a:r>
              <a:endParaRPr lang="en-US" sz="3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403" y="4524320"/>
              <a:ext cx="777760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20274" y="5577751"/>
            <a:ext cx="4507740" cy="1233164"/>
            <a:chOff x="4801280" y="5558394"/>
            <a:chExt cx="3107667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3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30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Hàng nghìn, </a:t>
              </a:r>
            </a:p>
            <a:p>
              <a:pPr algn="ctr" defTabSz="914332"/>
              <a:r>
                <a:rPr lang="vi-VN" sz="30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lớp đơn vị</a:t>
              </a:r>
              <a:endPara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80" y="5558394"/>
              <a:ext cx="89761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24" y="-121469"/>
            <a:ext cx="776085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560593" y="480101"/>
            <a:ext cx="5754273" cy="116954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3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5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số 3 trong số 123 098 thuộc hàng nào, lớp nào?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000">
                <a:solidFill>
                  <a:srgbClr val="1F497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9193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7352" y="4449499"/>
            <a:ext cx="3199502" cy="1438070"/>
            <a:chOff x="1617347" y="4449499"/>
            <a:chExt cx="3199502" cy="1438070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</a:t>
              </a:r>
              <a:r>
                <a:rPr lang="vi-VN" sz="4000" b="1" kern="0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347" y="4449499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29581" y="4518177"/>
            <a:ext cx="3189246" cy="1369396"/>
            <a:chOff x="7329581" y="4518173"/>
            <a:chExt cx="3189246" cy="1369396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kern="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 </a:t>
              </a:r>
              <a:r>
                <a:rPr lang="vi-VN" sz="4000" b="1" kern="0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500 000</a:t>
              </a:r>
              <a:endParaRPr lang="en-US" sz="4000" b="1" kern="0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81" y="451817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dirty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   </a:t>
              </a:r>
              <a:r>
                <a:rPr lang="vi-VN" sz="4000" b="1" dirty="0" smtClean="0">
                  <a:solidFill>
                    <a:prstClr val="white"/>
                  </a:solidFill>
                  <a:latin typeface="Ti'mes New Roman"/>
                  <a:cs typeface="Times New Roman" pitchFamily="18" charset="0"/>
                </a:rPr>
                <a:t>5 000</a:t>
              </a:r>
              <a:endParaRPr lang="en-US" sz="4000" b="1" dirty="0">
                <a:solidFill>
                  <a:prstClr val="white"/>
                </a:solidFill>
                <a:latin typeface="Ti'mes New Roman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2" y="-75377"/>
            <a:ext cx="701134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973878" y="526204"/>
            <a:ext cx="5584008" cy="14056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267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chữ số 5 trong số 50 323 là?</a:t>
            </a:r>
            <a:endParaRPr lang="en-US" sz="4267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Ti'mes New Roman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Ti'mes New Roman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088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EEECE1">
                    <a:lumMod val="5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>
                <a:solidFill>
                  <a:srgbClr val="1F497D">
                    <a:lumMod val="40000"/>
                    <a:lumOff val="60000"/>
                  </a:srgb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9" name="图片 8" descr="54"/>
          <p:cNvPicPr>
            <a:picLocks noChangeAspect="1"/>
          </p:cNvPicPr>
          <p:nvPr/>
        </p:nvPicPr>
        <p:blipFill>
          <a:blip r:embed="rId6"/>
          <a:srcRect l="31520" b="71425"/>
          <a:stretch>
            <a:fillRect/>
          </a:stretch>
        </p:blipFill>
        <p:spPr>
          <a:xfrm>
            <a:off x="5615940" y="571500"/>
            <a:ext cx="3014345" cy="1363980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10635615" y="1454150"/>
            <a:ext cx="336550" cy="33655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10" y="979170"/>
            <a:ext cx="561975" cy="542925"/>
          </a:xfrm>
          <a:prstGeom prst="rect">
            <a:avLst/>
          </a:prstGeom>
        </p:spPr>
      </p:pic>
      <p:pic>
        <p:nvPicPr>
          <p:cNvPr id="15" name="图片 14" descr="41_0000s_0005_千库网_手绘黄色五角星插画_元素编号117133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65" y="436245"/>
            <a:ext cx="561975" cy="542925"/>
          </a:xfrm>
          <a:prstGeom prst="rect">
            <a:avLst/>
          </a:prstGeom>
        </p:spPr>
      </p:pic>
      <p:pic>
        <p:nvPicPr>
          <p:cNvPr id="18" name="图片 17" descr="54"/>
          <p:cNvPicPr>
            <a:picLocks noChangeAspect="1"/>
          </p:cNvPicPr>
          <p:nvPr/>
        </p:nvPicPr>
        <p:blipFill>
          <a:blip r:embed="rId6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grpSp>
        <p:nvGrpSpPr>
          <p:cNvPr id="17" name="组合 17"/>
          <p:cNvGrpSpPr/>
          <p:nvPr/>
        </p:nvGrpSpPr>
        <p:grpSpPr>
          <a:xfrm>
            <a:off x="2606647" y="577088"/>
            <a:ext cx="5436926" cy="4199436"/>
            <a:chOff x="10698" y="2064"/>
            <a:chExt cx="6409" cy="4536"/>
          </a:xfrm>
        </p:grpSpPr>
        <p:sp>
          <p:nvSpPr>
            <p:cNvPr id="20" name="矩形: 圆角 4"/>
            <p:cNvSpPr/>
            <p:nvPr/>
          </p:nvSpPr>
          <p:spPr>
            <a:xfrm>
              <a:off x="10698" y="3319"/>
              <a:ext cx="6409" cy="3281"/>
            </a:xfrm>
            <a:prstGeom prst="roundRect">
              <a:avLst>
                <a:gd name="adj" fmla="val 4503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1270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2"/>
            <p:cNvGrpSpPr>
              <a:grpSpLocks noChangeAspect="1"/>
            </p:cNvGrpSpPr>
            <p:nvPr/>
          </p:nvGrpSpPr>
          <p:grpSpPr>
            <a:xfrm>
              <a:off x="11828" y="2064"/>
              <a:ext cx="3750" cy="2668"/>
              <a:chOff x="2514735" y="1164981"/>
              <a:chExt cx="2145270" cy="1526288"/>
            </a:xfrm>
          </p:grpSpPr>
          <p:pic>
            <p:nvPicPr>
              <p:cNvPr id="22" name="图片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14735" y="1164981"/>
                <a:ext cx="2145270" cy="1526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" name="文本框 30"/>
              <p:cNvSpPr txBox="1"/>
              <p:nvPr/>
            </p:nvSpPr>
            <p:spPr>
              <a:xfrm>
                <a:off x="2980530" y="1917750"/>
                <a:ext cx="166424" cy="415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1216025">
                  <a:spcBef>
                    <a:spcPct val="20000"/>
                  </a:spcBef>
                  <a:defRPr/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</a:endParaRPr>
              </a:p>
            </p:txBody>
          </p:sp>
        </p:grpSp>
      </p:grpSp>
      <p:pic>
        <p:nvPicPr>
          <p:cNvPr id="24" name="图片 3" descr="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566" y="1930228"/>
            <a:ext cx="5310076" cy="22496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8"/>
          <a:srcRect l="15226" b="58595"/>
          <a:stretch>
            <a:fillRect/>
          </a:stretch>
        </p:blipFill>
        <p:spPr>
          <a:xfrm>
            <a:off x="2141855" y="568960"/>
            <a:ext cx="9422130" cy="1508125"/>
          </a:xfrm>
          <a:prstGeom prst="rect">
            <a:avLst/>
          </a:prstGeom>
        </p:spPr>
      </p:pic>
      <p:sp>
        <p:nvSpPr>
          <p:cNvPr id="22" name="Freeform 14"/>
          <p:cNvSpPr/>
          <p:nvPr/>
        </p:nvSpPr>
        <p:spPr>
          <a:xfrm>
            <a:off x="1548735" y="2998365"/>
            <a:ext cx="4251355" cy="4005050"/>
          </a:xfrm>
          <a:custGeom>
            <a:avLst/>
            <a:gdLst/>
            <a:ahLst/>
            <a:cxnLst/>
            <a:rect l="l" t="t" r="r" b="b"/>
            <a:pathLst>
              <a:path w="4251355" h="4383436">
                <a:moveTo>
                  <a:pt x="0" y="0"/>
                </a:moveTo>
                <a:lnTo>
                  <a:pt x="4251356" y="0"/>
                </a:lnTo>
                <a:lnTo>
                  <a:pt x="4251356" y="4383436"/>
                </a:lnTo>
                <a:lnTo>
                  <a:pt x="0" y="43834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05" y="-259142"/>
            <a:ext cx="1523956" cy="15088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186488" y="5322234"/>
            <a:ext cx="1399585" cy="1444080"/>
          </a:xfrm>
          <a:prstGeom prst="rect">
            <a:avLst/>
          </a:prstGeom>
        </p:spPr>
      </p:pic>
      <p:grpSp>
        <p:nvGrpSpPr>
          <p:cNvPr id="11" name="组合 59"/>
          <p:cNvGrpSpPr/>
          <p:nvPr/>
        </p:nvGrpSpPr>
        <p:grpSpPr>
          <a:xfrm>
            <a:off x="13970" y="145415"/>
            <a:ext cx="12178030" cy="6858000"/>
            <a:chOff x="22" y="0"/>
            <a:chExt cx="19178" cy="10800"/>
          </a:xfrm>
        </p:grpSpPr>
        <p:pic>
          <p:nvPicPr>
            <p:cNvPr id="12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3" name="图片 57" descr="56"/>
            <p:cNvPicPr>
              <a:picLocks noChangeAspect="1"/>
            </p:cNvPicPr>
            <p:nvPr/>
          </p:nvPicPr>
          <p:blipFill>
            <a:blip r:embed="rId4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DF910AB-EF42-AD9C-177C-BF31B8BC8483}"/>
              </a:ext>
            </a:extLst>
          </p:cNvPr>
          <p:cNvSpPr txBox="1"/>
          <p:nvPr/>
        </p:nvSpPr>
        <p:spPr>
          <a:xfrm>
            <a:off x="2127885" y="138072"/>
            <a:ext cx="8315526" cy="861774"/>
          </a:xfrm>
          <a:custGeom>
            <a:avLst/>
            <a:gdLst>
              <a:gd name="connsiteX0" fmla="*/ 0 w 3713316"/>
              <a:gd name="connsiteY0" fmla="*/ 0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0 w 3713316"/>
              <a:gd name="connsiteY4" fmla="*/ 0 h 1107996"/>
              <a:gd name="connsiteX0" fmla="*/ 177800 w 3713316"/>
              <a:gd name="connsiteY0" fmla="*/ 262467 h 1107996"/>
              <a:gd name="connsiteX1" fmla="*/ 3713316 w 3713316"/>
              <a:gd name="connsiteY1" fmla="*/ 0 h 1107996"/>
              <a:gd name="connsiteX2" fmla="*/ 3713316 w 3713316"/>
              <a:gd name="connsiteY2" fmla="*/ 1107996 h 1107996"/>
              <a:gd name="connsiteX3" fmla="*/ 0 w 3713316"/>
              <a:gd name="connsiteY3" fmla="*/ 1107996 h 1107996"/>
              <a:gd name="connsiteX4" fmla="*/ 177800 w 3713316"/>
              <a:gd name="connsiteY4" fmla="*/ 262467 h 1107996"/>
              <a:gd name="connsiteX0" fmla="*/ 177800 w 3747183"/>
              <a:gd name="connsiteY0" fmla="*/ 0 h 845529"/>
              <a:gd name="connsiteX1" fmla="*/ 3747183 w 3747183"/>
              <a:gd name="connsiteY1" fmla="*/ 220133 h 845529"/>
              <a:gd name="connsiteX2" fmla="*/ 3713316 w 3747183"/>
              <a:gd name="connsiteY2" fmla="*/ 845529 h 845529"/>
              <a:gd name="connsiteX3" fmla="*/ 0 w 3747183"/>
              <a:gd name="connsiteY3" fmla="*/ 845529 h 845529"/>
              <a:gd name="connsiteX4" fmla="*/ 177800 w 3747183"/>
              <a:gd name="connsiteY4" fmla="*/ 0 h 8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183" h="845529">
                <a:moveTo>
                  <a:pt x="177800" y="0"/>
                </a:moveTo>
                <a:lnTo>
                  <a:pt x="3747183" y="220133"/>
                </a:lnTo>
                <a:lnTo>
                  <a:pt x="3713316" y="845529"/>
                </a:lnTo>
                <a:lnTo>
                  <a:pt x="0" y="845529"/>
                </a:lnTo>
                <a:lnTo>
                  <a:pt x="17780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 smtClean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sym typeface="Arial"/>
              </a:rPr>
              <a:t>YÊU CẦU CẦN ĐẠT</a:t>
            </a:r>
            <a:endParaRPr kumimoji="0" lang="en-US" sz="5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73" y="1044819"/>
            <a:ext cx="111774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tác, nă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tạo, 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học, 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lập luận toán học.</a:t>
            </a:r>
          </a:p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2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27" name="图片 26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5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45" y="1694624"/>
            <a:ext cx="7632854" cy="1475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0" y="174625"/>
            <a:ext cx="12178030" cy="6858000"/>
            <a:chOff x="22" y="0"/>
            <a:chExt cx="19178" cy="10800"/>
          </a:xfrm>
        </p:grpSpPr>
        <p:pic>
          <p:nvPicPr>
            <p:cNvPr id="59" name="图片 58" descr="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8" name="图片 57" descr="56"/>
            <p:cNvPicPr>
              <a:picLocks noChangeAspect="1"/>
            </p:cNvPicPr>
            <p:nvPr/>
          </p:nvPicPr>
          <p:blipFill>
            <a:blip r:embed="rId6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5964517" y="465089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440436"/>
            <a:ext cx="5080000" cy="3361436"/>
          </a:xfrm>
          <a:prstGeom prst="rect">
            <a:avLst/>
          </a:prstGeom>
        </p:spPr>
      </p:pic>
      <p:pic>
        <p:nvPicPr>
          <p:cNvPr id="49" name="Picture 48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7" y="3649712"/>
            <a:ext cx="6752879" cy="2970544"/>
          </a:xfrm>
          <a:prstGeom prst="rect">
            <a:avLst/>
          </a:prstGeom>
        </p:spPr>
      </p:pic>
      <p:sp>
        <p:nvSpPr>
          <p:cNvPr id="50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5964517" y="445665"/>
            <a:ext cx="5588000" cy="27432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51" name="Picture 5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597647" y="3025497"/>
            <a:ext cx="3849135" cy="1224725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355600" y="4417471"/>
            <a:ext cx="3703883" cy="1094329"/>
          </a:xfrm>
          <a:prstGeom prst="rect">
            <a:avLst/>
          </a:prstGeom>
        </p:spPr>
      </p:pic>
      <p:pic>
        <p:nvPicPr>
          <p:cNvPr id="53" name="Picture 5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768203" y="5382084"/>
            <a:ext cx="4329727" cy="1475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9261" y="1633283"/>
            <a:ext cx="7632854" cy="14692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5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5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54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16621" y="321840"/>
            <a:ext cx="3657931" cy="2249908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5" cy="11814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</a:pPr>
              <a:r>
                <a:rPr lang="vi-VN" sz="3334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 lập số</a:t>
              </a:r>
              <a:endParaRPr lang="en-US" sz="333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86125" y="1863003"/>
            <a:ext cx="1041875" cy="104050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7334504" y="221468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925401" y="1803400"/>
            <a:ext cx="1032598" cy="103124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6029309" y="1823489"/>
            <a:ext cx="1037226" cy="1035862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260581" y="22011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5159767" y="2236691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069" y="113397"/>
            <a:ext cx="4504175" cy="15132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3334425" y="480351"/>
            <a:ext cx="2852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vi-VN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en-US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</a:t>
            </a: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3814652" y="3003178"/>
            <a:ext cx="1118036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933" b="1" dirty="0">
              <a:solidFill>
                <a:prstClr val="black"/>
              </a:solidFill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324828" y="2955509"/>
            <a:ext cx="1137361" cy="260029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2614706" y="2989730"/>
            <a:ext cx="1104678" cy="256607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 defTabSz="609630"/>
            <a:r>
              <a:rPr lang="en-US" sz="2933" b="1">
                <a:solidFill>
                  <a:prstClr val="black"/>
                </a:solidFill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3773599" y="1821854"/>
            <a:ext cx="1041875" cy="1040504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3955837" y="2226954"/>
            <a:ext cx="58366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en-US" sz="5334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1487599" y="1832756"/>
            <a:ext cx="1032598" cy="103124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2655474" y="1830445"/>
            <a:ext cx="1037226" cy="1035862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2901990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1681182" y="2240583"/>
            <a:ext cx="583663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57"/>
              </a:lnSpc>
              <a:spcBef>
                <a:spcPct val="0"/>
              </a:spcBef>
            </a:pPr>
            <a:r>
              <a:rPr lang="vi-VN" sz="533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484" y="5652648"/>
            <a:ext cx="3931522" cy="9109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463977" y="5711565"/>
            <a:ext cx="3226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381" y="5569252"/>
            <a:ext cx="4031008" cy="989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4373670" y="5682373"/>
            <a:ext cx="4692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3" b="36833" l="32949" r="68507">
                        <a14:foregroundMark x1="44721" y1="17233" x2="53823" y2="19053"/>
                        <a14:foregroundMark x1="48301" y1="17233" x2="57160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-556" r="27037" b="61667"/>
          <a:stretch/>
        </p:blipFill>
        <p:spPr>
          <a:xfrm>
            <a:off x="7909679" y="1698257"/>
            <a:ext cx="4425089" cy="412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15" b="47833" l="3648" r="3283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9" b="46852"/>
          <a:stretch/>
        </p:blipFill>
        <p:spPr>
          <a:xfrm>
            <a:off x="-470675" y="3019542"/>
            <a:ext cx="2160299" cy="3358772"/>
          </a:xfrm>
          <a:prstGeom prst="rect">
            <a:avLst/>
          </a:prstGeom>
        </p:spPr>
      </p:pic>
      <p:sp>
        <p:nvSpPr>
          <p:cNvPr id="5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226893" y="3036665"/>
            <a:ext cx="1097075" cy="245004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000" b="1" dirty="0">
              <a:highlight>
                <a:srgbClr val="F6E79C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5009563" y="3029270"/>
            <a:ext cx="1096233" cy="249696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6126849" y="3041003"/>
            <a:ext cx="1073407" cy="248523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  <p:bldP spid="55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59"/>
          <p:cNvGrpSpPr/>
          <p:nvPr/>
        </p:nvGrpSpPr>
        <p:grpSpPr>
          <a:xfrm>
            <a:off x="13970" y="0"/>
            <a:ext cx="12178030" cy="6858000"/>
            <a:chOff x="22" y="0"/>
            <a:chExt cx="19178" cy="10800"/>
          </a:xfrm>
        </p:grpSpPr>
        <p:pic>
          <p:nvPicPr>
            <p:cNvPr id="32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33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36" name="矩形 12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778951" y="580829"/>
            <a:ext cx="10838742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617954" y="174108"/>
            <a:ext cx="6410477" cy="5019684"/>
            <a:chOff x="1560284" y="-186407"/>
            <a:chExt cx="12367793" cy="95917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37" b="137"/>
            <a:stretch>
              <a:fillRect/>
            </a:stretch>
          </p:blipFill>
          <p:spPr>
            <a:xfrm flipH="1">
              <a:off x="1560284" y="-186407"/>
              <a:ext cx="12367793" cy="959172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591733" y="1294363"/>
              <a:ext cx="10648325" cy="5881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6 chữ số mà em yêu thích</a:t>
              </a:r>
              <a:r>
                <a:rPr lang="en-US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4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Xác định hàng, lớp của các chữ số trong số đó.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0" b="79600" l="5150" r="90000">
                        <a14:foregroundMark x1="41600" y1="23650" x2="44300" y2="25450"/>
                        <a14:foregroundMark x1="52800" y1="18400" x2="59100" y2="24350"/>
                        <a14:foregroundMark x1="41050" y1="18250" x2="49550" y2="29950"/>
                        <a14:foregroundMark x1="48650" y1="18950" x2="53300" y2="29250"/>
                        <a14:foregroundMark x1="45200" y1="50000" x2="59650" y2="4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6845873" y="2383184"/>
            <a:ext cx="5332157" cy="414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" y="635"/>
            <a:ext cx="12164060" cy="6857365"/>
          </a:xfrm>
          <a:prstGeom prst="rect">
            <a:avLst/>
          </a:prstGeom>
        </p:spPr>
      </p:pic>
      <p:pic>
        <p:nvPicPr>
          <p:cNvPr id="3" name="图片 2" descr="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25" y="0"/>
            <a:ext cx="5132705" cy="2367915"/>
          </a:xfrm>
          <a:prstGeom prst="rect">
            <a:avLst/>
          </a:prstGeom>
        </p:spPr>
      </p:pic>
      <p:pic>
        <p:nvPicPr>
          <p:cNvPr id="4" name="图片 3" descr="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3455035"/>
            <a:ext cx="6391910" cy="3402965"/>
          </a:xfrm>
          <a:prstGeom prst="rect">
            <a:avLst/>
          </a:prstGeom>
        </p:spPr>
      </p:pic>
      <p:pic>
        <p:nvPicPr>
          <p:cNvPr id="11" name="图片 10" descr="51"/>
          <p:cNvPicPr>
            <a:picLocks noChangeAspect="1"/>
          </p:cNvPicPr>
          <p:nvPr/>
        </p:nvPicPr>
        <p:blipFill>
          <a:blip r:embed="rId7"/>
          <a:srcRect t="56625" r="89236"/>
          <a:stretch>
            <a:fillRect/>
          </a:stretch>
        </p:blipFill>
        <p:spPr>
          <a:xfrm>
            <a:off x="556260" y="3455670"/>
            <a:ext cx="1196340" cy="1579880"/>
          </a:xfrm>
          <a:prstGeom prst="rect">
            <a:avLst/>
          </a:prstGeom>
        </p:spPr>
      </p:pic>
      <p:sp>
        <p:nvSpPr>
          <p:cNvPr id="12" name="椭圆 11"/>
          <p:cNvSpPr>
            <a:spLocks noChangeAspect="1"/>
          </p:cNvSpPr>
          <p:nvPr/>
        </p:nvSpPr>
        <p:spPr>
          <a:xfrm>
            <a:off x="3753485" y="5685790"/>
            <a:ext cx="753110" cy="753110"/>
          </a:xfrm>
          <a:prstGeom prst="ellips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Normal"/>
            </a:endParaRPr>
          </a:p>
        </p:txBody>
      </p:sp>
      <p:pic>
        <p:nvPicPr>
          <p:cNvPr id="18" name="图片 17" descr="54"/>
          <p:cNvPicPr>
            <a:picLocks noChangeAspect="1"/>
          </p:cNvPicPr>
          <p:nvPr/>
        </p:nvPicPr>
        <p:blipFill>
          <a:blip r:embed="rId8"/>
          <a:srcRect t="88426" r="85877"/>
          <a:stretch>
            <a:fillRect/>
          </a:stretch>
        </p:blipFill>
        <p:spPr>
          <a:xfrm>
            <a:off x="4228465" y="4792345"/>
            <a:ext cx="621665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7" y="1630235"/>
            <a:ext cx="7632854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59"/>
          <p:cNvGrpSpPr/>
          <p:nvPr/>
        </p:nvGrpSpPr>
        <p:grpSpPr>
          <a:xfrm>
            <a:off x="0" y="-12622"/>
            <a:ext cx="12178030" cy="6858000"/>
            <a:chOff x="22" y="0"/>
            <a:chExt cx="19178" cy="10800"/>
          </a:xfrm>
        </p:grpSpPr>
        <p:pic>
          <p:nvPicPr>
            <p:cNvPr id="17" name="图片 58" descr="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3" y="0"/>
              <a:ext cx="7405" cy="3416"/>
            </a:xfrm>
            <a:prstGeom prst="rect">
              <a:avLst/>
            </a:prstGeom>
          </p:spPr>
        </p:pic>
        <p:pic>
          <p:nvPicPr>
            <p:cNvPr id="18" name="图片 57" descr="56"/>
            <p:cNvPicPr>
              <a:picLocks noChangeAspect="1"/>
            </p:cNvPicPr>
            <p:nvPr/>
          </p:nvPicPr>
          <p:blipFill>
            <a:blip r:embed="rId3"/>
            <a:srcRect t="33799"/>
            <a:stretch>
              <a:fillRect/>
            </a:stretch>
          </p:blipFill>
          <p:spPr>
            <a:xfrm>
              <a:off x="22" y="6017"/>
              <a:ext cx="19178" cy="4783"/>
            </a:xfrm>
            <a:prstGeom prst="rect">
              <a:avLst/>
            </a:prstGeom>
          </p:spPr>
        </p:pic>
        <p:sp>
          <p:nvSpPr>
            <p:cNvPr id="19" name="矩形 25"/>
            <p:cNvSpPr/>
            <p:nvPr/>
          </p:nvSpPr>
          <p:spPr>
            <a:xfrm>
              <a:off x="566" y="502"/>
              <a:ext cx="18069" cy="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71573"/>
              </p:ext>
            </p:extLst>
          </p:nvPr>
        </p:nvGraphicFramePr>
        <p:xfrm>
          <a:off x="664622" y="1540030"/>
          <a:ext cx="10962706" cy="4783884"/>
        </p:xfrm>
        <a:graphic>
          <a:graphicData uri="http://schemas.openxmlformats.org/drawingml/2006/table">
            <a:tbl>
              <a:tblPr/>
              <a:tblGrid>
                <a:gridCol w="155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8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1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931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6 030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50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815" y="4387141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endParaRPr lang="en-US" altLang="en-US" sz="36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77301" y="-301743"/>
            <a:ext cx="1115711" cy="403516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510891" y="-145781"/>
            <a:ext cx="1654742" cy="1756966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077" y="505571"/>
            <a:ext cx="80438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609630" eaLnBrk="1" hangingPunct="1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152" y="3155951"/>
            <a:ext cx="44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3084" y="5614697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48233" y="4057650"/>
            <a:ext cx="3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2384" y="3139326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1821" y="3138343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08122" y="3139327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28998" y="3178492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68590" y="3151479"/>
            <a:ext cx="3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7603" y="315595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97315" y="3167591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7517" y="3139104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37082" y="3134206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57958" y="314376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56530" y="3123429"/>
            <a:ext cx="52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8777" y="4038451"/>
            <a:ext cx="189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92 340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3681" y="4722375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86893" y="4605146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087274" y="4765250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06656" y="4743763"/>
            <a:ext cx="29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73681" y="473475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12508" y="47440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98532" y="4743969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09837" y="4722375"/>
            <a:ext cx="1219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85" y="5665558"/>
            <a:ext cx="24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454 004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22" grpId="1"/>
      <p:bldP spid="23" grpId="1"/>
      <p:bldP spid="25" grpId="1"/>
      <p:bldP spid="26" grpId="1"/>
      <p:bldP spid="27" grpId="1"/>
      <p:bldP spid="28" grpId="1"/>
      <p:bldP spid="4" grpId="0"/>
      <p:bldP spid="39" grpId="0"/>
      <p:bldP spid="42" grpId="0"/>
      <p:bldP spid="46" grpId="0"/>
      <p:bldP spid="47" grpId="0"/>
      <p:bldP spid="48" grpId="0"/>
      <p:bldP spid="49" grpId="0"/>
      <p:bldP spid="5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GUxODc1Nzk3MTg5OWNmZTZmMGY2YjAyYTNhOWQ5N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思源黑体 CN Normal"/>
        <a:ea typeface="思源黑体 CN Normal"/>
        <a:cs typeface="思源黑体 CN Normal"/>
      </a:majorFont>
      <a:minorFont>
        <a:latin typeface="思源黑体 CN Normal"/>
        <a:ea typeface="思源黑体 CN Normal"/>
        <a:cs typeface="思源黑体 CN Norm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思源黑体 CN Normal"/>
        <a:cs typeface="思源黑体 CN Normal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8E79C97-2F18-4816-8360-60FE0E1B70E1}"/>
</file>

<file path=customXml/itemProps2.xml><?xml version="1.0" encoding="utf-8"?>
<ds:datastoreItem xmlns:ds="http://schemas.openxmlformats.org/officeDocument/2006/customXml" ds:itemID="{6F89521D-09D1-414D-BD99-A739F9835C06}"/>
</file>

<file path=customXml/itemProps3.xml><?xml version="1.0" encoding="utf-8"?>
<ds:datastoreItem xmlns:ds="http://schemas.openxmlformats.org/officeDocument/2006/customXml" ds:itemID="{12EABA84-6B7F-4568-9B5A-20D94E1215D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517</Words>
  <Application>Microsoft Office PowerPoint</Application>
  <PresentationFormat>Widescreen</PresentationFormat>
  <Paragraphs>142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#Li-N UVN Banh Mi</vt:lpstr>
      <vt:lpstr>SVN-Newton</vt:lpstr>
      <vt:lpstr>Ti'mes New Roman</vt:lpstr>
      <vt:lpstr>思源黑体 CN Normal</vt:lpstr>
      <vt:lpstr>UTM French Vanilla</vt:lpstr>
      <vt:lpstr>思源黑体 CN Medium</vt:lpstr>
      <vt:lpstr>Times New Roman</vt:lpstr>
      <vt:lpstr>Wingdings</vt:lpstr>
      <vt:lpstr>VNI-Times</vt:lpstr>
      <vt:lpstr>#9Slide07 Soup of Justice</vt:lpstr>
      <vt:lpstr>Calibri</vt:lpstr>
      <vt:lpstr>#9Slide07 HoneyCream</vt:lpstr>
      <vt:lpstr>Arial</vt:lpstr>
      <vt:lpstr>Cambria</vt:lpstr>
      <vt:lpstr>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325</cp:revision>
  <dcterms:created xsi:type="dcterms:W3CDTF">2019-06-19T02:08:00Z</dcterms:created>
  <dcterms:modified xsi:type="dcterms:W3CDTF">2023-08-27T03:50:47Z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EC3FE108F2CC4A9E97CAD0EBEA180107</vt:lpwstr>
  </property>
  <property fmtid="{D5CDD505-2E9C-101B-9397-08002B2CF9AE}" pid="4" name="KSOTemplateUUID">
    <vt:lpwstr>v1.0_mb_7mb2C0emGDsSnY+gqLKH0Q==</vt:lpwstr>
  </property>
  <property fmtid="{D5CDD505-2E9C-101B-9397-08002B2CF9AE}" pid="5" name="ContentTypeId">
    <vt:lpwstr>0x010100D136222746B9DD4E9009FC74C2167E69</vt:lpwstr>
  </property>
</Properties>
</file>