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2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28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5" r:id="rId26"/>
    <p:sldId id="279" r:id="rId27"/>
  </p:sldIdLst>
  <p:sldSz cx="12192000" cy="6858000"/>
  <p:notesSz cx="6858000" cy="9144000"/>
  <p:embeddedFontLst>
    <p:embeddedFont>
      <p:font typeface="Calibri Light" panose="020F0302020204030204" pitchFamily="34" charset="0"/>
      <p:regular r:id="rId29"/>
      <p:italic r:id="rId30"/>
    </p:embeddedFont>
    <p:embeddedFont>
      <p:font typeface="Fredoka One" panose="020B0604020202020204" charset="0"/>
      <p:regular r:id="rId31"/>
    </p:embeddedFont>
    <p:embeddedFont>
      <p:font typeface="#9Slide05 Bodega Script" pitchFamily="2" charset="0"/>
      <p:regular r:id="rId32"/>
    </p:embeddedFont>
    <p:embeddedFont>
      <p:font typeface="M PLUS Rounded 1c" panose="020B0604020202020204" charset="0"/>
      <p:regular r:id="rId33"/>
      <p:bold r:id="rId34"/>
    </p:embeddedFont>
    <p:embeddedFont>
      <p:font typeface="微软雅黑 Light" panose="020B0502040204020203" pitchFamily="34" charset="-122"/>
      <p:regular r:id="rId35"/>
    </p:embeddedFont>
    <p:embeddedFont>
      <p:font typeface="SVN-Newton" panose="02040603050506020204" pitchFamily="18" charset="0"/>
      <p:regular r:id="rId36"/>
    </p:embeddedFont>
    <p:embeddedFont>
      <p:font typeface="#9Slide07 HoneyCream" pitchFamily="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#9Slide04 Taviraj Black" panose="00000A00000000000000" pitchFamily="2" charset="-34"/>
      <p:bold r:id="rId42"/>
    </p:embeddedFont>
    <p:embeddedFont>
      <p:font typeface="SVN-Dancing Script" panose="02040603050506020204" pitchFamily="18" charset="0"/>
      <p:regular r:id="rId43"/>
    </p:embeddedFont>
    <p:embeddedFont>
      <p:font typeface="UTM Cookies" panose="02040603050506020204" pitchFamily="18" charset="0"/>
      <p:regular r:id="rId44"/>
    </p:embeddedFont>
    <p:embeddedFont>
      <p:font typeface="UVF Valentine" panose="02000603000000000000" pitchFamily="2" charset="0"/>
      <p:regular r:id="rId45"/>
    </p:embeddedFont>
    <p:embeddedFont>
      <p:font typeface="微软雅黑" panose="020B0503020204020204" pitchFamily="34" charset="-122"/>
      <p:regular r:id="rId46"/>
      <p:bold r:id="rId47"/>
    </p:embeddedFont>
    <p:embeddedFont>
      <p:font typeface="#9Slide05 Amplify" panose="02000000000000000000" pitchFamily="2" charset="0"/>
      <p:regular r:id="rId48"/>
    </p:embeddedFont>
    <p:embeddedFont>
      <p:font typeface="UTM Avo" panose="02040603050506020204" pitchFamily="18" charset="0"/>
      <p:regular r:id="rId49"/>
      <p:bold r:id="rId50"/>
      <p:italic r:id="rId51"/>
      <p:boldItalic r:id="rId52"/>
    </p:embeddedFont>
    <p:embeddedFont>
      <p:font typeface="UTM Seagull" panose="02040603050506020204" pitchFamily="18" charset="0"/>
      <p:bold r:id="rId53"/>
      <p:boldItalic r:id="rId54"/>
    </p:embeddedFont>
    <p:embeddedFont>
      <p:font typeface="等线" panose="020B0604020202020204" charset="0"/>
      <p:regular r:id="rId55"/>
      <p:bold r:id="rId56"/>
    </p:embeddedFont>
    <p:embeddedFont>
      <p:font typeface="Cambria" panose="02040503050406030204" pitchFamily="18" charset="0"/>
      <p:regular r:id="rId57"/>
      <p:bold r:id="rId58"/>
      <p:italic r:id="rId59"/>
      <p:boldItalic r:id="rId60"/>
    </p:embeddedFont>
    <p:embeddedFont>
      <p:font typeface="#9Slide07 Brankovic" panose="02000000000000000000" pitchFamily="2" charset="0"/>
      <p:regular r:id="rId61"/>
    </p:embeddedFont>
    <p:embeddedFont>
      <p:font typeface="#9Slide03 Comfortaa Light" panose="00000400000000000000" pitchFamily="2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6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63" Type="http://schemas.openxmlformats.org/officeDocument/2006/relationships/presProps" Target="presProps.xml"/><Relationship Id="rId68" Type="http://schemas.openxmlformats.org/officeDocument/2006/relationships/customXml" Target="../customXml/item2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3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viewProps" Target="viewProps.xml"/><Relationship Id="rId69" Type="http://schemas.openxmlformats.org/officeDocument/2006/relationships/customXml" Target="../customXml/item3.xml"/><Relationship Id="rId8" Type="http://schemas.openxmlformats.org/officeDocument/2006/relationships/slide" Target="slides/slide4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67" Type="http://schemas.openxmlformats.org/officeDocument/2006/relationships/customXml" Target="../customXml/item1.xml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font" Target="fonts/font3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11.fntdata"/><Relationship Id="rId34" Type="http://schemas.openxmlformats.org/officeDocument/2006/relationships/font" Target="fonts/font6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D6F44-739B-4570-9C72-22C153EE8959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806E0-96BD-468A-AFBD-FD262EC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7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788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74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68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82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05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8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1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118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72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9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76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333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7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40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585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5"/>
            <a:ext cx="9256755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5"/>
            <a:ext cx="9260391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149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33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222988-F7A5-40D8-93C2-FFC76DD6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9A7AB5-A93E-4BB9-B456-29E36D7D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6456C9-71B0-4254-B323-89F5CF60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7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532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8"/>
            <a:ext cx="11711885" cy="10642023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7"/>
            </a:lvl4pPr>
            <a:lvl5pPr>
              <a:defRPr sz="3637"/>
            </a:lvl5pPr>
            <a:lvl6pPr>
              <a:defRPr sz="3637"/>
            </a:lvl6pPr>
            <a:lvl7pPr>
              <a:defRPr sz="3637"/>
            </a:lvl7pPr>
            <a:lvl8pPr>
              <a:defRPr sz="3637"/>
            </a:lvl8pPr>
            <a:lvl9pPr>
              <a:defRPr sz="36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965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7"/>
            </a:lvl4pPr>
            <a:lvl5pPr marL="3325290" indent="0">
              <a:buNone/>
              <a:defRPr sz="3637"/>
            </a:lvl5pPr>
            <a:lvl6pPr marL="4156613" indent="0">
              <a:buNone/>
              <a:defRPr sz="3637"/>
            </a:lvl6pPr>
            <a:lvl7pPr marL="4987935" indent="0">
              <a:buNone/>
              <a:defRPr sz="3637"/>
            </a:lvl7pPr>
            <a:lvl8pPr marL="5819258" indent="0">
              <a:buNone/>
              <a:defRPr sz="3637"/>
            </a:lvl8pPr>
            <a:lvl9pPr marL="6650581" indent="0">
              <a:buNone/>
              <a:defRPr sz="363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823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211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30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6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5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3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40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8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80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2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">
            <a:extLst>
              <a:ext uri="{FF2B5EF4-FFF2-40B4-BE49-F238E27FC236}">
                <a16:creationId xmlns:a16="http://schemas.microsoft.com/office/drawing/2014/main" id="{733D2938-E7BA-4F03-B00E-EB43B01E7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5428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087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6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2" indent="-623492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1" algn="l" defTabSz="1662645" rtl="0" eaLnBrk="1" latinLnBrk="0" hangingPunct="1">
        <a:spcBef>
          <a:spcPct val="20000"/>
        </a:spcBef>
        <a:buFont typeface="Arial" pitchFamily="34" charset="0"/>
        <a:buChar char="–"/>
        <a:defRPr sz="3637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1" algn="l" defTabSz="1662645" rtl="0" eaLnBrk="1" latinLnBrk="0" hangingPunct="1">
        <a:spcBef>
          <a:spcPct val="20000"/>
        </a:spcBef>
        <a:buFont typeface="Arial" pitchFamily="34" charset="0"/>
        <a:buChar char="»"/>
        <a:defRPr sz="3637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2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206080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8" Type="http://schemas.openxmlformats.org/officeDocument/2006/relationships/image" Target="../media/image16.sv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19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microsoft.com/office/2007/relationships/hdphoto" Target="../media/hdphoto5.wdp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17.xml"/><Relationship Id="rId18" Type="http://schemas.openxmlformats.org/officeDocument/2006/relationships/image" Target="../media/image35.png"/><Relationship Id="rId3" Type="http://schemas.openxmlformats.org/officeDocument/2006/relationships/tags" Target="../tags/tag1.xml"/><Relationship Id="rId7" Type="http://schemas.openxmlformats.org/officeDocument/2006/relationships/image" Target="../media/image32.png"/><Relationship Id="rId12" Type="http://schemas.microsoft.com/office/2007/relationships/hdphoto" Target="../media/hdphoto9.wdp"/><Relationship Id="rId17" Type="http://schemas.openxmlformats.org/officeDocument/2006/relationships/slide" Target="slide15.xml"/><Relationship Id="rId2" Type="http://schemas.openxmlformats.org/officeDocument/2006/relationships/audio" Target="../media/media1.mp3"/><Relationship Id="rId16" Type="http://schemas.openxmlformats.org/officeDocument/2006/relationships/slide" Target="slide14.xml"/><Relationship Id="rId20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.xml"/><Relationship Id="rId15" Type="http://schemas.openxmlformats.org/officeDocument/2006/relationships/slide" Target="slide16.xml"/><Relationship Id="rId10" Type="http://schemas.microsoft.com/office/2007/relationships/hdphoto" Target="../media/hdphoto7.wdp"/><Relationship Id="rId19" Type="http://schemas.openxmlformats.org/officeDocument/2006/relationships/image" Target="../media/image3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4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slide" Target="slide13.xml"/><Relationship Id="rId5" Type="http://schemas.openxmlformats.org/officeDocument/2006/relationships/image" Target="../media/image38.png"/><Relationship Id="rId15" Type="http://schemas.microsoft.com/office/2007/relationships/hdphoto" Target="../media/hdphoto8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gif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12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microsoft.com/office/2007/relationships/hdphoto" Target="../media/hdphoto8.wdp"/><Relationship Id="rId10" Type="http://schemas.openxmlformats.org/officeDocument/2006/relationships/image" Target="../media/image43.png"/><Relationship Id="rId4" Type="http://schemas.openxmlformats.org/officeDocument/2006/relationships/audio" Target="../media/audio5.wav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gif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12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microsoft.com/office/2007/relationships/hdphoto" Target="../media/hdphoto8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gif"/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12" Type="http://schemas.openxmlformats.org/officeDocument/2006/relationships/slide" Target="slide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microsoft.com/office/2007/relationships/hdphoto" Target="../media/hdphoto8.wdp"/><Relationship Id="rId10" Type="http://schemas.openxmlformats.org/officeDocument/2006/relationships/image" Target="../media/image43.png"/><Relationship Id="rId4" Type="http://schemas.openxmlformats.org/officeDocument/2006/relationships/audio" Target="../media/audio7.wav"/><Relationship Id="rId9" Type="http://schemas.openxmlformats.org/officeDocument/2006/relationships/image" Target="../media/image42.pn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.png"/><Relationship Id="rId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31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376" y="194765"/>
            <a:ext cx="2427723" cy="16197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4" name="矩形 25">
            <a:extLst>
              <a:ext uri="{FF2B5EF4-FFF2-40B4-BE49-F238E27FC236}">
                <a16:creationId xmlns:a16="http://schemas.microsoft.com/office/drawing/2014/main" id="{83A8038F-07BC-457A-9675-7B7331D155A1}"/>
              </a:ext>
            </a:extLst>
          </p:cNvPr>
          <p:cNvSpPr/>
          <p:nvPr/>
        </p:nvSpPr>
        <p:spPr>
          <a:xfrm>
            <a:off x="1093179" y="1506149"/>
            <a:ext cx="1093204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1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tập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#9Slide07 Brankovic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矩形 25">
            <a:extLst>
              <a:ext uri="{FF2B5EF4-FFF2-40B4-BE49-F238E27FC236}">
                <a16:creationId xmlns:a16="http://schemas.microsoft.com/office/drawing/2014/main" id="{E663A422-7B4D-4321-BA75-B6059F831164}"/>
              </a:ext>
            </a:extLst>
          </p:cNvPr>
          <p:cNvSpPr/>
          <p:nvPr/>
        </p:nvSpPr>
        <p:spPr>
          <a:xfrm>
            <a:off x="1400175" y="1453388"/>
            <a:ext cx="1005669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24000">
                      <a:srgbClr val="669CCE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  <a:gs pos="52000">
                      <a:srgbClr val="5B9BD5">
                        <a:lumMod val="75000"/>
                      </a:srgb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16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669CCE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  <a:gs pos="52000">
                      <a:srgbClr val="5B9BD5">
                        <a:lumMod val="75000"/>
                      </a:srgb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baseline="0" noProof="0" dirty="0" err="1" smtClean="0">
                <a:ln>
                  <a:noFill/>
                </a:ln>
                <a:gradFill flip="none" rotWithShape="1">
                  <a:gsLst>
                    <a:gs pos="24000">
                      <a:srgbClr val="669CCE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  <a:gs pos="52000">
                      <a:srgbClr val="5B9BD5">
                        <a:lumMod val="75000"/>
                      </a:srgb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tập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4000">
                    <a:srgbClr val="669CCE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  <a:gs pos="52000">
                    <a:srgbClr val="5B9BD5">
                      <a:lumMod val="75000"/>
                    </a:srgbClr>
                  </a:gs>
                  <a:gs pos="78000">
                    <a:srgbClr val="335E97"/>
                  </a:gs>
                  <a:gs pos="0">
                    <a:srgbClr val="00206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#9Slide07 Brankovic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8" name="图形 18">
            <a:extLst>
              <a:ext uri="{FF2B5EF4-FFF2-40B4-BE49-F238E27FC236}">
                <a16:creationId xmlns:a16="http://schemas.microsoft.com/office/drawing/2014/main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0129091" y="170776"/>
            <a:ext cx="1331342" cy="2093453"/>
          </a:xfrm>
          <a:prstGeom prst="rect">
            <a:avLst/>
          </a:prstGeom>
        </p:spPr>
      </p:pic>
      <p:sp>
        <p:nvSpPr>
          <p:cNvPr id="29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7249997" y="3746189"/>
            <a:ext cx="410011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1" u="none" strike="noStrike" kern="1200" cap="none" spc="0" normalizeH="0" baseline="0" noProof="0" dirty="0" err="1">
                <a:ln>
                  <a:noFill/>
                </a:ln>
                <a:solidFill>
                  <a:srgbClr val="F95A02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j-cs"/>
              </a:rPr>
              <a:t>Trang</a:t>
            </a:r>
            <a:r>
              <a:rPr kumimoji="0" lang="en-US" altLang="zh-CN" sz="3500" b="1" i="1" u="none" strike="noStrike" kern="1200" cap="none" spc="0" normalizeH="0" baseline="0" noProof="0" dirty="0">
                <a:ln>
                  <a:noFill/>
                </a:ln>
                <a:solidFill>
                  <a:srgbClr val="F95A02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vi-VN" altLang="zh-CN" sz="3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95A02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j-cs"/>
              </a:rPr>
              <a:t>25</a:t>
            </a:r>
            <a:endParaRPr kumimoji="0" lang="en-US" altLang="zh-CN" sz="3500" b="1" i="1" u="none" strike="noStrike" kern="1200" cap="none" spc="0" normalizeH="0" baseline="0" noProof="0" dirty="0">
              <a:ln>
                <a:noFill/>
              </a:ln>
              <a:solidFill>
                <a:srgbClr val="F95A02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#9Slide03 BoosterNextFYBlack" panose="02000A03000000020004" pitchFamily="2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3948" y="881794"/>
            <a:ext cx="5189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微软雅黑 Light" panose="020B0502040204020203" pitchFamily="34" charset="-122"/>
                <a:cs typeface="+mn-cs"/>
              </a:rPr>
              <a:t>TOÁN</a:t>
            </a:r>
            <a:endParaRPr kumimoji="0" lang="zh-CN" altLang="en-US" sz="6000" b="0" i="0" u="none" strike="noStrike" kern="1200" cap="none" spc="3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40" name="图片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556825" y="112174"/>
            <a:ext cx="1985026" cy="19850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570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9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298758" y="466897"/>
            <a:ext cx="11849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2: Dùng thước đo góc để đo góc đỉnh B, cạnh BA, BC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AE9926-ED1C-4499-ADEA-881F0F278A84}"/>
              </a:ext>
            </a:extLst>
          </p:cNvPr>
          <p:cNvGrpSpPr/>
          <p:nvPr/>
        </p:nvGrpSpPr>
        <p:grpSpPr>
          <a:xfrm>
            <a:off x="2522914" y="146649"/>
            <a:ext cx="8642456" cy="8647946"/>
            <a:chOff x="253719" y="1000035"/>
            <a:chExt cx="5476622" cy="67403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1359CC-0C01-47D5-B063-EC26110D19C5}"/>
                </a:ext>
              </a:extLst>
            </p:cNvPr>
            <p:cNvGrpSpPr/>
            <p:nvPr/>
          </p:nvGrpSpPr>
          <p:grpSpPr>
            <a:xfrm>
              <a:off x="629265" y="2575248"/>
              <a:ext cx="5101076" cy="3372261"/>
              <a:chOff x="0" y="0"/>
              <a:chExt cx="4751019" cy="2887975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BEAC6AE6-4AF7-4C00-8457-9307156FCDEE}"/>
                  </a:ext>
                </a:extLst>
              </p:cNvPr>
              <p:cNvSpPr/>
              <p:nvPr/>
            </p:nvSpPr>
            <p:spPr>
              <a:xfrm>
                <a:off x="0" y="0"/>
                <a:ext cx="4751019" cy="2887975"/>
              </a:xfrm>
              <a:custGeom>
                <a:avLst/>
                <a:gdLst/>
                <a:ahLst/>
                <a:cxnLst/>
                <a:rect l="l" t="t" r="r" b="b"/>
                <a:pathLst>
                  <a:path w="4751019" h="2887975">
                    <a:moveTo>
                      <a:pt x="4626559" y="2887975"/>
                    </a:moveTo>
                    <a:lnTo>
                      <a:pt x="124460" y="2887975"/>
                    </a:lnTo>
                    <a:cubicBezTo>
                      <a:pt x="55880" y="2887975"/>
                      <a:pt x="0" y="2832095"/>
                      <a:pt x="0" y="276351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26559" y="0"/>
                    </a:lnTo>
                    <a:cubicBezTo>
                      <a:pt x="4695139" y="0"/>
                      <a:pt x="4751019" y="55880"/>
                      <a:pt x="4751019" y="124460"/>
                    </a:cubicBezTo>
                    <a:lnTo>
                      <a:pt x="4751019" y="2763515"/>
                    </a:lnTo>
                    <a:cubicBezTo>
                      <a:pt x="4751019" y="2832095"/>
                      <a:pt x="4695139" y="2887975"/>
                      <a:pt x="4626559" y="2887975"/>
                    </a:cubicBezTo>
                    <a:close/>
                  </a:path>
                </a:pathLst>
              </a:custGeom>
              <a:grpFill/>
              <a:ln w="38100">
                <a:prstDash val="lg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F77FD0BF-C42E-4D19-95F7-49EE3E283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101" y="1000035"/>
              <a:ext cx="4955404" cy="674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thước đo góc sao cho tâm của thước trùng với đỉnh của góc, một cạnh nằm trên đường kính của nửa hình tròn của thước</a:t>
              </a: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 còn lại đi qua một vạch trên nửa đường tròn của thước.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Graphic 13">
              <a:extLst>
                <a:ext uri="{FF2B5EF4-FFF2-40B4-BE49-F238E27FC236}">
                  <a16:creationId xmlns:a16="http://schemas.microsoft.com/office/drawing/2014/main" id="{339EC6AB-969B-423D-8C87-20E34415E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53719" y="2280171"/>
              <a:ext cx="1227187" cy="445571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433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298758" y="699395"/>
            <a:ext cx="11849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2: Dùng thước đo góc để đo góc đỉnh B, cạnh BA, BC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60" name="Picture 16" descr="https://img.loigiaihay.com/picture/2023/0310/20_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65" y="2995095"/>
            <a:ext cx="6265685" cy="313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332" y="3234030"/>
            <a:ext cx="4910311" cy="296582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36462" y="2687630"/>
            <a:ext cx="1423899" cy="1750157"/>
            <a:chOff x="9701302" y="1815327"/>
            <a:chExt cx="1423899" cy="1750157"/>
          </a:xfrm>
        </p:grpSpPr>
        <p:sp>
          <p:nvSpPr>
            <p:cNvPr id="16" name="Chord 15"/>
            <p:cNvSpPr/>
            <p:nvPr/>
          </p:nvSpPr>
          <p:spPr>
            <a:xfrm rot="8263736">
              <a:off x="9961915" y="1815327"/>
              <a:ext cx="1162172" cy="1162172"/>
            </a:xfrm>
            <a:prstGeom prst="chord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 rot="1603646">
              <a:off x="10264455" y="1896763"/>
              <a:ext cx="860746" cy="692498"/>
              <a:chOff x="10175555" y="1960263"/>
              <a:chExt cx="860746" cy="69249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0175555" y="2067986"/>
                <a:ext cx="860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Comfortaa Light" panose="00000400000000000000" pitchFamily="2" charset="0"/>
                    <a:ea typeface="+mn-ea"/>
                    <a:cs typeface="+mn-cs"/>
                  </a:rPr>
                  <a:t>60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Light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669428" y="1960263"/>
                <a:ext cx="1279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0" i="0" u="none" strike="noStrike" kern="800" cap="none" spc="0" normalizeH="0" baseline="0" noProof="0" dirty="0">
                    <a:ln w="22225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方正少儿简体" panose="03000509000000000000" pitchFamily="65" charset="-122"/>
                    <a:cs typeface="+mn-cs"/>
                  </a:rPr>
                  <a:t>o</a:t>
                </a:r>
                <a:endParaRPr kumimoji="0" lang="en-US" sz="2000" b="0" i="0" u="none" strike="noStrike" kern="800" cap="none" spc="0" normalizeH="0" baseline="0" noProof="0" dirty="0">
                  <a:ln w="2222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endParaRPr>
              </a:p>
            </p:txBody>
          </p:sp>
        </p:grpSp>
        <p:sp>
          <p:nvSpPr>
            <p:cNvPr id="18" name="Isosceles Triangle 17"/>
            <p:cNvSpPr/>
            <p:nvPr/>
          </p:nvSpPr>
          <p:spPr>
            <a:xfrm rot="12344395">
              <a:off x="9701302" y="2531935"/>
              <a:ext cx="1029894" cy="1033549"/>
            </a:xfrm>
            <a:prstGeom prst="triangl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488014" y="1962262"/>
            <a:ext cx="5625383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just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B; cạnh BA, BC bằng ...... </a:t>
            </a:r>
            <a:endParaRPr kumimoji="0" lang="zh-CN" altLang="en-US" sz="54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192607" y="2708714"/>
            <a:ext cx="1116530" cy="867090"/>
            <a:chOff x="12281836" y="1482030"/>
            <a:chExt cx="1116530" cy="867090"/>
          </a:xfrm>
        </p:grpSpPr>
        <p:sp>
          <p:nvSpPr>
            <p:cNvPr id="23" name="TextBox 22"/>
            <p:cNvSpPr txBox="1"/>
            <p:nvPr/>
          </p:nvSpPr>
          <p:spPr>
            <a:xfrm>
              <a:off x="13006347" y="1482030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281836" y="1579679"/>
              <a:ext cx="11165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60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25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19" y="3582411"/>
            <a:ext cx="3384839" cy="33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490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061884" y="1989826"/>
            <a:ext cx="5642053" cy="2268747"/>
          </a:xfrm>
          <a:prstGeom prst="wedgeRoundRectCallout">
            <a:avLst>
              <a:gd name="adj1" fmla="val 60965"/>
              <a:gd name="adj2" fmla="val 36405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THỬ THÁCH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CÙNG NHÍM CON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Taviraj Black" panose="00000A00000000000000" pitchFamily="2" charset="-34"/>
              <a:ea typeface="+mn-ea"/>
              <a:cs typeface="#9Slide04 Taviraj Black" panose="00000A00000000000000" pitchFamily="2" charset="-34"/>
            </a:endParaRPr>
          </a:p>
        </p:txBody>
      </p:sp>
      <p:pic>
        <p:nvPicPr>
          <p:cNvPr id="7" name="Picture 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6544486" y="3246634"/>
            <a:ext cx="5199452" cy="40772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798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342674" y="407022"/>
            <a:ext cx="111787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3: Dùng thước đo góc để đo các góc được tạo bởi hai kim đồng hồ khi đồng hồ chỉ 3 giờ, 4 giờ, 6 giờ và 2 giờ.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20" name="Picture 24" descr="https://img.loigiaihay.com/picture/2023/0310/20_6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5" y="2791052"/>
            <a:ext cx="10817012" cy="294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054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793" y="-54429"/>
            <a:ext cx="12469586" cy="6966857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5591247" y="5128355"/>
            <a:ext cx="1042340" cy="1133544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408844" y="3178657"/>
            <a:ext cx="1075173" cy="1299170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5" y="5066333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584826" y="3776952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49772" y="-246980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63041" y="903304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1733" y="289474"/>
            <a:ext cx="6974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đo góc của đồng hồ A là ...?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017088" y="326515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40386" y="5112898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608255" y="3087000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509303" y="4997725"/>
            <a:ext cx="1614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8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34" b="73988" l="0" r="19843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836" b="23082"/>
          <a:stretch/>
        </p:blipFill>
        <p:spPr bwMode="auto">
          <a:xfrm>
            <a:off x="8201823" y="155357"/>
            <a:ext cx="2397427" cy="2266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863136" y="3265103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516072" y="3131139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78952" y="509122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802156" y="497581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9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3297" y="300681"/>
            <a:ext cx="7170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đo góc của đồng hồ B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...?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713258" y="3155557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884111" y="5110195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641012" y="333903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812383" y="5071730"/>
            <a:ext cx="1405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01329" y="275090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28" name="TextBox 27"/>
          <p:cNvSpPr txBox="1"/>
          <p:nvPr/>
        </p:nvSpPr>
        <p:spPr>
          <a:xfrm>
            <a:off x="3027974" y="317975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713" y="5116788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23522" y="330553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99614" y="5101738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41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73988" l="25827" r="47874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6" r="52893" b="24739"/>
          <a:stretch/>
        </p:blipFill>
        <p:spPr bwMode="auto">
          <a:xfrm>
            <a:off x="8545783" y="143005"/>
            <a:ext cx="2208944" cy="221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5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46540" y="242576"/>
            <a:ext cx="69052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 đo góc của đồng hồ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...?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092372" y="3132333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23493" y="5135368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375393" y="327794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135118" y="5076398"/>
            <a:ext cx="2459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28" name="TextBox 27"/>
          <p:cNvSpPr txBox="1"/>
          <p:nvPr/>
        </p:nvSpPr>
        <p:spPr>
          <a:xfrm>
            <a:off x="3018561" y="324005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1602" y="516408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71197" y="3327782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95642" y="505276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41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78035" l="52441" r="73386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8" r="26926" b="25407"/>
          <a:stretch/>
        </p:blipFill>
        <p:spPr bwMode="auto">
          <a:xfrm>
            <a:off x="8310311" y="135636"/>
            <a:ext cx="2157573" cy="219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283178" y="271471"/>
            <a:ext cx="7156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 đo góc của đồng hồ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...?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16242" y="4139497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713258" y="3155557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738883" y="5043161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519341" y="3257915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441242" y="4955318"/>
            <a:ext cx="1933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10229" y="473304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598255" y="275950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28" name="TextBox 27"/>
          <p:cNvSpPr txBox="1"/>
          <p:nvPr/>
        </p:nvSpPr>
        <p:spPr>
          <a:xfrm>
            <a:off x="2613127" y="3251511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17629" y="503347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440032" y="3255932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41954" y="502270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41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56" b="73410" l="80000" r="99528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40" b="23315"/>
          <a:stretch/>
        </p:blipFill>
        <p:spPr bwMode="auto">
          <a:xfrm>
            <a:off x="8365111" y="152491"/>
            <a:ext cx="2375428" cy="225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34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pic>
        <p:nvPicPr>
          <p:cNvPr id="1026" name="Picture 2" descr="Funny brown bear cartoon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148" l="3899" r="98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28" y="1683325"/>
            <a:ext cx="5069774" cy="576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5962944" y="465825"/>
            <a:ext cx="5126182" cy="2268747"/>
          </a:xfrm>
          <a:prstGeom prst="wedgeRoundRectCallout">
            <a:avLst>
              <a:gd name="adj1" fmla="val -47788"/>
              <a:gd name="adj2" fmla="val 65441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 ơn các cháu rất nhiều! Các cháu thật giỏi!!!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745" y="1208176"/>
            <a:ext cx="6106860" cy="58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54" y="1941942"/>
            <a:ext cx="4238775" cy="42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5292437" y="4029296"/>
            <a:ext cx="3948328" cy="30961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601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pic>
        <p:nvPicPr>
          <p:cNvPr id="1026" name="Picture 2" descr="Funny brown bear cartoon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148" l="3899" r="98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64" y="1699404"/>
            <a:ext cx="5069774" cy="576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5962944" y="465825"/>
            <a:ext cx="5126182" cy="2268747"/>
          </a:xfrm>
          <a:prstGeom prst="wedgeRoundRectCallout">
            <a:avLst>
              <a:gd name="adj1" fmla="val -47788"/>
              <a:gd name="adj2" fmla="val 65441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+mn-cs"/>
              </a:rPr>
              <a:t>Bác chào các cháu,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+mn-cs"/>
              </a:rPr>
              <a:t>Hôm nay, các con vật trong rừng tranh nhau thử sức các bài toán. Các cháu hãy giúp ta tìm ra những bài toán đúng nhé!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Amplif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7773C64-EA6C-43FE-9F81-3539DE2D0445}"/>
              </a:ext>
            </a:extLst>
          </p:cNvPr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50B5433-D16D-4F51-BDD8-808E9DB0262E}"/>
                </a:ext>
              </a:extLst>
            </p:cNvPr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F8967190-370F-4CAE-ACBE-2AAED606EAD7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41CA0E2C-2D2C-4898-9E42-96259DE0F6A6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C2BBFCD-014F-4D8B-9391-D731BF89EFB1}"/>
                </a:ext>
              </a:extLst>
            </p:cNvPr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9762FE8C-4BD4-42A9-A0F1-7D0424B79FBB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03997588-ADD8-404B-A001-10D17D8466BC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33947" y="521378"/>
            <a:ext cx="5189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微软雅黑 Light" panose="020B0502040204020203" pitchFamily="34" charset="-122"/>
                <a:cs typeface="+mn-cs"/>
              </a:rPr>
              <a:t>DẶN DÒ</a:t>
            </a:r>
            <a:endParaRPr kumimoji="0" lang="zh-CN" altLang="en-US" sz="6000" b="0" i="0" u="none" strike="noStrike" kern="1200" cap="none" spc="3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729333" y="1704070"/>
            <a:ext cx="9398380" cy="2810376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1985212" y="2184878"/>
            <a:ext cx="11849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 thành bài tập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60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 bị bài</a:t>
            </a:r>
            <a:r>
              <a:rPr kumimoji="0" lang="vi-VN" sz="60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tiếp theo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847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7773C64-EA6C-43FE-9F81-3539DE2D0445}"/>
              </a:ext>
            </a:extLst>
          </p:cNvPr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50B5433-D16D-4F51-BDD8-808E9DB0262E}"/>
                </a:ext>
              </a:extLst>
            </p:cNvPr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F8967190-370F-4CAE-ACBE-2AAED606EAD7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41CA0E2C-2D2C-4898-9E42-96259DE0F6A6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C2BBFCD-014F-4D8B-9391-D731BF89EFB1}"/>
                </a:ext>
              </a:extLst>
            </p:cNvPr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9762FE8C-4BD4-42A9-A0F1-7D0424B79FBB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03997588-ADD8-404B-A001-10D17D8466BC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73046" y="1247454"/>
            <a:ext cx="7010399" cy="30469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UVF Valentine" panose="02000603000000000000" pitchFamily="2" charset="0"/>
                <a:ea typeface="UVF Valentine" panose="02000603000000000000" pitchFamily="2" charset="0"/>
                <a:cs typeface="+mn-cs"/>
              </a:rPr>
              <a:t>TẠM BIỆT CÁC EM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5B9BD5">
                    <a:lumMod val="60000"/>
                    <a:lumOff val="40000"/>
                  </a:srgbClr>
                </a:solidFill>
                <a:prstDash val="solid"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UVF Valentine" panose="02000603000000000000" pitchFamily="2" charset="0"/>
              <a:ea typeface="UVF Valentine" panose="02000603000000000000" pitchFamily="2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503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0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6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4832234" y="1950497"/>
            <a:ext cx="5126182" cy="2268747"/>
          </a:xfrm>
          <a:prstGeom prst="wedgeRoundRectCallout">
            <a:avLst>
              <a:gd name="adj1" fmla="val -47788"/>
              <a:gd name="adj2" fmla="val 65441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THỬ THÁCH HƯƠU CAO CỔ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Taviraj Black" panose="00000A00000000000000" pitchFamily="2" charset="-34"/>
              <a:ea typeface="+mn-ea"/>
              <a:cs typeface="#9Slide04 Taviraj Black" panose="00000A00000000000000" pitchFamily="2" charset="-34"/>
            </a:endParaRPr>
          </a:p>
        </p:txBody>
      </p:sp>
      <p:pic>
        <p:nvPicPr>
          <p:cNvPr id="5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89" y="1189703"/>
            <a:ext cx="6106860" cy="58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348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381000" y="515002"/>
            <a:ext cx="1184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63" y="4858724"/>
            <a:ext cx="2092265" cy="19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382451"/>
              </p:ext>
            </p:extLst>
          </p:nvPr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A; cạnh AB, AD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1742173" y="2002055"/>
            <a:ext cx="0" cy="37538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42173" y="5755907"/>
            <a:ext cx="28850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364164" y="2783239"/>
            <a:ext cx="1828798" cy="1421088"/>
            <a:chOff x="12281836" y="1482030"/>
            <a:chExt cx="1116530" cy="1421088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281836" y="1579679"/>
              <a:ext cx="11165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9</a:t>
              </a: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8092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439322" y="450966"/>
            <a:ext cx="1184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2974140"/>
            <a:ext cx="4064504" cy="38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B; cạnh BA, BC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1742173" y="2531444"/>
            <a:ext cx="0" cy="37538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42173" y="2569944"/>
            <a:ext cx="3253339" cy="18525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364164" y="2783239"/>
            <a:ext cx="1828798" cy="1421088"/>
            <a:chOff x="12281836" y="1482030"/>
            <a:chExt cx="1116530" cy="1421088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281836" y="1579679"/>
              <a:ext cx="11165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6</a:t>
              </a: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716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535969" y="497702"/>
            <a:ext cx="1184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2974140"/>
            <a:ext cx="4064504" cy="38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C; cạnh CB, CD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3038377" y="4187885"/>
            <a:ext cx="1517463" cy="25865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31376" y="2335353"/>
            <a:ext cx="3253339" cy="18525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364164" y="2783239"/>
            <a:ext cx="1828798" cy="1421088"/>
            <a:chOff x="12281836" y="1482030"/>
            <a:chExt cx="1116530" cy="1421088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281836" y="1579679"/>
              <a:ext cx="11165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90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321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510476" y="352334"/>
            <a:ext cx="11849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2974140"/>
            <a:ext cx="4064504" cy="38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D; cạnh DA, DC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3619678" y="3486256"/>
            <a:ext cx="1356799" cy="22682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471" y="5742174"/>
            <a:ext cx="3005991" cy="168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124224" y="2744300"/>
            <a:ext cx="2225943" cy="2763277"/>
            <a:chOff x="12088032" y="1482030"/>
            <a:chExt cx="1116530" cy="2763277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088032" y="1690762"/>
              <a:ext cx="1116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120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2122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061884" y="1989826"/>
            <a:ext cx="5642053" cy="2268747"/>
          </a:xfrm>
          <a:prstGeom prst="wedgeRoundRectCallout">
            <a:avLst>
              <a:gd name="adj1" fmla="val 60965"/>
              <a:gd name="adj2" fmla="val 36405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THỬ THÁCH CHÚ CHIM XANH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Taviraj Black" panose="00000A00000000000000" pitchFamily="2" charset="-34"/>
              <a:ea typeface="+mn-ea"/>
              <a:cs typeface="#9Slide04 Taviraj Black" panose="00000A00000000000000" pitchFamily="2" charset="-34"/>
            </a:endParaRPr>
          </a:p>
        </p:txBody>
      </p:sp>
      <p:pic>
        <p:nvPicPr>
          <p:cNvPr id="6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44" y="2599403"/>
            <a:ext cx="39243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671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510476" y="372831"/>
            <a:ext cx="1112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8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2: Dùng thước đo góc để đo góc đỉnh B, cạnh BA, BC</a:t>
            </a:r>
            <a:endParaRPr kumimoji="0" lang="en-US" sz="48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60" name="Picture 16" descr="https://img.loigiaihay.com/picture/2023/0310/20_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78" y="2933700"/>
            <a:ext cx="4813434" cy="240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81050D-5EC1-4813-96A4-EBE14A29F5E3}"/>
              </a:ext>
            </a:extLst>
          </p:cNvPr>
          <p:cNvGrpSpPr/>
          <p:nvPr/>
        </p:nvGrpSpPr>
        <p:grpSpPr>
          <a:xfrm>
            <a:off x="4289454" y="1042639"/>
            <a:ext cx="7357736" cy="3962401"/>
            <a:chOff x="3421228" y="649104"/>
            <a:chExt cx="7856174" cy="4986316"/>
          </a:xfrm>
        </p:grpSpPr>
        <p:pic>
          <p:nvPicPr>
            <p:cNvPr id="12" name="Picture 11" descr="Shape, arrow&#10;&#10;Description automatically generated">
              <a:extLst>
                <a:ext uri="{FF2B5EF4-FFF2-40B4-BE49-F238E27FC236}">
                  <a16:creationId xmlns:a16="http://schemas.microsoft.com/office/drawing/2014/main" id="{534224EB-378B-41C6-A882-95420AD8A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03"/>
            <a:stretch/>
          </p:blipFill>
          <p:spPr>
            <a:xfrm>
              <a:off x="3421228" y="649104"/>
              <a:ext cx="7856174" cy="498631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EC5BC7-8D3A-471A-B9C9-EB5650064FDA}"/>
                </a:ext>
              </a:extLst>
            </p:cNvPr>
            <p:cNvSpPr txBox="1"/>
            <p:nvPr/>
          </p:nvSpPr>
          <p:spPr>
            <a:xfrm>
              <a:off x="4362101" y="2616781"/>
              <a:ext cx="5974427" cy="220765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 thế nào để đo được góc các bạn nhỉ?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47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19" y="3582411"/>
            <a:ext cx="3384839" cy="33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532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47000">
              <a:srgbClr val="91BE1E"/>
            </a:gs>
            <a:gs pos="100000">
              <a:srgbClr val="00B050"/>
            </a:gs>
          </a:gsLst>
          <a:lin ang="2700000" scaled="0"/>
        </a:gradFill>
        <a:ln w="19050">
          <a:solidFill>
            <a:schemeClr val="bg1"/>
          </a:solidFill>
        </a:ln>
      </a:spPr>
      <a:bodyPr rtlCol="0" anchor="ctr"/>
      <a:lstStyle>
        <a:defPPr algn="ctr">
          <a:defRPr sz="2400" dirty="0">
            <a:latin typeface="思源黑体 Bold" panose="020B0800000000000000" pitchFamily="34" charset="-122"/>
            <a:ea typeface="思源黑体 Bold" panose="020B0800000000000000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E74D852D-B03D-4E0F-AC78-7B9476D504C5}"/>
</file>

<file path=customXml/itemProps2.xml><?xml version="1.0" encoding="utf-8"?>
<ds:datastoreItem xmlns:ds="http://schemas.openxmlformats.org/officeDocument/2006/customXml" ds:itemID="{1856D498-EC60-42C0-88C2-26830303DCE5}"/>
</file>

<file path=customXml/itemProps3.xml><?xml version="1.0" encoding="utf-8"?>
<ds:datastoreItem xmlns:ds="http://schemas.openxmlformats.org/officeDocument/2006/customXml" ds:itemID="{FFBB69AC-8F64-4771-BF3E-7C7C34C11D10}"/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1418</Words>
  <Application>Microsoft Office PowerPoint</Application>
  <PresentationFormat>Widescreen</PresentationFormat>
  <Paragraphs>237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53" baseType="lpstr">
      <vt:lpstr>Calibri Light</vt:lpstr>
      <vt:lpstr>#9Slide03 BoosterNextFYBlack</vt:lpstr>
      <vt:lpstr>Times New Roman</vt:lpstr>
      <vt:lpstr>Fredoka One</vt:lpstr>
      <vt:lpstr>Arial</vt:lpstr>
      <vt:lpstr>#9Slide05 Bodega Script</vt:lpstr>
      <vt:lpstr>M PLUS Rounded 1c</vt:lpstr>
      <vt:lpstr>等线 Light</vt:lpstr>
      <vt:lpstr>微软雅黑 Light</vt:lpstr>
      <vt:lpstr>SVN-Newton</vt:lpstr>
      <vt:lpstr>#9Slide07 HoneyCream</vt:lpstr>
      <vt:lpstr>Calibri</vt:lpstr>
      <vt:lpstr>#9Slide04 Taviraj Black</vt:lpstr>
      <vt:lpstr>方正少儿简体</vt:lpstr>
      <vt:lpstr>SVN-Dancing Script</vt:lpstr>
      <vt:lpstr>UTM Cookies</vt:lpstr>
      <vt:lpstr>UVF Valentine</vt:lpstr>
      <vt:lpstr>微软雅黑</vt:lpstr>
      <vt:lpstr>#9Slide05 Amplify</vt:lpstr>
      <vt:lpstr>Wingdings</vt:lpstr>
      <vt:lpstr>UTM Avo</vt:lpstr>
      <vt:lpstr>UTM Seagull</vt:lpstr>
      <vt:lpstr>等线</vt:lpstr>
      <vt:lpstr>Cambria</vt:lpstr>
      <vt:lpstr>#9Slide07 Brankovic</vt:lpstr>
      <vt:lpstr>#9Slide03 Comfortaa Light</vt:lpstr>
      <vt:lpstr>Office 主题​​</vt:lpstr>
      <vt:lpstr>1_Office Theme</vt:lpstr>
      <vt:lpstr>2_Office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Nguyễn Thị Hồng Linh</cp:lastModifiedBy>
  <cp:revision>5</cp:revision>
  <dcterms:created xsi:type="dcterms:W3CDTF">2023-07-18T13:19:23Z</dcterms:created>
  <dcterms:modified xsi:type="dcterms:W3CDTF">2023-08-20T01:06:17Z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