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16.xml" ContentType="application/vnd.openxmlformats-officedocument.presentationml.notesSlide+xml"/>
  <Override PartName="/ppt/notesSlides/notesSlide1.xml" ContentType="application/vnd.openxmlformats-officedocument.presentationml.notesSlide+xml"/>
  <Override PartName="/ppt/notesSlides/notesSlide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3.xml" ContentType="application/vnd.openxmlformats-officedocument.presentationml.tags+xml"/>
  <Override PartName="/ppt/tags/tag2.xml" ContentType="application/vnd.openxmlformats-officedocument.presentationml.tags+xml"/>
  <Override PartName="/ppt/tags/tag4.xml" ContentType="application/vnd.openxmlformats-officedocument.presentationml.tags+xml"/>
  <Override PartName="/ppt/tags/tag1.xml" ContentType="application/vnd.openxmlformats-officedocument.presentationml.tags+xml"/>
  <Override PartName="/docProps/app.xml" ContentType="application/vnd.openxmlformats-officedocument.extended-properties+xml"/>
  <Override PartName="/ppt/tags/tag6.xml" ContentType="application/vnd.openxmlformats-officedocument.presentationml.tags+xml"/>
  <Override PartName="/docProps/core.xml" ContentType="application/vnd.openxmlformats-package.core-properties+xml"/>
  <Override PartName="/ppt/tags/tag5.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Lst>
  <p:notesMasterIdLst>
    <p:notesMasterId r:id="rId21"/>
  </p:notesMasterIdLst>
  <p:sldIdLst>
    <p:sldId id="258" r:id="rId3"/>
    <p:sldId id="277" r:id="rId4"/>
    <p:sldId id="288" r:id="rId5"/>
    <p:sldId id="257" r:id="rId6"/>
    <p:sldId id="321" r:id="rId7"/>
    <p:sldId id="319" r:id="rId8"/>
    <p:sldId id="336" r:id="rId9"/>
    <p:sldId id="325" r:id="rId10"/>
    <p:sldId id="329" r:id="rId11"/>
    <p:sldId id="337" r:id="rId12"/>
    <p:sldId id="330" r:id="rId13"/>
    <p:sldId id="333" r:id="rId14"/>
    <p:sldId id="338" r:id="rId15"/>
    <p:sldId id="331" r:id="rId16"/>
    <p:sldId id="339" r:id="rId17"/>
    <p:sldId id="340" r:id="rId18"/>
    <p:sldId id="322" r:id="rId19"/>
    <p:sldId id="32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ustomXml" Target="../customXml/item1.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 Id="rId27"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0CA52A-606E-4475-8811-332FA5755300}" type="datetimeFigureOut">
              <a:rPr lang="en-US" smtClean="0"/>
              <a:t>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0B4009-E099-453B-8089-20F610FE0D79}" type="slidenum">
              <a:rPr lang="en-US" smtClean="0"/>
              <a:t>‹#›</a:t>
            </a:fld>
            <a:endParaRPr lang="en-US"/>
          </a:p>
        </p:txBody>
      </p:sp>
    </p:spTree>
    <p:extLst>
      <p:ext uri="{BB962C8B-B14F-4D97-AF65-F5344CB8AC3E}">
        <p14:creationId xmlns:p14="http://schemas.microsoft.com/office/powerpoint/2010/main" val="1747041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4734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279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1717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44152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3446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9045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8817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6715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791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1484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90126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6315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0784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6610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3933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1925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688940"/>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3D4634-2E76-73F6-946F-C9008FC0B5AD}"/>
              </a:ext>
            </a:extLst>
          </p:cNvPr>
          <p:cNvSpPr>
            <a:spLocks noGrp="1"/>
          </p:cNvSpPr>
          <p:nvPr>
            <p:ph type="dt" sz="half" idx="10"/>
          </p:nvPr>
        </p:nvSpPr>
        <p:spPr>
          <a:xfrm>
            <a:off x="838200" y="6356350"/>
            <a:ext cx="2743200" cy="365125"/>
          </a:xfrm>
          <a:prstGeom prst="rect">
            <a:avLst/>
          </a:prstGeom>
        </p:spPr>
        <p:txBody>
          <a:bodyPr/>
          <a:lstStyle/>
          <a:p>
            <a:fld id="{B7A2F513-F265-432B-B91E-AF926462B1FE}" type="datetimeFigureOut">
              <a:rPr lang="vi-VN" smtClean="0"/>
              <a:t>14/02/2025</a:t>
            </a:fld>
            <a:endParaRPr lang="vi-VN"/>
          </a:p>
        </p:txBody>
      </p:sp>
      <p:sp>
        <p:nvSpPr>
          <p:cNvPr id="3" name="Footer Placeholder 2">
            <a:extLst>
              <a:ext uri="{FF2B5EF4-FFF2-40B4-BE49-F238E27FC236}">
                <a16:creationId xmlns:a16="http://schemas.microsoft.com/office/drawing/2014/main" id="{F07A4525-2592-7D0B-878D-AC4A982567F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E1051F90-3F47-D3C5-E629-1140ED9850C1}"/>
              </a:ext>
            </a:extLst>
          </p:cNvPr>
          <p:cNvSpPr>
            <a:spLocks noGrp="1"/>
          </p:cNvSpPr>
          <p:nvPr>
            <p:ph type="sldNum" sz="quarter" idx="12"/>
          </p:nvPr>
        </p:nvSpPr>
        <p:spPr>
          <a:xfrm>
            <a:off x="8610600" y="6356350"/>
            <a:ext cx="2743200" cy="365125"/>
          </a:xfrm>
          <a:prstGeom prst="rect">
            <a:avLst/>
          </a:prstGeom>
        </p:spPr>
        <p:txBody>
          <a:bodyPr/>
          <a:lstStyle/>
          <a:p>
            <a:fld id="{35CBD5CF-9025-434B-9A75-CAF629E70D36}" type="slidenum">
              <a:rPr lang="vi-VN" smtClean="0"/>
              <a:t>‹#›</a:t>
            </a:fld>
            <a:endParaRPr lang="vi-VN"/>
          </a:p>
        </p:txBody>
      </p:sp>
    </p:spTree>
    <p:extLst>
      <p:ext uri="{BB962C8B-B14F-4D97-AF65-F5344CB8AC3E}">
        <p14:creationId xmlns:p14="http://schemas.microsoft.com/office/powerpoint/2010/main" val="2336723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9B928-9F70-A1FD-7BDB-97E1486276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08E9AD8-1A51-6331-B418-60341187D76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91A3AEB-6ED5-8D75-75E9-29AD47CDF8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C58FCD-368F-224A-15B3-031526D99A69}"/>
              </a:ext>
            </a:extLst>
          </p:cNvPr>
          <p:cNvSpPr>
            <a:spLocks noGrp="1"/>
          </p:cNvSpPr>
          <p:nvPr>
            <p:ph type="dt" sz="half" idx="10"/>
          </p:nvPr>
        </p:nvSpPr>
        <p:spPr>
          <a:xfrm>
            <a:off x="838200" y="6356350"/>
            <a:ext cx="2743200" cy="365125"/>
          </a:xfrm>
          <a:prstGeom prst="rect">
            <a:avLst/>
          </a:prstGeom>
        </p:spPr>
        <p:txBody>
          <a:bodyPr/>
          <a:lstStyle/>
          <a:p>
            <a:fld id="{B7A2F513-F265-432B-B91E-AF926462B1FE}" type="datetimeFigureOut">
              <a:rPr lang="vi-VN" smtClean="0"/>
              <a:t>14/02/2025</a:t>
            </a:fld>
            <a:endParaRPr lang="vi-VN"/>
          </a:p>
        </p:txBody>
      </p:sp>
      <p:sp>
        <p:nvSpPr>
          <p:cNvPr id="6" name="Footer Placeholder 5">
            <a:extLst>
              <a:ext uri="{FF2B5EF4-FFF2-40B4-BE49-F238E27FC236}">
                <a16:creationId xmlns:a16="http://schemas.microsoft.com/office/drawing/2014/main" id="{9E79B8A0-1913-E659-1EA9-2173A273673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8C569C0-5D36-CC7E-13F3-9D4FD17572F9}"/>
              </a:ext>
            </a:extLst>
          </p:cNvPr>
          <p:cNvSpPr>
            <a:spLocks noGrp="1"/>
          </p:cNvSpPr>
          <p:nvPr>
            <p:ph type="sldNum" sz="quarter" idx="12"/>
          </p:nvPr>
        </p:nvSpPr>
        <p:spPr>
          <a:xfrm>
            <a:off x="8610600" y="6356350"/>
            <a:ext cx="2743200" cy="365125"/>
          </a:xfrm>
          <a:prstGeom prst="rect">
            <a:avLst/>
          </a:prstGeom>
        </p:spPr>
        <p:txBody>
          <a:bodyPr/>
          <a:lstStyle/>
          <a:p>
            <a:fld id="{35CBD5CF-9025-434B-9A75-CAF629E70D36}" type="slidenum">
              <a:rPr lang="vi-VN" smtClean="0"/>
              <a:t>‹#›</a:t>
            </a:fld>
            <a:endParaRPr lang="vi-VN"/>
          </a:p>
        </p:txBody>
      </p:sp>
    </p:spTree>
    <p:extLst>
      <p:ext uri="{BB962C8B-B14F-4D97-AF65-F5344CB8AC3E}">
        <p14:creationId xmlns:p14="http://schemas.microsoft.com/office/powerpoint/2010/main" val="1599467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5F511-1EC7-A963-E9E1-1DFE31896A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B94F7B1-9C1A-E599-C82B-4844EC3D09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3F063DA-D602-527C-58DA-58EF46A3121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F938BC-01AC-303B-69BC-9D335C227302}"/>
              </a:ext>
            </a:extLst>
          </p:cNvPr>
          <p:cNvSpPr>
            <a:spLocks noGrp="1"/>
          </p:cNvSpPr>
          <p:nvPr>
            <p:ph type="dt" sz="half" idx="10"/>
          </p:nvPr>
        </p:nvSpPr>
        <p:spPr>
          <a:xfrm>
            <a:off x="838200" y="6356350"/>
            <a:ext cx="2743200" cy="365125"/>
          </a:xfrm>
          <a:prstGeom prst="rect">
            <a:avLst/>
          </a:prstGeom>
        </p:spPr>
        <p:txBody>
          <a:bodyPr/>
          <a:lstStyle/>
          <a:p>
            <a:fld id="{B7A2F513-F265-432B-B91E-AF926462B1FE}" type="datetimeFigureOut">
              <a:rPr lang="vi-VN" smtClean="0"/>
              <a:t>14/02/2025</a:t>
            </a:fld>
            <a:endParaRPr lang="vi-VN"/>
          </a:p>
        </p:txBody>
      </p:sp>
      <p:sp>
        <p:nvSpPr>
          <p:cNvPr id="6" name="Footer Placeholder 5">
            <a:extLst>
              <a:ext uri="{FF2B5EF4-FFF2-40B4-BE49-F238E27FC236}">
                <a16:creationId xmlns:a16="http://schemas.microsoft.com/office/drawing/2014/main" id="{87BA25FB-9401-2DFC-D019-7AA9EF2BE8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BB8661F3-10F8-CAD2-909B-F5F5AEDA398D}"/>
              </a:ext>
            </a:extLst>
          </p:cNvPr>
          <p:cNvSpPr>
            <a:spLocks noGrp="1"/>
          </p:cNvSpPr>
          <p:nvPr>
            <p:ph type="sldNum" sz="quarter" idx="12"/>
          </p:nvPr>
        </p:nvSpPr>
        <p:spPr>
          <a:xfrm>
            <a:off x="8610600" y="6356350"/>
            <a:ext cx="2743200" cy="365125"/>
          </a:xfrm>
          <a:prstGeom prst="rect">
            <a:avLst/>
          </a:prstGeom>
        </p:spPr>
        <p:txBody>
          <a:bodyPr/>
          <a:lstStyle/>
          <a:p>
            <a:fld id="{35CBD5CF-9025-434B-9A75-CAF629E70D36}" type="slidenum">
              <a:rPr lang="vi-VN" smtClean="0"/>
              <a:t>‹#›</a:t>
            </a:fld>
            <a:endParaRPr lang="vi-VN"/>
          </a:p>
        </p:txBody>
      </p:sp>
    </p:spTree>
    <p:extLst>
      <p:ext uri="{BB962C8B-B14F-4D97-AF65-F5344CB8AC3E}">
        <p14:creationId xmlns:p14="http://schemas.microsoft.com/office/powerpoint/2010/main" val="893412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55746-DC74-A667-5063-71F0ADB5DEF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BC4CE71-D7C1-02EE-AC23-AD46566034C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5A35DF-E4C9-3B65-3FEE-D067B6F64633}"/>
              </a:ext>
            </a:extLst>
          </p:cNvPr>
          <p:cNvSpPr>
            <a:spLocks noGrp="1"/>
          </p:cNvSpPr>
          <p:nvPr>
            <p:ph type="dt" sz="half" idx="10"/>
          </p:nvPr>
        </p:nvSpPr>
        <p:spPr>
          <a:xfrm>
            <a:off x="838200" y="6356350"/>
            <a:ext cx="2743200" cy="365125"/>
          </a:xfrm>
          <a:prstGeom prst="rect">
            <a:avLst/>
          </a:prstGeom>
        </p:spPr>
        <p:txBody>
          <a:bodyPr/>
          <a:lstStyle/>
          <a:p>
            <a:fld id="{B7A2F513-F265-432B-B91E-AF926462B1FE}" type="datetimeFigureOut">
              <a:rPr lang="vi-VN" smtClean="0"/>
              <a:t>14/02/2025</a:t>
            </a:fld>
            <a:endParaRPr lang="vi-VN"/>
          </a:p>
        </p:txBody>
      </p:sp>
      <p:sp>
        <p:nvSpPr>
          <p:cNvPr id="5" name="Footer Placeholder 4">
            <a:extLst>
              <a:ext uri="{FF2B5EF4-FFF2-40B4-BE49-F238E27FC236}">
                <a16:creationId xmlns:a16="http://schemas.microsoft.com/office/drawing/2014/main" id="{D3571D36-7964-23BC-198E-F287C3AFC04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BD0D704-12BB-E23B-EDE6-B18DF7FBD57C}"/>
              </a:ext>
            </a:extLst>
          </p:cNvPr>
          <p:cNvSpPr>
            <a:spLocks noGrp="1"/>
          </p:cNvSpPr>
          <p:nvPr>
            <p:ph type="sldNum" sz="quarter" idx="12"/>
          </p:nvPr>
        </p:nvSpPr>
        <p:spPr>
          <a:xfrm>
            <a:off x="8610600" y="6356350"/>
            <a:ext cx="2743200" cy="365125"/>
          </a:xfrm>
          <a:prstGeom prst="rect">
            <a:avLst/>
          </a:prstGeom>
        </p:spPr>
        <p:txBody>
          <a:bodyPr/>
          <a:lstStyle/>
          <a:p>
            <a:fld id="{35CBD5CF-9025-434B-9A75-CAF629E70D36}" type="slidenum">
              <a:rPr lang="vi-VN" smtClean="0"/>
              <a:t>‹#›</a:t>
            </a:fld>
            <a:endParaRPr lang="vi-VN"/>
          </a:p>
        </p:txBody>
      </p:sp>
    </p:spTree>
    <p:extLst>
      <p:ext uri="{BB962C8B-B14F-4D97-AF65-F5344CB8AC3E}">
        <p14:creationId xmlns:p14="http://schemas.microsoft.com/office/powerpoint/2010/main" val="2337582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CAA241-3C75-7EE0-7A3D-E33AB0C54FB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DFF90CC-A63F-7E54-8D75-DF4AD70B4C0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871DD87-04CE-2298-EB2D-4D99C3910F93}"/>
              </a:ext>
            </a:extLst>
          </p:cNvPr>
          <p:cNvSpPr>
            <a:spLocks noGrp="1"/>
          </p:cNvSpPr>
          <p:nvPr>
            <p:ph type="dt" sz="half" idx="10"/>
          </p:nvPr>
        </p:nvSpPr>
        <p:spPr>
          <a:xfrm>
            <a:off x="838200" y="6356350"/>
            <a:ext cx="2743200" cy="365125"/>
          </a:xfrm>
          <a:prstGeom prst="rect">
            <a:avLst/>
          </a:prstGeom>
        </p:spPr>
        <p:txBody>
          <a:bodyPr/>
          <a:lstStyle/>
          <a:p>
            <a:fld id="{B7A2F513-F265-432B-B91E-AF926462B1FE}" type="datetimeFigureOut">
              <a:rPr lang="vi-VN" smtClean="0"/>
              <a:t>14/02/2025</a:t>
            </a:fld>
            <a:endParaRPr lang="vi-VN"/>
          </a:p>
        </p:txBody>
      </p:sp>
      <p:sp>
        <p:nvSpPr>
          <p:cNvPr id="5" name="Footer Placeholder 4">
            <a:extLst>
              <a:ext uri="{FF2B5EF4-FFF2-40B4-BE49-F238E27FC236}">
                <a16:creationId xmlns:a16="http://schemas.microsoft.com/office/drawing/2014/main" id="{C8647DBC-3E57-843F-C0AB-72EE27FF221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16CA091-5C64-F505-744B-2A395B429ADC}"/>
              </a:ext>
            </a:extLst>
          </p:cNvPr>
          <p:cNvSpPr>
            <a:spLocks noGrp="1"/>
          </p:cNvSpPr>
          <p:nvPr>
            <p:ph type="sldNum" sz="quarter" idx="12"/>
          </p:nvPr>
        </p:nvSpPr>
        <p:spPr>
          <a:xfrm>
            <a:off x="8610600" y="6356350"/>
            <a:ext cx="2743200" cy="365125"/>
          </a:xfrm>
          <a:prstGeom prst="rect">
            <a:avLst/>
          </a:prstGeom>
        </p:spPr>
        <p:txBody>
          <a:bodyPr/>
          <a:lstStyle/>
          <a:p>
            <a:fld id="{35CBD5CF-9025-434B-9A75-CAF629E70D36}" type="slidenum">
              <a:rPr lang="vi-VN" smtClean="0"/>
              <a:t>‹#›</a:t>
            </a:fld>
            <a:endParaRPr lang="vi-VN"/>
          </a:p>
        </p:txBody>
      </p:sp>
    </p:spTree>
    <p:extLst>
      <p:ext uri="{BB962C8B-B14F-4D97-AF65-F5344CB8AC3E}">
        <p14:creationId xmlns:p14="http://schemas.microsoft.com/office/powerpoint/2010/main" val="3290987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22961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9212" cy="6858000"/>
          </a:xfrm>
          <a:prstGeom prst="rect">
            <a:avLst/>
          </a:prstGeom>
        </p:spPr>
      </p:pic>
      <p:sp>
        <p:nvSpPr>
          <p:cNvPr id="7" name="圆角矩形 6"/>
          <p:cNvSpPr/>
          <p:nvPr userDrawn="1"/>
        </p:nvSpPr>
        <p:spPr>
          <a:xfrm>
            <a:off x="317500" y="355600"/>
            <a:ext cx="11544300" cy="6210300"/>
          </a:xfrm>
          <a:prstGeom prst="roundRect">
            <a:avLst>
              <a:gd name="adj" fmla="val 107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29037393"/>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19AFF-13A4-DDF7-55C9-826CC43E91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F654D7AE-DB8E-6C9D-681F-0601C943B3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23096BC-4933-CFE1-FC31-DDFA859C4549}"/>
              </a:ext>
            </a:extLst>
          </p:cNvPr>
          <p:cNvSpPr>
            <a:spLocks noGrp="1"/>
          </p:cNvSpPr>
          <p:nvPr>
            <p:ph type="dt" sz="half" idx="10"/>
          </p:nvPr>
        </p:nvSpPr>
        <p:spPr>
          <a:xfrm>
            <a:off x="838200" y="6356350"/>
            <a:ext cx="2743200" cy="365125"/>
          </a:xfrm>
          <a:prstGeom prst="rect">
            <a:avLst/>
          </a:prstGeom>
        </p:spPr>
        <p:txBody>
          <a:bodyPr/>
          <a:lstStyle/>
          <a:p>
            <a:fld id="{B7A2F513-F265-432B-B91E-AF926462B1FE}" type="datetimeFigureOut">
              <a:rPr lang="vi-VN" smtClean="0"/>
              <a:t>14/02/2025</a:t>
            </a:fld>
            <a:endParaRPr lang="vi-VN"/>
          </a:p>
        </p:txBody>
      </p:sp>
      <p:sp>
        <p:nvSpPr>
          <p:cNvPr id="5" name="Footer Placeholder 4">
            <a:extLst>
              <a:ext uri="{FF2B5EF4-FFF2-40B4-BE49-F238E27FC236}">
                <a16:creationId xmlns:a16="http://schemas.microsoft.com/office/drawing/2014/main" id="{5A99875B-2F76-189A-1A1E-59BB9186B1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31B73B3-9D6B-8247-CFDE-EE123377E033}"/>
              </a:ext>
            </a:extLst>
          </p:cNvPr>
          <p:cNvSpPr>
            <a:spLocks noGrp="1"/>
          </p:cNvSpPr>
          <p:nvPr>
            <p:ph type="sldNum" sz="quarter" idx="12"/>
          </p:nvPr>
        </p:nvSpPr>
        <p:spPr>
          <a:xfrm>
            <a:off x="8610600" y="6356350"/>
            <a:ext cx="2743200" cy="365125"/>
          </a:xfrm>
          <a:prstGeom prst="rect">
            <a:avLst/>
          </a:prstGeom>
        </p:spPr>
        <p:txBody>
          <a:bodyPr/>
          <a:lstStyle/>
          <a:p>
            <a:fld id="{35CBD5CF-9025-434B-9A75-CAF629E70D36}" type="slidenum">
              <a:rPr lang="vi-VN" smtClean="0"/>
              <a:t>‹#›</a:t>
            </a:fld>
            <a:endParaRPr lang="vi-VN"/>
          </a:p>
        </p:txBody>
      </p:sp>
    </p:spTree>
    <p:extLst>
      <p:ext uri="{BB962C8B-B14F-4D97-AF65-F5344CB8AC3E}">
        <p14:creationId xmlns:p14="http://schemas.microsoft.com/office/powerpoint/2010/main" val="4181046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82CB8-B783-70C1-279B-59C0A17662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0A02631-D1B0-540C-4CEE-8396DD00208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B991608-BDB3-0FF4-E4BB-828859A53434}"/>
              </a:ext>
            </a:extLst>
          </p:cNvPr>
          <p:cNvSpPr>
            <a:spLocks noGrp="1"/>
          </p:cNvSpPr>
          <p:nvPr>
            <p:ph type="dt" sz="half" idx="10"/>
          </p:nvPr>
        </p:nvSpPr>
        <p:spPr>
          <a:xfrm>
            <a:off x="838200" y="6356350"/>
            <a:ext cx="2743200" cy="365125"/>
          </a:xfrm>
          <a:prstGeom prst="rect">
            <a:avLst/>
          </a:prstGeom>
        </p:spPr>
        <p:txBody>
          <a:bodyPr/>
          <a:lstStyle/>
          <a:p>
            <a:fld id="{B7A2F513-F265-432B-B91E-AF926462B1FE}" type="datetimeFigureOut">
              <a:rPr lang="vi-VN" smtClean="0"/>
              <a:t>14/02/2025</a:t>
            </a:fld>
            <a:endParaRPr lang="vi-VN"/>
          </a:p>
        </p:txBody>
      </p:sp>
      <p:sp>
        <p:nvSpPr>
          <p:cNvPr id="5" name="Footer Placeholder 4">
            <a:extLst>
              <a:ext uri="{FF2B5EF4-FFF2-40B4-BE49-F238E27FC236}">
                <a16:creationId xmlns:a16="http://schemas.microsoft.com/office/drawing/2014/main" id="{76D4ADD8-4F8C-50B5-E32D-A50C9196279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374C35C-7027-C044-1240-43A0B48916BD}"/>
              </a:ext>
            </a:extLst>
          </p:cNvPr>
          <p:cNvSpPr>
            <a:spLocks noGrp="1"/>
          </p:cNvSpPr>
          <p:nvPr>
            <p:ph type="sldNum" sz="quarter" idx="12"/>
          </p:nvPr>
        </p:nvSpPr>
        <p:spPr>
          <a:xfrm>
            <a:off x="8610600" y="6356350"/>
            <a:ext cx="2743200" cy="365125"/>
          </a:xfrm>
          <a:prstGeom prst="rect">
            <a:avLst/>
          </a:prstGeom>
        </p:spPr>
        <p:txBody>
          <a:bodyPr/>
          <a:lstStyle/>
          <a:p>
            <a:fld id="{35CBD5CF-9025-434B-9A75-CAF629E70D36}" type="slidenum">
              <a:rPr lang="vi-VN" smtClean="0"/>
              <a:t>‹#›</a:t>
            </a:fld>
            <a:endParaRPr lang="vi-VN"/>
          </a:p>
        </p:txBody>
      </p:sp>
    </p:spTree>
    <p:extLst>
      <p:ext uri="{BB962C8B-B14F-4D97-AF65-F5344CB8AC3E}">
        <p14:creationId xmlns:p14="http://schemas.microsoft.com/office/powerpoint/2010/main" val="4097760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0334F-A23A-9D06-B1EF-611A504FDFE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62254007-BFCE-7E27-3EC8-73FF85C8198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195146-4A4D-03B1-84AC-2F342AFBC2F2}"/>
              </a:ext>
            </a:extLst>
          </p:cNvPr>
          <p:cNvSpPr>
            <a:spLocks noGrp="1"/>
          </p:cNvSpPr>
          <p:nvPr>
            <p:ph type="dt" sz="half" idx="10"/>
          </p:nvPr>
        </p:nvSpPr>
        <p:spPr>
          <a:xfrm>
            <a:off x="838200" y="6356350"/>
            <a:ext cx="2743200" cy="365125"/>
          </a:xfrm>
          <a:prstGeom prst="rect">
            <a:avLst/>
          </a:prstGeom>
        </p:spPr>
        <p:txBody>
          <a:bodyPr/>
          <a:lstStyle/>
          <a:p>
            <a:fld id="{B7A2F513-F265-432B-B91E-AF926462B1FE}" type="datetimeFigureOut">
              <a:rPr lang="vi-VN" smtClean="0"/>
              <a:t>14/02/2025</a:t>
            </a:fld>
            <a:endParaRPr lang="vi-VN"/>
          </a:p>
        </p:txBody>
      </p:sp>
      <p:sp>
        <p:nvSpPr>
          <p:cNvPr id="5" name="Footer Placeholder 4">
            <a:extLst>
              <a:ext uri="{FF2B5EF4-FFF2-40B4-BE49-F238E27FC236}">
                <a16:creationId xmlns:a16="http://schemas.microsoft.com/office/drawing/2014/main" id="{E5AD191F-000C-8735-921F-101BC831305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A17C934-163E-3FB9-BA9D-28A306381ED4}"/>
              </a:ext>
            </a:extLst>
          </p:cNvPr>
          <p:cNvSpPr>
            <a:spLocks noGrp="1"/>
          </p:cNvSpPr>
          <p:nvPr>
            <p:ph type="sldNum" sz="quarter" idx="12"/>
          </p:nvPr>
        </p:nvSpPr>
        <p:spPr>
          <a:xfrm>
            <a:off x="8610600" y="6356350"/>
            <a:ext cx="2743200" cy="365125"/>
          </a:xfrm>
          <a:prstGeom prst="rect">
            <a:avLst/>
          </a:prstGeom>
        </p:spPr>
        <p:txBody>
          <a:bodyPr/>
          <a:lstStyle/>
          <a:p>
            <a:fld id="{35CBD5CF-9025-434B-9A75-CAF629E70D36}" type="slidenum">
              <a:rPr lang="vi-VN" smtClean="0"/>
              <a:t>‹#›</a:t>
            </a:fld>
            <a:endParaRPr lang="vi-VN"/>
          </a:p>
        </p:txBody>
      </p:sp>
    </p:spTree>
    <p:extLst>
      <p:ext uri="{BB962C8B-B14F-4D97-AF65-F5344CB8AC3E}">
        <p14:creationId xmlns:p14="http://schemas.microsoft.com/office/powerpoint/2010/main" val="2315549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F3EDF-6701-56F9-A65C-15D9542C625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ECEEFAE-1920-A1CD-4AB8-3492298A1C2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2261ACE-2D8D-6534-05C4-CD13725E390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99DB799-6CB6-9FF2-FFE3-AAEA9FE1D9DD}"/>
              </a:ext>
            </a:extLst>
          </p:cNvPr>
          <p:cNvSpPr>
            <a:spLocks noGrp="1"/>
          </p:cNvSpPr>
          <p:nvPr>
            <p:ph type="dt" sz="half" idx="10"/>
          </p:nvPr>
        </p:nvSpPr>
        <p:spPr>
          <a:xfrm>
            <a:off x="838200" y="6356350"/>
            <a:ext cx="2743200" cy="365125"/>
          </a:xfrm>
          <a:prstGeom prst="rect">
            <a:avLst/>
          </a:prstGeom>
        </p:spPr>
        <p:txBody>
          <a:bodyPr/>
          <a:lstStyle/>
          <a:p>
            <a:fld id="{B7A2F513-F265-432B-B91E-AF926462B1FE}" type="datetimeFigureOut">
              <a:rPr lang="vi-VN" smtClean="0"/>
              <a:t>14/02/2025</a:t>
            </a:fld>
            <a:endParaRPr lang="vi-VN"/>
          </a:p>
        </p:txBody>
      </p:sp>
      <p:sp>
        <p:nvSpPr>
          <p:cNvPr id="6" name="Footer Placeholder 5">
            <a:extLst>
              <a:ext uri="{FF2B5EF4-FFF2-40B4-BE49-F238E27FC236}">
                <a16:creationId xmlns:a16="http://schemas.microsoft.com/office/drawing/2014/main" id="{CC28DE35-DC39-9A49-134C-9EC13236BD4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BFC7BA05-ACB5-2986-DF37-C3C6E7C7F2A2}"/>
              </a:ext>
            </a:extLst>
          </p:cNvPr>
          <p:cNvSpPr>
            <a:spLocks noGrp="1"/>
          </p:cNvSpPr>
          <p:nvPr>
            <p:ph type="sldNum" sz="quarter" idx="12"/>
          </p:nvPr>
        </p:nvSpPr>
        <p:spPr>
          <a:xfrm>
            <a:off x="8610600" y="6356350"/>
            <a:ext cx="2743200" cy="365125"/>
          </a:xfrm>
          <a:prstGeom prst="rect">
            <a:avLst/>
          </a:prstGeom>
        </p:spPr>
        <p:txBody>
          <a:bodyPr/>
          <a:lstStyle/>
          <a:p>
            <a:fld id="{35CBD5CF-9025-434B-9A75-CAF629E70D36}" type="slidenum">
              <a:rPr lang="vi-VN" smtClean="0"/>
              <a:t>‹#›</a:t>
            </a:fld>
            <a:endParaRPr lang="vi-VN"/>
          </a:p>
        </p:txBody>
      </p:sp>
    </p:spTree>
    <p:extLst>
      <p:ext uri="{BB962C8B-B14F-4D97-AF65-F5344CB8AC3E}">
        <p14:creationId xmlns:p14="http://schemas.microsoft.com/office/powerpoint/2010/main" val="4290424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FBB02-E6FF-A846-6BCD-D4597F34E09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F150B49-E49E-85F8-BBB9-8ADE20F8B91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91491-0F52-F965-27D7-8AD7E28EAE3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819D9BBE-770E-0D17-A91A-41A70AFE4D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E9AFCD-9B7C-42DF-633F-52755A3C7C8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CD9F349-A4C5-EB78-3B12-9F26B1976989}"/>
              </a:ext>
            </a:extLst>
          </p:cNvPr>
          <p:cNvSpPr>
            <a:spLocks noGrp="1"/>
          </p:cNvSpPr>
          <p:nvPr>
            <p:ph type="dt" sz="half" idx="10"/>
          </p:nvPr>
        </p:nvSpPr>
        <p:spPr>
          <a:xfrm>
            <a:off x="838200" y="6356350"/>
            <a:ext cx="2743200" cy="365125"/>
          </a:xfrm>
          <a:prstGeom prst="rect">
            <a:avLst/>
          </a:prstGeom>
        </p:spPr>
        <p:txBody>
          <a:bodyPr/>
          <a:lstStyle/>
          <a:p>
            <a:fld id="{B7A2F513-F265-432B-B91E-AF926462B1FE}" type="datetimeFigureOut">
              <a:rPr lang="vi-VN" smtClean="0"/>
              <a:t>14/02/2025</a:t>
            </a:fld>
            <a:endParaRPr lang="vi-VN"/>
          </a:p>
        </p:txBody>
      </p:sp>
      <p:sp>
        <p:nvSpPr>
          <p:cNvPr id="8" name="Footer Placeholder 7">
            <a:extLst>
              <a:ext uri="{FF2B5EF4-FFF2-40B4-BE49-F238E27FC236}">
                <a16:creationId xmlns:a16="http://schemas.microsoft.com/office/drawing/2014/main" id="{71186CB2-B007-1E28-E9E3-D58F4DB4BDB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110AF5A3-7661-6213-EAB4-E31997327312}"/>
              </a:ext>
            </a:extLst>
          </p:cNvPr>
          <p:cNvSpPr>
            <a:spLocks noGrp="1"/>
          </p:cNvSpPr>
          <p:nvPr>
            <p:ph type="sldNum" sz="quarter" idx="12"/>
          </p:nvPr>
        </p:nvSpPr>
        <p:spPr>
          <a:xfrm>
            <a:off x="8610600" y="6356350"/>
            <a:ext cx="2743200" cy="365125"/>
          </a:xfrm>
          <a:prstGeom prst="rect">
            <a:avLst/>
          </a:prstGeom>
        </p:spPr>
        <p:txBody>
          <a:bodyPr/>
          <a:lstStyle/>
          <a:p>
            <a:fld id="{35CBD5CF-9025-434B-9A75-CAF629E70D36}" type="slidenum">
              <a:rPr lang="vi-VN" smtClean="0"/>
              <a:t>‹#›</a:t>
            </a:fld>
            <a:endParaRPr lang="vi-VN"/>
          </a:p>
        </p:txBody>
      </p:sp>
    </p:spTree>
    <p:extLst>
      <p:ext uri="{BB962C8B-B14F-4D97-AF65-F5344CB8AC3E}">
        <p14:creationId xmlns:p14="http://schemas.microsoft.com/office/powerpoint/2010/main" val="1957345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4CCF1-ADBC-4532-FF8D-D1EB5C1446B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ABD4853-BFAE-14C6-B28A-49A05A2AA732}"/>
              </a:ext>
            </a:extLst>
          </p:cNvPr>
          <p:cNvSpPr>
            <a:spLocks noGrp="1"/>
          </p:cNvSpPr>
          <p:nvPr>
            <p:ph type="dt" sz="half" idx="10"/>
          </p:nvPr>
        </p:nvSpPr>
        <p:spPr>
          <a:xfrm>
            <a:off x="838200" y="6356350"/>
            <a:ext cx="2743200" cy="365125"/>
          </a:xfrm>
          <a:prstGeom prst="rect">
            <a:avLst/>
          </a:prstGeom>
        </p:spPr>
        <p:txBody>
          <a:bodyPr/>
          <a:lstStyle/>
          <a:p>
            <a:fld id="{B7A2F513-F265-432B-B91E-AF926462B1FE}" type="datetimeFigureOut">
              <a:rPr lang="vi-VN" smtClean="0"/>
              <a:t>14/02/2025</a:t>
            </a:fld>
            <a:endParaRPr lang="vi-VN"/>
          </a:p>
        </p:txBody>
      </p:sp>
      <p:sp>
        <p:nvSpPr>
          <p:cNvPr id="4" name="Footer Placeholder 3">
            <a:extLst>
              <a:ext uri="{FF2B5EF4-FFF2-40B4-BE49-F238E27FC236}">
                <a16:creationId xmlns:a16="http://schemas.microsoft.com/office/drawing/2014/main" id="{6C2E4482-D414-F5B4-5299-D72B7A67FEF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CC0A037A-E363-B370-9483-9DC43B27349F}"/>
              </a:ext>
            </a:extLst>
          </p:cNvPr>
          <p:cNvSpPr>
            <a:spLocks noGrp="1"/>
          </p:cNvSpPr>
          <p:nvPr>
            <p:ph type="sldNum" sz="quarter" idx="12"/>
          </p:nvPr>
        </p:nvSpPr>
        <p:spPr>
          <a:xfrm>
            <a:off x="8610600" y="6356350"/>
            <a:ext cx="2743200" cy="365125"/>
          </a:xfrm>
          <a:prstGeom prst="rect">
            <a:avLst/>
          </a:prstGeom>
        </p:spPr>
        <p:txBody>
          <a:bodyPr/>
          <a:lstStyle/>
          <a:p>
            <a:fld id="{35CBD5CF-9025-434B-9A75-CAF629E70D36}" type="slidenum">
              <a:rPr lang="vi-VN" smtClean="0"/>
              <a:t>‹#›</a:t>
            </a:fld>
            <a:endParaRPr lang="vi-VN"/>
          </a:p>
        </p:txBody>
      </p:sp>
    </p:spTree>
    <p:extLst>
      <p:ext uri="{BB962C8B-B14F-4D97-AF65-F5344CB8AC3E}">
        <p14:creationId xmlns:p14="http://schemas.microsoft.com/office/powerpoint/2010/main" val="29921051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A343B06C-8472-2CBC-3292-8BE3940E323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71145" y="0"/>
            <a:ext cx="1571656" cy="1571656"/>
          </a:xfrm>
          <a:prstGeom prst="rect">
            <a:avLst/>
          </a:prstGeom>
        </p:spPr>
      </p:pic>
    </p:spTree>
    <p:extLst>
      <p:ext uri="{BB962C8B-B14F-4D97-AF65-F5344CB8AC3E}">
        <p14:creationId xmlns:p14="http://schemas.microsoft.com/office/powerpoint/2010/main" val="31717894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5D4DC25C-CC1C-E056-A3F1-980F4820C0D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04175955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29.png"/><Relationship Id="rId5" Type="http://schemas.openxmlformats.org/officeDocument/2006/relationships/image" Target="../media/image7.png"/><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2.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31.png"/><Relationship Id="rId5" Type="http://schemas.openxmlformats.org/officeDocument/2006/relationships/image" Target="../media/image7.pn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7.png"/><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1.png"/><Relationship Id="rId7" Type="http://schemas.openxmlformats.org/officeDocument/2006/relationships/image" Target="../media/image15.svg"/><Relationship Id="rId2" Type="http://schemas.openxmlformats.org/officeDocument/2006/relationships/image" Target="../media/image10.jpe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5.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25.png"/><Relationship Id="rId5" Type="http://schemas.openxmlformats.org/officeDocument/2006/relationships/image" Target="../media/image7.png"/><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6.png"/><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27.png"/><Relationship Id="rId5" Type="http://schemas.openxmlformats.org/officeDocument/2006/relationships/image" Target="../media/image7.pn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3"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76" y="0"/>
            <a:ext cx="12192000" cy="6858000"/>
          </a:xfrm>
          <a:prstGeom prst="rect">
            <a:avLst/>
          </a:prstGeom>
        </p:spPr>
      </p:pic>
      <p:pic>
        <p:nvPicPr>
          <p:cNvPr id="7" name="图片 6">
            <a:extLst>
              <a:ext uri="{FF2B5EF4-FFF2-40B4-BE49-F238E27FC236}">
                <a16:creationId xmlns:a16="http://schemas.microsoft.com/office/drawing/2014/main" id="{823AF10E-97A3-4241-A817-64F4C1862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85860" y="0"/>
            <a:ext cx="3538832" cy="2034399"/>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32" name="图片 31"/>
          <p:cNvPicPr>
            <a:picLocks noChangeAspect="1"/>
          </p:cNvPicPr>
          <p:nvPr/>
        </p:nvPicPr>
        <p:blipFill rotWithShape="1">
          <a:blip r:embed="rId6" cstate="print">
            <a:extLst>
              <a:ext uri="{28A0092B-C50C-407E-A947-70E740481C1C}">
                <a14:useLocalDpi xmlns:a14="http://schemas.microsoft.com/office/drawing/2010/main" val="0"/>
              </a:ext>
            </a:extLst>
          </a:blip>
          <a:srcRect l="25016" t="54798" r="5937"/>
          <a:stretch/>
        </p:blipFill>
        <p:spPr>
          <a:xfrm rot="5400000">
            <a:off x="-62934" y="3754936"/>
            <a:ext cx="3225803" cy="3099932"/>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t="17590" r="4793" b="45929"/>
          <a:stretch/>
        </p:blipFill>
        <p:spPr>
          <a:xfrm rot="5400000">
            <a:off x="8755187" y="3446587"/>
            <a:ext cx="4447926" cy="2501900"/>
          </a:xfrm>
          <a:prstGeom prst="rect">
            <a:avLst/>
          </a:prstGeom>
        </p:spPr>
      </p:pic>
      <p:grpSp>
        <p:nvGrpSpPr>
          <p:cNvPr id="2" name="Group 1"/>
          <p:cNvGrpSpPr/>
          <p:nvPr/>
        </p:nvGrpSpPr>
        <p:grpSpPr>
          <a:xfrm>
            <a:off x="890317" y="1373930"/>
            <a:ext cx="1343073" cy="1320938"/>
            <a:chOff x="1809068" y="2147815"/>
            <a:chExt cx="1343073" cy="1320938"/>
          </a:xfrm>
        </p:grpSpPr>
        <p:sp>
          <p:nvSpPr>
            <p:cNvPr id="12"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1</a:t>
              </a: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18"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pic>
        <p:nvPicPr>
          <p:cNvPr id="21" name="图片 12">
            <a:extLst>
              <a:ext uri="{FF2B5EF4-FFF2-40B4-BE49-F238E27FC236}">
                <a16:creationId xmlns:a16="http://schemas.microsoft.com/office/drawing/2014/main" id="{8D12689B-57E6-4373-8CF1-F96605E68C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00257" y="3352800"/>
            <a:ext cx="3796967" cy="3796967"/>
          </a:xfrm>
          <a:prstGeom prst="rect">
            <a:avLst/>
          </a:prstGeom>
        </p:spPr>
      </p:pic>
      <p:pic>
        <p:nvPicPr>
          <p:cNvPr id="4" name="Picture 3">
            <a:extLst>
              <a:ext uri="{FF2B5EF4-FFF2-40B4-BE49-F238E27FC236}">
                <a16:creationId xmlns:a16="http://schemas.microsoft.com/office/drawing/2014/main" id="{12855D32-A551-206C-A152-BE8E6D9C9B41}"/>
              </a:ext>
            </a:extLst>
          </p:cNvPr>
          <p:cNvPicPr>
            <a:picLocks noChangeAspect="1"/>
          </p:cNvPicPr>
          <p:nvPr/>
        </p:nvPicPr>
        <p:blipFill>
          <a:blip r:embed="rId9"/>
          <a:stretch>
            <a:fillRect/>
          </a:stretch>
        </p:blipFill>
        <p:spPr>
          <a:xfrm>
            <a:off x="1365481" y="2068347"/>
            <a:ext cx="9327688" cy="2359356"/>
          </a:xfrm>
          <a:prstGeom prst="rect">
            <a:avLst/>
          </a:prstGeom>
        </p:spPr>
      </p:pic>
    </p:spTree>
    <p:extLst>
      <p:ext uri="{BB962C8B-B14F-4D97-AF65-F5344CB8AC3E}">
        <p14:creationId xmlns:p14="http://schemas.microsoft.com/office/powerpoint/2010/main" val="25969604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等线" panose="020F0502020204030204"/>
                <a:ea typeface="+mn-ea"/>
                <a:cs typeface="+mn-cs"/>
              </a:rPr>
              <a:t>Nam cắt giấy màu được 3 hình có kích thước như hình dưới đây.</a:t>
            </a: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C02ADF22-0B1F-9C05-9404-3D7B1E443EAB}"/>
              </a:ext>
            </a:extLst>
          </p:cNvPr>
          <p:cNvPicPr>
            <a:picLocks noChangeAspect="1"/>
          </p:cNvPicPr>
          <p:nvPr/>
        </p:nvPicPr>
        <p:blipFill>
          <a:blip r:embed="rId4"/>
          <a:stretch>
            <a:fillRect/>
          </a:stretch>
        </p:blipFill>
        <p:spPr>
          <a:xfrm>
            <a:off x="2812975" y="765322"/>
            <a:ext cx="5756743" cy="4827403"/>
          </a:xfrm>
          <a:prstGeom prst="rect">
            <a:avLst/>
          </a:prstGeom>
        </p:spPr>
      </p:pic>
    </p:spTree>
    <p:extLst>
      <p:ext uri="{BB962C8B-B14F-4D97-AF65-F5344CB8AC3E}">
        <p14:creationId xmlns:p14="http://schemas.microsoft.com/office/powerpoint/2010/main" val="36934602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cxnSp>
        <p:nvCxnSpPr>
          <p:cNvPr id="6" name="MH_Other_5">
            <a:extLst>
              <a:ext uri="{FF2B5EF4-FFF2-40B4-BE49-F238E27FC236}">
                <a16:creationId xmlns:a16="http://schemas.microsoft.com/office/drawing/2014/main" id="{4E50D1D9-6016-4F84-884D-A1776DA47941}"/>
              </a:ext>
            </a:extLst>
          </p:cNvPr>
          <p:cNvCxnSpPr/>
          <p:nvPr>
            <p:custDataLst>
              <p:tags r:id="rId1"/>
            </p:custDataLst>
          </p:nvPr>
        </p:nvCxnSpPr>
        <p:spPr>
          <a:xfrm>
            <a:off x="1295920" y="6733531"/>
            <a:ext cx="9429750" cy="0"/>
          </a:xfrm>
          <a:prstGeom prst="line">
            <a:avLst/>
          </a:prstGeom>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rot="1560527">
            <a:off x="307286" y="565979"/>
            <a:ext cx="949290" cy="950409"/>
            <a:chOff x="1809068" y="2147815"/>
            <a:chExt cx="1343073" cy="1320938"/>
          </a:xfrm>
        </p:grpSpPr>
        <p:sp>
          <p:nvSpPr>
            <p:cNvPr id="18"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2</a:t>
              </a:r>
              <a:endParaRPr kumimoji="0" lang="zh-CN" altLang="en-US" sz="6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19"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mc:AlternateContent xmlns:mc="http://schemas.openxmlformats.org/markup-compatibility/2006">
        <mc:Choice xmlns:a14="http://schemas.microsoft.com/office/drawing/2010/main" Requires="a14">
          <p:sp>
            <p:nvSpPr>
              <p:cNvPr id="2" name="Rounded Rectangle 1"/>
              <p:cNvSpPr/>
              <p:nvPr/>
            </p:nvSpPr>
            <p:spPr>
              <a:xfrm>
                <a:off x="1303375" y="1504110"/>
                <a:ext cx="10264848" cy="1140703"/>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mbria" panose="02040503050406030204" pitchFamily="18" charset="0"/>
                    <a:ea typeface="Cambria" panose="02040503050406030204" pitchFamily="18" charset="0"/>
                  </a:rPr>
                  <a:t>Một bể cá dạng hình hộp chữ nhật có chu vi đáy là 320 cm, chiều rộng của đáy bằng </a:t>
                </a:r>
                <a14:m>
                  <m:oMath xmlns:m="http://schemas.openxmlformats.org/officeDocument/2006/math">
                    <m:f>
                      <m:fPr>
                        <m:ctrlPr>
                          <a:rPr lang="vi-VN" sz="2800" b="1" i="1" smtClean="0">
                            <a:solidFill>
                              <a:srgbClr val="002060"/>
                            </a:solidFill>
                            <a:latin typeface="Cambria Math" panose="02040503050406030204" pitchFamily="18" charset="0"/>
                            <a:ea typeface="Cambria" panose="02040503050406030204" pitchFamily="18" charset="0"/>
                          </a:rPr>
                        </m:ctrlPr>
                      </m:fPr>
                      <m:num>
                        <m:r>
                          <a:rPr lang="en-US" sz="2800" b="1" i="1" smtClean="0">
                            <a:solidFill>
                              <a:srgbClr val="002060"/>
                            </a:solidFill>
                            <a:latin typeface="Cambria Math" panose="02040503050406030204" pitchFamily="18" charset="0"/>
                            <a:ea typeface="Cambria" panose="02040503050406030204" pitchFamily="18" charset="0"/>
                          </a:rPr>
                          <m:t>𝟑</m:t>
                        </m:r>
                      </m:num>
                      <m:den>
                        <m:r>
                          <a:rPr lang="en-US" sz="2800" b="1" i="1" smtClean="0">
                            <a:solidFill>
                              <a:srgbClr val="002060"/>
                            </a:solidFill>
                            <a:latin typeface="Cambria Math" panose="02040503050406030204" pitchFamily="18" charset="0"/>
                            <a:ea typeface="Cambria" panose="02040503050406030204" pitchFamily="18" charset="0"/>
                          </a:rPr>
                          <m:t>𝟓</m:t>
                        </m:r>
                      </m:den>
                    </m:f>
                  </m:oMath>
                </a14:m>
                <a:r>
                  <a:rPr lang="vi-VN" sz="2800" b="1" dirty="0">
                    <a:solidFill>
                      <a:srgbClr val="002060"/>
                    </a:solidFill>
                    <a:latin typeface="Cambria" panose="02040503050406030204" pitchFamily="18" charset="0"/>
                    <a:ea typeface="Cambria" panose="02040503050406030204" pitchFamily="18" charset="0"/>
                  </a:rPr>
                  <a:t> chiều dài của đáy, chiều cao bể cá là 50 cm.</a:t>
                </a:r>
              </a:p>
              <a:p>
                <a:pPr lvl="0" algn="just"/>
                <a:r>
                  <a:rPr lang="vi-VN" sz="2800" b="1" dirty="0">
                    <a:solidFill>
                      <a:srgbClr val="002060"/>
                    </a:solidFill>
                    <a:latin typeface="Cambria" panose="02040503050406030204" pitchFamily="18" charset="0"/>
                    <a:ea typeface="Cambria" panose="02040503050406030204" pitchFamily="18" charset="0"/>
                  </a:rPr>
                  <a:t>a) Tính chiều dài và chiều rộng đáy bể cá.</a:t>
                </a:r>
              </a:p>
              <a:p>
                <a:pPr lvl="0" algn="just"/>
                <a:r>
                  <a:rPr lang="vi-VN" sz="2800" b="1" dirty="0">
                    <a:solidFill>
                      <a:srgbClr val="002060"/>
                    </a:solidFill>
                    <a:latin typeface="Cambria" panose="02040503050406030204" pitchFamily="18" charset="0"/>
                    <a:ea typeface="Cambria" panose="02040503050406030204" pitchFamily="18" charset="0"/>
                  </a:rPr>
                  <a:t>b) Biết mực nước ở bể cá là 40 cm. Hỏi lượng nước hiện có trong bể chiếm bao nhiêu phần trăm so với lượng nước khi đầy bể?</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mc:Choice>
        <mc:Fallback>
          <p:sp>
            <p:nvSpPr>
              <p:cNvPr id="2" name="Rounded Rectangle 1"/>
              <p:cNvSpPr>
                <a:spLocks noRot="1" noChangeAspect="1" noMove="1" noResize="1" noEditPoints="1" noAdjustHandles="1" noChangeArrowheads="1" noChangeShapeType="1" noTextEdit="1"/>
              </p:cNvSpPr>
              <p:nvPr/>
            </p:nvSpPr>
            <p:spPr>
              <a:xfrm>
                <a:off x="1303375" y="1504110"/>
                <a:ext cx="10264848" cy="1140703"/>
              </a:xfrm>
              <a:prstGeom prst="roundRect">
                <a:avLst/>
              </a:prstGeom>
              <a:blipFill>
                <a:blip r:embed="rId6"/>
                <a:stretch>
                  <a:fillRect l="-713" t="-98930" r="-1425" b="-108021"/>
                </a:stretch>
              </a:blipFill>
              <a:ln w="28575">
                <a:noFill/>
                <a:prstDash val="dashDot"/>
              </a:ln>
            </p:spPr>
            <p:txBody>
              <a:bodyPr/>
              <a:lstStyle/>
              <a:p>
                <a:r>
                  <a:rPr lang="en-US">
                    <a:noFill/>
                  </a:rPr>
                  <a:t> </a:t>
                </a:r>
              </a:p>
            </p:txBody>
          </p:sp>
        </mc:Fallback>
      </mc:AlternateContent>
      <p:pic>
        <p:nvPicPr>
          <p:cNvPr id="12" name="Picture 11">
            <a:extLst>
              <a:ext uri="{FF2B5EF4-FFF2-40B4-BE49-F238E27FC236}">
                <a16:creationId xmlns:a16="http://schemas.microsoft.com/office/drawing/2014/main" id="{844650C4-2223-39E7-AEB4-D9D8CC441C24}"/>
              </a:ext>
            </a:extLst>
          </p:cNvPr>
          <p:cNvPicPr>
            <a:picLocks noChangeAspect="1"/>
          </p:cNvPicPr>
          <p:nvPr/>
        </p:nvPicPr>
        <p:blipFill>
          <a:blip r:embed="rId7"/>
          <a:stretch>
            <a:fillRect/>
          </a:stretch>
        </p:blipFill>
        <p:spPr>
          <a:xfrm>
            <a:off x="5599038" y="3358337"/>
            <a:ext cx="4326656" cy="2766015"/>
          </a:xfrm>
          <a:prstGeom prst="rect">
            <a:avLst/>
          </a:prstGeom>
        </p:spPr>
      </p:pic>
    </p:spTree>
    <p:extLst>
      <p:ext uri="{BB962C8B-B14F-4D97-AF65-F5344CB8AC3E}">
        <p14:creationId xmlns:p14="http://schemas.microsoft.com/office/powerpoint/2010/main" val="39535377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34C73817-614D-190A-56B8-53C9BCFD749D}"/>
              </a:ext>
            </a:extLst>
          </p:cNvPr>
          <p:cNvSpPr txBox="1"/>
          <p:nvPr/>
        </p:nvSpPr>
        <p:spPr>
          <a:xfrm>
            <a:off x="393405" y="499731"/>
            <a:ext cx="11366204" cy="4684744"/>
          </a:xfrm>
          <a:prstGeom prst="rect">
            <a:avLst/>
          </a:prstGeom>
          <a:noFill/>
        </p:spPr>
        <p:txBody>
          <a:bodyPr wrap="square" rtlCol="0">
            <a:spAutoFit/>
          </a:bodyPr>
          <a:lstStyle/>
          <a:p>
            <a:pPr marL="0" marR="0" algn="ctr">
              <a:lnSpc>
                <a:spcPct val="120000"/>
              </a:lnSpc>
              <a:spcBef>
                <a:spcPts val="0"/>
              </a:spcBef>
              <a:spcAft>
                <a:spcPts val="0"/>
              </a:spcAft>
            </a:pPr>
            <a:r>
              <a:rPr lang="en-US" sz="3600" b="1" i="1" dirty="0" err="1">
                <a:solidFill>
                  <a:srgbClr val="FF0000"/>
                </a:solidFill>
                <a:effectLst/>
                <a:latin typeface="Cambria" panose="02040503050406030204" pitchFamily="18" charset="0"/>
                <a:ea typeface="Cambria" panose="02040503050406030204" pitchFamily="18" charset="0"/>
              </a:rPr>
              <a:t>Bài</a:t>
            </a:r>
            <a:r>
              <a:rPr lang="en-US" sz="3600" b="1" i="1" dirty="0">
                <a:solidFill>
                  <a:srgbClr val="FF0000"/>
                </a:solidFill>
                <a:effectLst/>
                <a:latin typeface="Cambria" panose="02040503050406030204" pitchFamily="18" charset="0"/>
                <a:ea typeface="Cambria" panose="02040503050406030204" pitchFamily="18" charset="0"/>
              </a:rPr>
              <a:t> </a:t>
            </a:r>
            <a:r>
              <a:rPr lang="en-US" sz="3600" b="1" i="1" dirty="0" err="1">
                <a:solidFill>
                  <a:srgbClr val="FF0000"/>
                </a:solidFill>
                <a:effectLst/>
                <a:latin typeface="Cambria" panose="02040503050406030204" pitchFamily="18" charset="0"/>
                <a:ea typeface="Cambria" panose="02040503050406030204" pitchFamily="18" charset="0"/>
              </a:rPr>
              <a:t>giải</a:t>
            </a:r>
            <a:endParaRPr lang="en-US" sz="3600" i="1" dirty="0">
              <a:solidFill>
                <a:srgbClr val="FF0000"/>
              </a:solidFill>
              <a:latin typeface="Cambria" panose="02040503050406030204" pitchFamily="18" charset="0"/>
              <a:ea typeface="Cambria" panose="02040503050406030204" pitchFamily="18" charset="0"/>
            </a:endParaRPr>
          </a:p>
          <a:p>
            <a:pPr algn="ctr">
              <a:lnSpc>
                <a:spcPct val="120000"/>
              </a:lnSpc>
            </a:pPr>
            <a:r>
              <a:rPr lang="en-US" sz="3600" dirty="0" err="1">
                <a:solidFill>
                  <a:srgbClr val="FF0000"/>
                </a:solidFill>
                <a:effectLst/>
                <a:latin typeface="Cambria" panose="02040503050406030204" pitchFamily="18" charset="0"/>
                <a:ea typeface="Cambria" panose="02040503050406030204" pitchFamily="18" charset="0"/>
              </a:rPr>
              <a:t>Nửa</a:t>
            </a:r>
            <a:r>
              <a:rPr lang="en-US" sz="3600" dirty="0">
                <a:solidFill>
                  <a:srgbClr val="FF0000"/>
                </a:solidFill>
                <a:effectLst/>
                <a:latin typeface="Cambria" panose="02040503050406030204" pitchFamily="18" charset="0"/>
                <a:ea typeface="Cambria" panose="02040503050406030204" pitchFamily="18" charset="0"/>
              </a:rPr>
              <a:t> chu vi </a:t>
            </a:r>
            <a:r>
              <a:rPr lang="en-US" sz="3600" dirty="0" err="1">
                <a:solidFill>
                  <a:srgbClr val="FF0000"/>
                </a:solidFill>
                <a:effectLst/>
                <a:latin typeface="Cambria" panose="02040503050406030204" pitchFamily="18" charset="0"/>
                <a:ea typeface="Cambria" panose="02040503050406030204" pitchFamily="18" charset="0"/>
              </a:rPr>
              <a:t>của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bể</a:t>
            </a:r>
            <a:r>
              <a:rPr lang="en-US" sz="3600" dirty="0">
                <a:solidFill>
                  <a:srgbClr val="FF0000"/>
                </a:solidFill>
                <a:latin typeface="Cambria" panose="02040503050406030204" pitchFamily="18" charset="0"/>
                <a:ea typeface="Cambria" panose="02040503050406030204" pitchFamily="18" charset="0"/>
              </a:rPr>
              <a:t> </a:t>
            </a:r>
            <a:r>
              <a:rPr lang="en-US" sz="3600" dirty="0">
                <a:solidFill>
                  <a:srgbClr val="FF0000"/>
                </a:solidFill>
                <a:effectLst/>
                <a:latin typeface="Cambria" panose="02040503050406030204" pitchFamily="18" charset="0"/>
                <a:ea typeface="Cambria" panose="02040503050406030204" pitchFamily="18" charset="0"/>
              </a:rPr>
              <a:t>cá là:</a:t>
            </a:r>
          </a:p>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320 : 2 = 160 (cm)</a:t>
            </a:r>
          </a:p>
          <a:p>
            <a:pPr marL="742950" marR="0" indent="-742950" algn="ctr">
              <a:lnSpc>
                <a:spcPct val="120000"/>
              </a:lnSpc>
              <a:spcBef>
                <a:spcPts val="0"/>
              </a:spcBef>
              <a:spcAft>
                <a:spcPts val="0"/>
              </a:spcAft>
              <a:buAutoNum type="alphaLcParenR"/>
            </a:pPr>
            <a:r>
              <a:rPr lang="en-US" sz="3600" dirty="0" err="1">
                <a:solidFill>
                  <a:srgbClr val="FF0000"/>
                </a:solidFill>
                <a:effectLst/>
                <a:latin typeface="Cambria" panose="02040503050406030204" pitchFamily="18" charset="0"/>
                <a:ea typeface="Cambria" panose="02040503050406030204" pitchFamily="18" charset="0"/>
              </a:rPr>
              <a:t>Chiều</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rộng</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đáy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bể</a:t>
            </a:r>
            <a:r>
              <a:rPr lang="en-US" sz="3600" dirty="0">
                <a:solidFill>
                  <a:srgbClr val="FF0000"/>
                </a:solidFill>
                <a:latin typeface="Cambria" panose="02040503050406030204" pitchFamily="18" charset="0"/>
                <a:ea typeface="Cambria" panose="02040503050406030204" pitchFamily="18" charset="0"/>
              </a:rPr>
              <a:t> </a:t>
            </a:r>
            <a:r>
              <a:rPr lang="en-US" sz="3600" dirty="0">
                <a:solidFill>
                  <a:srgbClr val="FF0000"/>
                </a:solidFill>
                <a:effectLst/>
                <a:latin typeface="Cambria" panose="02040503050406030204" pitchFamily="18" charset="0"/>
                <a:ea typeface="Cambria" panose="02040503050406030204" pitchFamily="18" charset="0"/>
              </a:rPr>
              <a:t>cá là:</a:t>
            </a:r>
          </a:p>
          <a:p>
            <a:pPr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160 : (3 + 5) × 3 = 60 (cm)</a:t>
            </a:r>
          </a:p>
          <a:p>
            <a:pPr marR="0" algn="ctr">
              <a:lnSpc>
                <a:spcPct val="120000"/>
              </a:lnSpc>
              <a:spcBef>
                <a:spcPts val="0"/>
              </a:spcBef>
              <a:spcAft>
                <a:spcPts val="0"/>
              </a:spcAft>
            </a:pPr>
            <a:r>
              <a:rPr lang="en-US" sz="3600" dirty="0" err="1">
                <a:solidFill>
                  <a:srgbClr val="FF0000"/>
                </a:solidFill>
                <a:effectLst/>
                <a:latin typeface="Cambria" panose="02040503050406030204" pitchFamily="18" charset="0"/>
                <a:ea typeface="Cambria" panose="02040503050406030204" pitchFamily="18" charset="0"/>
              </a:rPr>
              <a:t>Chiều</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dài</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đáy</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bể</a:t>
            </a:r>
            <a:r>
              <a:rPr lang="en-US" sz="3600" dirty="0">
                <a:solidFill>
                  <a:srgbClr val="FF0000"/>
                </a:solidFill>
                <a:effectLst/>
                <a:latin typeface="Cambria" panose="02040503050406030204" pitchFamily="18" charset="0"/>
                <a:ea typeface="Cambria" panose="02040503050406030204" pitchFamily="18" charset="0"/>
              </a:rPr>
              <a:t> cá là:</a:t>
            </a:r>
          </a:p>
          <a:p>
            <a:pPr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160 – 60 = 100 (cm)</a:t>
            </a:r>
          </a:p>
        </p:txBody>
      </p:sp>
    </p:spTree>
    <p:extLst>
      <p:ext uri="{BB962C8B-B14F-4D97-AF65-F5344CB8AC3E}">
        <p14:creationId xmlns:p14="http://schemas.microsoft.com/office/powerpoint/2010/main" val="14767426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down)">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wipe(down)">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wipe(down)">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wipe(down)">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wipe(down)">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wipe(down)">
                                      <p:cBhvr>
                                        <p:cTn id="37"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34C73817-614D-190A-56B8-53C9BCFD749D}"/>
              </a:ext>
            </a:extLst>
          </p:cNvPr>
          <p:cNvSpPr txBox="1"/>
          <p:nvPr/>
        </p:nvSpPr>
        <p:spPr>
          <a:xfrm>
            <a:off x="393405" y="499731"/>
            <a:ext cx="11366204" cy="5215338"/>
          </a:xfrm>
          <a:prstGeom prst="rect">
            <a:avLst/>
          </a:prstGeom>
          <a:noFill/>
        </p:spPr>
        <p:txBody>
          <a:bodyPr wrap="square" rtlCol="0">
            <a:spAutoFit/>
          </a:bodyPr>
          <a:lstStyle/>
          <a:p>
            <a:pPr algn="ctr">
              <a:lnSpc>
                <a:spcPct val="120000"/>
              </a:lnSpc>
            </a:pPr>
            <a:r>
              <a:rPr lang="en-US" sz="2800" b="1" dirty="0">
                <a:solidFill>
                  <a:srgbClr val="FF0000"/>
                </a:solidFill>
                <a:effectLst/>
                <a:latin typeface="Cambria" panose="02040503050406030204" pitchFamily="18" charset="0"/>
                <a:ea typeface="Cambria" panose="02040503050406030204" pitchFamily="18" charset="0"/>
              </a:rPr>
              <a:t>b) </a:t>
            </a:r>
            <a:r>
              <a:rPr lang="en-US" sz="2800" b="1" dirty="0" err="1">
                <a:solidFill>
                  <a:srgbClr val="FF0000"/>
                </a:solidFill>
                <a:effectLst/>
                <a:latin typeface="Cambria" panose="02040503050406030204" pitchFamily="18" charset="0"/>
                <a:ea typeface="Cambria" panose="02040503050406030204" pitchFamily="18" charset="0"/>
              </a:rPr>
              <a:t>Lượng</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nước</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a:solidFill>
                  <a:srgbClr val="FF0000"/>
                </a:solidFill>
                <a:latin typeface="Cambria" panose="02040503050406030204" pitchFamily="18" charset="0"/>
                <a:ea typeface="Cambria" panose="02040503050406030204" pitchFamily="18" charset="0"/>
              </a:rPr>
              <a:t>ở </a:t>
            </a:r>
            <a:r>
              <a:rPr lang="en-US" sz="2800" b="1" dirty="0" err="1">
                <a:solidFill>
                  <a:srgbClr val="FF0000"/>
                </a:solidFill>
                <a:latin typeface="Cambria" panose="02040503050406030204" pitchFamily="18" charset="0"/>
                <a:ea typeface="Cambria" panose="02040503050406030204" pitchFamily="18" charset="0"/>
              </a:rPr>
              <a:t>bể</a:t>
            </a:r>
            <a:r>
              <a:rPr lang="en-US" sz="2800" b="1" dirty="0">
                <a:solidFill>
                  <a:srgbClr val="FF0000"/>
                </a:solidFill>
                <a:latin typeface="Cambria" panose="02040503050406030204" pitchFamily="18" charset="0"/>
                <a:ea typeface="Cambria" panose="02040503050406030204" pitchFamily="18" charset="0"/>
              </a:rPr>
              <a:t> cá </a:t>
            </a:r>
            <a:r>
              <a:rPr lang="en-US" sz="2800" b="1" dirty="0" err="1">
                <a:solidFill>
                  <a:srgbClr val="FF0000"/>
                </a:solidFill>
                <a:effectLst/>
                <a:latin typeface="Cambria" panose="02040503050406030204" pitchFamily="18" charset="0"/>
                <a:ea typeface="Cambria" panose="02040503050406030204" pitchFamily="18" charset="0"/>
              </a:rPr>
              <a:t>khi</a:t>
            </a:r>
            <a:r>
              <a:rPr lang="en-US" sz="2800" b="1" dirty="0">
                <a:solidFill>
                  <a:srgbClr val="FF0000"/>
                </a:solidFill>
                <a:effectLst/>
                <a:latin typeface="Cambria" panose="02040503050406030204" pitchFamily="18" charset="0"/>
                <a:ea typeface="Cambria" panose="02040503050406030204" pitchFamily="18" charset="0"/>
              </a:rPr>
              <a:t> có </a:t>
            </a:r>
            <a:r>
              <a:rPr lang="en-US" sz="2800" b="1" dirty="0" err="1">
                <a:solidFill>
                  <a:srgbClr val="FF0000"/>
                </a:solidFill>
                <a:effectLst/>
                <a:latin typeface="Cambria" panose="02040503050406030204" pitchFamily="18" charset="0"/>
                <a:ea typeface="Cambria" panose="02040503050406030204" pitchFamily="18" charset="0"/>
              </a:rPr>
              <a:t>mực</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nước</a:t>
            </a:r>
            <a:r>
              <a:rPr lang="en-US" sz="2800" b="1" dirty="0">
                <a:solidFill>
                  <a:srgbClr val="FF0000"/>
                </a:solidFill>
                <a:effectLst/>
                <a:latin typeface="Cambria" panose="02040503050406030204" pitchFamily="18" charset="0"/>
                <a:ea typeface="Cambria" panose="02040503050406030204" pitchFamily="18" charset="0"/>
              </a:rPr>
              <a:t> 40 cm là:</a:t>
            </a:r>
            <a:endParaRPr lang="en-US" sz="2800" dirty="0">
              <a:solidFill>
                <a:srgbClr val="FF0000"/>
              </a:solidFill>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100 × 60 × 40 = 240 000 (cm</a:t>
            </a:r>
            <a:r>
              <a:rPr lang="en-US" sz="2800" baseline="30000" dirty="0">
                <a:solidFill>
                  <a:srgbClr val="FF0000"/>
                </a:solidFill>
                <a:effectLst/>
                <a:latin typeface="Cambria" panose="02040503050406030204" pitchFamily="18" charset="0"/>
                <a:ea typeface="Cambria" panose="02040503050406030204" pitchFamily="18" charset="0"/>
              </a:rPr>
              <a:t>3</a:t>
            </a:r>
            <a:r>
              <a:rPr lang="en-US" sz="2800" dirty="0">
                <a:solidFill>
                  <a:srgbClr val="FF0000"/>
                </a:solidFill>
                <a:effectLst/>
                <a:latin typeface="Cambria" panose="02040503050406030204" pitchFamily="18" charset="0"/>
                <a:ea typeface="Cambria" panose="02040503050406030204" pitchFamily="18" charset="0"/>
              </a:rPr>
              <a:t>)</a:t>
            </a:r>
          </a:p>
          <a:p>
            <a:pPr algn="ctr">
              <a:lnSpc>
                <a:spcPct val="120000"/>
              </a:lnSpc>
            </a:pPr>
            <a:r>
              <a:rPr lang="en-US" sz="2800" dirty="0">
                <a:solidFill>
                  <a:srgbClr val="FF0000"/>
                </a:solidFill>
                <a:effectLst/>
                <a:latin typeface="Cambria" panose="02040503050406030204" pitchFamily="18" charset="0"/>
                <a:ea typeface="Cambria" panose="02040503050406030204" pitchFamily="18" charset="0"/>
              </a:rPr>
              <a:t>240 </a:t>
            </a:r>
            <a:r>
              <a:rPr lang="en-US" sz="2800" dirty="0">
                <a:solidFill>
                  <a:srgbClr val="FF0000"/>
                </a:solidFill>
                <a:latin typeface="Cambria" panose="02040503050406030204" pitchFamily="18" charset="0"/>
                <a:ea typeface="Cambria" panose="02040503050406030204" pitchFamily="18" charset="0"/>
              </a:rPr>
              <a:t>000 cm</a:t>
            </a:r>
            <a:r>
              <a:rPr lang="en-US" sz="2800" baseline="30000" dirty="0">
                <a:solidFill>
                  <a:srgbClr val="FF0000"/>
                </a:solidFill>
                <a:latin typeface="Cambria" panose="02040503050406030204" pitchFamily="18" charset="0"/>
                <a:ea typeface="Cambria" panose="02040503050406030204" pitchFamily="18" charset="0"/>
              </a:rPr>
              <a:t>3</a:t>
            </a:r>
            <a:r>
              <a:rPr lang="en-US" sz="2800" dirty="0">
                <a:solidFill>
                  <a:srgbClr val="FF0000"/>
                </a:solidFill>
                <a:effectLst/>
                <a:latin typeface="Cambria" panose="02040503050406030204" pitchFamily="18" charset="0"/>
                <a:ea typeface="Cambria" panose="02040503050406030204" pitchFamily="18" charset="0"/>
              </a:rPr>
              <a:t> = </a:t>
            </a:r>
            <a:r>
              <a:rPr lang="en-US" sz="2800" dirty="0">
                <a:solidFill>
                  <a:srgbClr val="FF0000"/>
                </a:solidFill>
                <a:latin typeface="Cambria" panose="02040503050406030204" pitchFamily="18" charset="0"/>
                <a:ea typeface="Cambria" panose="02040503050406030204" pitchFamily="18" charset="0"/>
              </a:rPr>
              <a:t>240 dm</a:t>
            </a:r>
            <a:r>
              <a:rPr lang="en-US" sz="2800" baseline="30000" dirty="0">
                <a:solidFill>
                  <a:srgbClr val="FF0000"/>
                </a:solidFill>
                <a:latin typeface="Cambria" panose="02040503050406030204" pitchFamily="18" charset="0"/>
                <a:ea typeface="Cambria" panose="02040503050406030204" pitchFamily="18" charset="0"/>
              </a:rPr>
              <a:t>3</a:t>
            </a:r>
            <a:r>
              <a:rPr lang="en-US" sz="2800" dirty="0">
                <a:solidFill>
                  <a:srgbClr val="FF0000"/>
                </a:solidFill>
                <a:effectLst/>
                <a:latin typeface="Cambria" panose="02040503050406030204" pitchFamily="18" charset="0"/>
                <a:ea typeface="Cambria" panose="02040503050406030204" pitchFamily="18" charset="0"/>
              </a:rPr>
              <a:t> = 240 </a:t>
            </a:r>
            <a:r>
              <a:rPr lang="en-US" sz="2800" i="1" dirty="0">
                <a:solidFill>
                  <a:srgbClr val="FF0000"/>
                </a:solidFill>
                <a:effectLst/>
                <a:latin typeface="Cambria" panose="02040503050406030204" pitchFamily="18" charset="0"/>
                <a:ea typeface="Cambria" panose="02040503050406030204" pitchFamily="18" charset="0"/>
              </a:rPr>
              <a:t>l</a:t>
            </a:r>
          </a:p>
          <a:p>
            <a:pPr marL="0" marR="0" algn="ctr">
              <a:lnSpc>
                <a:spcPct val="120000"/>
              </a:lnSpc>
              <a:spcBef>
                <a:spcPts val="0"/>
              </a:spcBef>
              <a:spcAft>
                <a:spcPts val="0"/>
              </a:spcAft>
            </a:pPr>
            <a:r>
              <a:rPr lang="en-US" sz="2800" b="1" dirty="0" err="1">
                <a:solidFill>
                  <a:srgbClr val="FF0000"/>
                </a:solidFill>
                <a:effectLst/>
                <a:latin typeface="Cambria" panose="02040503050406030204" pitchFamily="18" charset="0"/>
                <a:ea typeface="Cambria" panose="02040503050406030204" pitchFamily="18" charset="0"/>
              </a:rPr>
              <a:t>Lượng</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nước</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khi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bể</a:t>
            </a:r>
            <a:r>
              <a:rPr lang="en-US" sz="2800" b="1" dirty="0">
                <a:solidFill>
                  <a:srgbClr val="FF0000"/>
                </a:solidFill>
                <a:effectLst/>
                <a:latin typeface="Cambria" panose="02040503050406030204" pitchFamily="18" charset="0"/>
                <a:ea typeface="Cambria" panose="02040503050406030204" pitchFamily="18" charset="0"/>
              </a:rPr>
              <a:t> cá </a:t>
            </a:r>
            <a:r>
              <a:rPr lang="en-US" sz="2800" b="1" dirty="0" err="1">
                <a:solidFill>
                  <a:srgbClr val="FF0000"/>
                </a:solidFill>
                <a:effectLst/>
                <a:latin typeface="Cambria" panose="02040503050406030204" pitchFamily="18" charset="0"/>
                <a:ea typeface="Cambria" panose="02040503050406030204" pitchFamily="18" charset="0"/>
              </a:rPr>
              <a:t>đầy</a:t>
            </a:r>
            <a:r>
              <a:rPr lang="en-US" sz="2800" b="1" dirty="0">
                <a:solidFill>
                  <a:srgbClr val="FF0000"/>
                </a:solidFill>
                <a:effectLst/>
                <a:latin typeface="Cambria" panose="02040503050406030204" pitchFamily="18" charset="0"/>
                <a:ea typeface="Cambria" panose="02040503050406030204" pitchFamily="18" charset="0"/>
              </a:rPr>
              <a:t> là:</a:t>
            </a:r>
            <a:endParaRPr lang="en-US" sz="2800" dirty="0">
              <a:solidFill>
                <a:srgbClr val="FF0000"/>
              </a:solidFill>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100 × 60 × 50 = 300 000 (cm</a:t>
            </a:r>
            <a:r>
              <a:rPr lang="en-US" sz="2800" baseline="30000" dirty="0">
                <a:solidFill>
                  <a:srgbClr val="FF0000"/>
                </a:solidFill>
                <a:effectLst/>
                <a:latin typeface="Cambria" panose="02040503050406030204" pitchFamily="18" charset="0"/>
                <a:ea typeface="Cambria" panose="02040503050406030204" pitchFamily="18" charset="0"/>
              </a:rPr>
              <a:t>3</a:t>
            </a:r>
            <a:r>
              <a:rPr lang="en-US" sz="28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300 000 cm</a:t>
            </a:r>
            <a:r>
              <a:rPr lang="en-US" sz="2800" baseline="30000" dirty="0">
                <a:solidFill>
                  <a:srgbClr val="FF0000"/>
                </a:solidFill>
                <a:effectLst/>
                <a:latin typeface="Cambria" panose="02040503050406030204" pitchFamily="18" charset="0"/>
                <a:ea typeface="Cambria" panose="02040503050406030204" pitchFamily="18" charset="0"/>
              </a:rPr>
              <a:t>3</a:t>
            </a:r>
            <a:r>
              <a:rPr lang="en-US" sz="2800" dirty="0">
                <a:solidFill>
                  <a:srgbClr val="FF0000"/>
                </a:solidFill>
                <a:effectLst/>
                <a:latin typeface="Cambria" panose="02040503050406030204" pitchFamily="18" charset="0"/>
                <a:ea typeface="Cambria" panose="02040503050406030204" pitchFamily="18" charset="0"/>
              </a:rPr>
              <a:t> = 300 dm</a:t>
            </a:r>
            <a:r>
              <a:rPr lang="en-US" sz="2800" baseline="30000" dirty="0">
                <a:solidFill>
                  <a:srgbClr val="FF0000"/>
                </a:solidFill>
                <a:effectLst/>
                <a:latin typeface="Cambria" panose="02040503050406030204" pitchFamily="18" charset="0"/>
                <a:ea typeface="Cambria" panose="02040503050406030204" pitchFamily="18" charset="0"/>
              </a:rPr>
              <a:t>3</a:t>
            </a:r>
            <a:r>
              <a:rPr lang="en-US" sz="2800" dirty="0">
                <a:solidFill>
                  <a:srgbClr val="FF0000"/>
                </a:solidFill>
                <a:effectLst/>
                <a:latin typeface="Cambria" panose="02040503050406030204" pitchFamily="18" charset="0"/>
                <a:ea typeface="Cambria" panose="02040503050406030204" pitchFamily="18" charset="0"/>
              </a:rPr>
              <a:t> = 300 </a:t>
            </a:r>
            <a:r>
              <a:rPr lang="en-US" sz="2800" i="1" dirty="0">
                <a:solidFill>
                  <a:srgbClr val="FF0000"/>
                </a:solidFill>
                <a:effectLst/>
                <a:latin typeface="Cambria" panose="02040503050406030204" pitchFamily="18" charset="0"/>
                <a:ea typeface="Cambria" panose="02040503050406030204" pitchFamily="18" charset="0"/>
              </a:rPr>
              <a:t>l</a:t>
            </a:r>
            <a:endParaRPr lang="en-US" sz="2800" dirty="0">
              <a:solidFill>
                <a:srgbClr val="FF0000"/>
              </a:solidFill>
              <a:effectLst/>
              <a:latin typeface="Cambria" panose="02040503050406030204" pitchFamily="18" charset="0"/>
              <a:ea typeface="Cambria" panose="02040503050406030204" pitchFamily="18" charset="0"/>
            </a:endParaRPr>
          </a:p>
          <a:p>
            <a:pPr algn="ctr">
              <a:lnSpc>
                <a:spcPct val="120000"/>
              </a:lnSpc>
            </a:pPr>
            <a:r>
              <a:rPr lang="en-US" sz="2800" b="1" dirty="0" err="1">
                <a:solidFill>
                  <a:srgbClr val="FF0000"/>
                </a:solidFill>
                <a:effectLst/>
                <a:latin typeface="Cambria" panose="02040503050406030204" pitchFamily="18" charset="0"/>
                <a:ea typeface="Cambria" panose="02040503050406030204" pitchFamily="18" charset="0"/>
              </a:rPr>
              <a:t>Tỉ</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sô</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phần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trăm</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của</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lượng</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nước</a:t>
            </a:r>
            <a:r>
              <a:rPr lang="en-US" sz="2800" b="1" dirty="0">
                <a:solidFill>
                  <a:srgbClr val="FF0000"/>
                </a:solidFill>
                <a:effectLst/>
                <a:latin typeface="Cambria" panose="02040503050406030204" pitchFamily="18" charset="0"/>
                <a:ea typeface="Cambria" panose="02040503050406030204" pitchFamily="18" charset="0"/>
              </a:rPr>
              <a:t> ở </a:t>
            </a:r>
            <a:r>
              <a:rPr lang="en-US" sz="2800" b="1" dirty="0" err="1">
                <a:solidFill>
                  <a:srgbClr val="FF0000"/>
                </a:solidFill>
                <a:effectLst/>
                <a:latin typeface="Cambria" panose="02040503050406030204" pitchFamily="18" charset="0"/>
                <a:ea typeface="Cambria" panose="02040503050406030204" pitchFamily="18" charset="0"/>
              </a:rPr>
              <a:t>mức</a:t>
            </a:r>
            <a:r>
              <a:rPr lang="en-US" sz="2800" b="1" dirty="0">
                <a:solidFill>
                  <a:srgbClr val="FF0000"/>
                </a:solidFill>
                <a:effectLst/>
                <a:latin typeface="Cambria" panose="02040503050406030204" pitchFamily="18" charset="0"/>
                <a:ea typeface="Cambria" panose="02040503050406030204" pitchFamily="18" charset="0"/>
              </a:rPr>
              <a:t> 40 cm </a:t>
            </a:r>
            <a:r>
              <a:rPr lang="en-US" sz="2800" b="1" dirty="0" err="1">
                <a:solidFill>
                  <a:srgbClr val="FF0000"/>
                </a:solidFill>
                <a:effectLst/>
                <a:latin typeface="Cambria" panose="02040503050406030204" pitchFamily="18" charset="0"/>
                <a:ea typeface="Cambria" panose="02040503050406030204" pitchFamily="18" charset="0"/>
              </a:rPr>
              <a:t>và</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lượng</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nước</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khi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đầy</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bể</a:t>
            </a:r>
            <a:r>
              <a:rPr lang="en-US" sz="2800" b="1" dirty="0">
                <a:solidFill>
                  <a:srgbClr val="FF0000"/>
                </a:solidFill>
                <a:latin typeface="Cambria" panose="02040503050406030204" pitchFamily="18" charset="0"/>
                <a:ea typeface="Cambria" panose="02040503050406030204" pitchFamily="18" charset="0"/>
              </a:rPr>
              <a:t> </a:t>
            </a:r>
            <a:r>
              <a:rPr lang="en-US" sz="2800" b="1" dirty="0">
                <a:solidFill>
                  <a:srgbClr val="FF0000"/>
                </a:solidFill>
                <a:effectLst/>
                <a:latin typeface="Cambria" panose="02040503050406030204" pitchFamily="18" charset="0"/>
                <a:ea typeface="Cambria" panose="02040503050406030204" pitchFamily="18" charset="0"/>
              </a:rPr>
              <a:t>cá là:</a:t>
            </a:r>
            <a:endParaRPr lang="en-US" sz="2800" dirty="0">
              <a:solidFill>
                <a:srgbClr val="FF0000"/>
              </a:solidFill>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240 : 300 = 0,8 = 80%</a:t>
            </a:r>
          </a:p>
          <a:p>
            <a:pPr marL="0" marR="0" algn="ctr">
              <a:lnSpc>
                <a:spcPct val="120000"/>
              </a:lnSpc>
              <a:spcBef>
                <a:spcPts val="0"/>
              </a:spcBef>
              <a:spcAft>
                <a:spcPts val="0"/>
              </a:spcAft>
            </a:pPr>
            <a:r>
              <a:rPr lang="en-US" sz="2800" i="1" dirty="0" err="1">
                <a:solidFill>
                  <a:srgbClr val="FF0000"/>
                </a:solidFill>
                <a:effectLst/>
                <a:latin typeface="Cambria" panose="02040503050406030204" pitchFamily="18" charset="0"/>
                <a:ea typeface="Cambria" panose="02040503050406030204" pitchFamily="18" charset="0"/>
              </a:rPr>
              <a:t>Đáp</a:t>
            </a:r>
            <a:r>
              <a:rPr lang="en-US" sz="2800" i="1" dirty="0">
                <a:solidFill>
                  <a:srgbClr val="FF0000"/>
                </a:solidFill>
                <a:effectLst/>
                <a:latin typeface="Cambria" panose="02040503050406030204" pitchFamily="18" charset="0"/>
                <a:ea typeface="Cambria" panose="02040503050406030204" pitchFamily="18" charset="0"/>
              </a:rPr>
              <a:t> </a:t>
            </a:r>
            <a:r>
              <a:rPr lang="en-US" sz="2800" i="1" dirty="0" err="1">
                <a:solidFill>
                  <a:srgbClr val="FF0000"/>
                </a:solidFill>
                <a:effectLst/>
                <a:latin typeface="Cambria" panose="02040503050406030204" pitchFamily="18" charset="0"/>
                <a:ea typeface="Cambria" panose="02040503050406030204" pitchFamily="18" charset="0"/>
              </a:rPr>
              <a:t>số</a:t>
            </a:r>
            <a:r>
              <a:rPr lang="en-US" sz="2800" i="1" dirty="0">
                <a:solidFill>
                  <a:srgbClr val="FF0000"/>
                </a:solidFill>
                <a:effectLst/>
                <a:latin typeface="Cambria" panose="02040503050406030204" pitchFamily="18" charset="0"/>
                <a:ea typeface="Cambria" panose="02040503050406030204" pitchFamily="18" charset="0"/>
              </a:rPr>
              <a:t>: </a:t>
            </a:r>
            <a:r>
              <a:rPr lang="en-US" sz="2800" dirty="0">
                <a:solidFill>
                  <a:srgbClr val="FF0000"/>
                </a:solidFill>
                <a:effectLst/>
                <a:latin typeface="Cambria" panose="02040503050406030204" pitchFamily="18" charset="0"/>
                <a:ea typeface="Cambria" panose="02040503050406030204" pitchFamily="18" charset="0"/>
              </a:rPr>
              <a:t>a) 100 cm </a:t>
            </a:r>
            <a:r>
              <a:rPr lang="en-US" sz="2800" dirty="0" err="1">
                <a:solidFill>
                  <a:srgbClr val="FF0000"/>
                </a:solidFill>
                <a:effectLst/>
                <a:latin typeface="Cambria" panose="02040503050406030204" pitchFamily="18" charset="0"/>
                <a:ea typeface="Cambria" panose="02040503050406030204" pitchFamily="18" charset="0"/>
              </a:rPr>
              <a:t>và</a:t>
            </a:r>
            <a:r>
              <a:rPr lang="en-US" sz="2800" dirty="0">
                <a:solidFill>
                  <a:srgbClr val="FF0000"/>
                </a:solidFill>
                <a:effectLst/>
                <a:latin typeface="Cambria" panose="02040503050406030204" pitchFamily="18" charset="0"/>
                <a:ea typeface="Cambria" panose="02040503050406030204" pitchFamily="18" charset="0"/>
              </a:rPr>
              <a:t> 60 cm; b) 80%.</a:t>
            </a:r>
          </a:p>
        </p:txBody>
      </p:sp>
    </p:spTree>
    <p:extLst>
      <p:ext uri="{BB962C8B-B14F-4D97-AF65-F5344CB8AC3E}">
        <p14:creationId xmlns:p14="http://schemas.microsoft.com/office/powerpoint/2010/main" val="4155032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down)">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wipe(down)">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wipe(down)">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wipe(down)">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wipe(down)">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wipe(down)">
                                      <p:cBhvr>
                                        <p:cTn id="37" dur="500"/>
                                        <p:tgtEl>
                                          <p:spTgt spid="1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xEl>
                                              <p:pRg st="7" end="7"/>
                                            </p:txEl>
                                          </p:spTgt>
                                        </p:tgtEl>
                                        <p:attrNameLst>
                                          <p:attrName>style.visibility</p:attrName>
                                        </p:attrNameLst>
                                      </p:cBhvr>
                                      <p:to>
                                        <p:strVal val="visible"/>
                                      </p:to>
                                    </p:set>
                                    <p:animEffect transition="in" filter="wipe(down)">
                                      <p:cBhvr>
                                        <p:cTn id="42" dur="500"/>
                                        <p:tgtEl>
                                          <p:spTgt spid="1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xEl>
                                              <p:pRg st="8" end="8"/>
                                            </p:txEl>
                                          </p:spTgt>
                                        </p:tgtEl>
                                        <p:attrNameLst>
                                          <p:attrName>style.visibility</p:attrName>
                                        </p:attrNameLst>
                                      </p:cBhvr>
                                      <p:to>
                                        <p:strVal val="visible"/>
                                      </p:to>
                                    </p:set>
                                    <p:animEffect transition="in" filter="wipe(down)">
                                      <p:cBhvr>
                                        <p:cTn id="47" dur="500"/>
                                        <p:tgtEl>
                                          <p:spTgt spid="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cxnSp>
        <p:nvCxnSpPr>
          <p:cNvPr id="6" name="MH_Other_5">
            <a:extLst>
              <a:ext uri="{FF2B5EF4-FFF2-40B4-BE49-F238E27FC236}">
                <a16:creationId xmlns:a16="http://schemas.microsoft.com/office/drawing/2014/main" id="{4E50D1D9-6016-4F84-884D-A1776DA47941}"/>
              </a:ext>
            </a:extLst>
          </p:cNvPr>
          <p:cNvCxnSpPr/>
          <p:nvPr>
            <p:custDataLst>
              <p:tags r:id="rId1"/>
            </p:custDataLst>
          </p:nvPr>
        </p:nvCxnSpPr>
        <p:spPr>
          <a:xfrm>
            <a:off x="1295920" y="6733531"/>
            <a:ext cx="9429750" cy="0"/>
          </a:xfrm>
          <a:prstGeom prst="line">
            <a:avLst/>
          </a:prstGeom>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rot="1560527">
            <a:off x="307286" y="565979"/>
            <a:ext cx="949290" cy="950409"/>
            <a:chOff x="1809068" y="2147815"/>
            <a:chExt cx="1343073" cy="1320938"/>
          </a:xfrm>
        </p:grpSpPr>
        <p:sp>
          <p:nvSpPr>
            <p:cNvPr id="18"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3</a:t>
              </a:r>
              <a:endParaRPr kumimoji="0" lang="zh-CN" altLang="en-US" sz="6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19"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mc:AlternateContent xmlns:mc="http://schemas.openxmlformats.org/markup-compatibility/2006">
        <mc:Choice xmlns:a14="http://schemas.microsoft.com/office/drawing/2010/main" Requires="a14">
          <p:sp>
            <p:nvSpPr>
              <p:cNvPr id="2" name="Rounded Rectangle 1"/>
              <p:cNvSpPr/>
              <p:nvPr/>
            </p:nvSpPr>
            <p:spPr>
              <a:xfrm>
                <a:off x="1409701" y="1365886"/>
                <a:ext cx="10144124" cy="1140703"/>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mbria" panose="02040503050406030204" pitchFamily="18" charset="0"/>
                    <a:ea typeface="Cambria" panose="02040503050406030204" pitchFamily="18" charset="0"/>
                  </a:rPr>
                  <a:t>Cùng xuất phát ở bến A đi đến khu du lịch B, Việt đi xe buýt thì đến nơi lúc 9 giờ, Mai đi xe taxi đến nơi lúc 8 giờ 15 phút. Rô-bốt cho biết cùng trên quãng đường AB, thời gian đi của taxi bằng </a:t>
                </a:r>
                <a14:m>
                  <m:oMath xmlns:m="http://schemas.openxmlformats.org/officeDocument/2006/math">
                    <m:f>
                      <m:fPr>
                        <m:ctrlPr>
                          <a:rPr lang="vi-VN" sz="2800" b="1" i="1">
                            <a:solidFill>
                              <a:srgbClr val="002060"/>
                            </a:solidFill>
                            <a:latin typeface="Cambria Math" panose="02040503050406030204" pitchFamily="18" charset="0"/>
                            <a:ea typeface="Cambria" panose="02040503050406030204" pitchFamily="18" charset="0"/>
                          </a:rPr>
                        </m:ctrlPr>
                      </m:fPr>
                      <m:num>
                        <m:r>
                          <a:rPr lang="en-US" sz="2800" b="1" i="1" smtClean="0">
                            <a:solidFill>
                              <a:srgbClr val="002060"/>
                            </a:solidFill>
                            <a:latin typeface="Cambria Math" panose="02040503050406030204" pitchFamily="18" charset="0"/>
                            <a:ea typeface="Cambria" panose="02040503050406030204" pitchFamily="18" charset="0"/>
                          </a:rPr>
                          <m:t>𝟐</m:t>
                        </m:r>
                      </m:num>
                      <m:den>
                        <m:r>
                          <a:rPr lang="en-US" sz="2800" b="1" i="1" smtClean="0">
                            <a:solidFill>
                              <a:srgbClr val="002060"/>
                            </a:solidFill>
                            <a:latin typeface="Cambria Math" panose="02040503050406030204" pitchFamily="18" charset="0"/>
                            <a:ea typeface="Cambria" panose="02040503050406030204" pitchFamily="18" charset="0"/>
                          </a:rPr>
                          <m:t>𝟑</m:t>
                        </m:r>
                      </m:den>
                    </m:f>
                  </m:oMath>
                </a14:m>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thời gian đi của xe buýt.</a:t>
                </a:r>
              </a:p>
              <a:p>
                <a:pPr lvl="0" algn="just"/>
                <a:r>
                  <a:rPr lang="vi-VN" sz="2800" b="1" dirty="0">
                    <a:solidFill>
                      <a:srgbClr val="002060"/>
                    </a:solidFill>
                    <a:latin typeface="Cambria" panose="02040503050406030204" pitchFamily="18" charset="0"/>
                    <a:ea typeface="Cambria" panose="02040503050406030204" pitchFamily="18" charset="0"/>
                  </a:rPr>
                  <a:t>a) Tính thời gian của mỗi xe ô tô đi trên quãng đường AB.</a:t>
                </a:r>
              </a:p>
              <a:p>
                <a:pPr lvl="0" algn="just"/>
                <a:r>
                  <a:rPr lang="vi-VN" sz="2800" b="1" dirty="0">
                    <a:solidFill>
                      <a:srgbClr val="002060"/>
                    </a:solidFill>
                    <a:latin typeface="Cambria" panose="02040503050406030204" pitchFamily="18" charset="0"/>
                    <a:ea typeface="Cambria" panose="02040503050406030204" pitchFamily="18" charset="0"/>
                  </a:rPr>
                  <a:t>b) Tính độ dài quãng đường AB. Biết vận tốc của xe taxi là 60 km/h.</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mc:Choice>
        <mc:Fallback>
          <p:sp>
            <p:nvSpPr>
              <p:cNvPr id="2" name="Rounded Rectangle 1"/>
              <p:cNvSpPr>
                <a:spLocks noRot="1" noChangeAspect="1" noMove="1" noResize="1" noEditPoints="1" noAdjustHandles="1" noChangeArrowheads="1" noChangeShapeType="1" noTextEdit="1"/>
              </p:cNvSpPr>
              <p:nvPr/>
            </p:nvSpPr>
            <p:spPr>
              <a:xfrm>
                <a:off x="1409701" y="1365886"/>
                <a:ext cx="10144124" cy="1140703"/>
              </a:xfrm>
              <a:prstGeom prst="roundRect">
                <a:avLst/>
              </a:prstGeom>
              <a:blipFill>
                <a:blip r:embed="rId6"/>
                <a:stretch>
                  <a:fillRect l="-661" t="-98930" r="-1563" b="-108556"/>
                </a:stretch>
              </a:blipFill>
              <a:ln w="28575">
                <a:noFill/>
                <a:prstDash val="dashDot"/>
              </a:ln>
            </p:spPr>
            <p:txBody>
              <a:bodyPr/>
              <a:lstStyle/>
              <a:p>
                <a:r>
                  <a:rPr lang="en-US">
                    <a:noFill/>
                  </a:rPr>
                  <a:t> </a:t>
                </a:r>
              </a:p>
            </p:txBody>
          </p:sp>
        </mc:Fallback>
      </mc:AlternateContent>
      <p:pic>
        <p:nvPicPr>
          <p:cNvPr id="9" name="Picture 8">
            <a:extLst>
              <a:ext uri="{FF2B5EF4-FFF2-40B4-BE49-F238E27FC236}">
                <a16:creationId xmlns:a16="http://schemas.microsoft.com/office/drawing/2014/main" id="{35270BF0-C49C-622C-D7A4-F010A0EF446E}"/>
              </a:ext>
            </a:extLst>
          </p:cNvPr>
          <p:cNvPicPr>
            <a:picLocks noChangeAspect="1"/>
          </p:cNvPicPr>
          <p:nvPr/>
        </p:nvPicPr>
        <p:blipFill>
          <a:blip r:embed="rId7"/>
          <a:stretch>
            <a:fillRect/>
          </a:stretch>
        </p:blipFill>
        <p:spPr>
          <a:xfrm>
            <a:off x="3880884" y="3220642"/>
            <a:ext cx="5717104" cy="3377968"/>
          </a:xfrm>
          <a:prstGeom prst="rect">
            <a:avLst/>
          </a:prstGeom>
        </p:spPr>
      </p:pic>
    </p:spTree>
    <p:extLst>
      <p:ext uri="{BB962C8B-B14F-4D97-AF65-F5344CB8AC3E}">
        <p14:creationId xmlns:p14="http://schemas.microsoft.com/office/powerpoint/2010/main" val="10719131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34C73817-614D-190A-56B8-53C9BCFD749D}"/>
              </a:ext>
            </a:extLst>
          </p:cNvPr>
          <p:cNvSpPr txBox="1"/>
          <p:nvPr/>
        </p:nvSpPr>
        <p:spPr>
          <a:xfrm>
            <a:off x="404038" y="393406"/>
            <a:ext cx="11366204" cy="6186309"/>
          </a:xfrm>
          <a:prstGeom prst="rect">
            <a:avLst/>
          </a:prstGeom>
          <a:noFill/>
        </p:spPr>
        <p:txBody>
          <a:bodyPr wrap="square" rtlCol="0">
            <a:spAutoFit/>
          </a:bodyPr>
          <a:lstStyle/>
          <a:p>
            <a:pPr algn="ctr"/>
            <a:r>
              <a:rPr lang="en-US" sz="3600" b="1" i="1" dirty="0" err="1">
                <a:solidFill>
                  <a:srgbClr val="FF0000"/>
                </a:solidFill>
                <a:latin typeface="Cambria" panose="02040503050406030204" pitchFamily="18" charset="0"/>
                <a:ea typeface="Cambria" panose="02040503050406030204" pitchFamily="18" charset="0"/>
              </a:rPr>
              <a:t>Bài</a:t>
            </a:r>
            <a:r>
              <a:rPr lang="en-US" sz="3600" b="1" i="1" dirty="0">
                <a:solidFill>
                  <a:srgbClr val="FF0000"/>
                </a:solidFill>
                <a:latin typeface="Cambria" panose="02040503050406030204" pitchFamily="18" charset="0"/>
                <a:ea typeface="Cambria" panose="02040503050406030204" pitchFamily="18" charset="0"/>
              </a:rPr>
              <a:t> </a:t>
            </a:r>
            <a:r>
              <a:rPr lang="en-US" sz="3600" b="1" i="1" dirty="0" err="1">
                <a:solidFill>
                  <a:srgbClr val="FF0000"/>
                </a:solidFill>
                <a:latin typeface="Cambria" panose="02040503050406030204" pitchFamily="18" charset="0"/>
                <a:ea typeface="Cambria" panose="02040503050406030204" pitchFamily="18" charset="0"/>
              </a:rPr>
              <a:t>giải</a:t>
            </a:r>
            <a:br>
              <a:rPr lang="en-US" sz="3600" i="1" dirty="0">
                <a:solidFill>
                  <a:srgbClr val="FF0000"/>
                </a:solidFill>
                <a:latin typeface="Cambria" panose="02040503050406030204" pitchFamily="18" charset="0"/>
                <a:ea typeface="Cambria" panose="02040503050406030204" pitchFamily="18" charset="0"/>
              </a:rPr>
            </a:br>
            <a:r>
              <a:rPr lang="en-US" sz="3600" dirty="0">
                <a:solidFill>
                  <a:srgbClr val="FF0000"/>
                </a:solidFill>
                <a:latin typeface="Cambria" panose="02040503050406030204" pitchFamily="18" charset="0"/>
                <a:ea typeface="Cambria" panose="02040503050406030204" pitchFamily="18" charset="0"/>
              </a:rPr>
              <a:t>a) </a:t>
            </a:r>
            <a:r>
              <a:rPr lang="en-US" sz="3600" dirty="0" err="1">
                <a:solidFill>
                  <a:srgbClr val="FF0000"/>
                </a:solidFill>
                <a:latin typeface="Cambria" panose="02040503050406030204" pitchFamily="18" charset="0"/>
                <a:ea typeface="Cambria" panose="02040503050406030204" pitchFamily="18" charset="0"/>
              </a:rPr>
              <a:t>Trên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quãng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đường</a:t>
            </a:r>
            <a:r>
              <a:rPr lang="en-US" sz="3600" dirty="0">
                <a:solidFill>
                  <a:srgbClr val="FF0000"/>
                </a:solidFill>
                <a:latin typeface="Cambria" panose="02040503050406030204" pitchFamily="18" charset="0"/>
                <a:ea typeface="Cambria" panose="02040503050406030204" pitchFamily="18" charset="0"/>
              </a:rPr>
              <a:t> AB, </a:t>
            </a:r>
            <a:r>
              <a:rPr lang="en-US" sz="3600" dirty="0" err="1">
                <a:solidFill>
                  <a:srgbClr val="FF0000"/>
                </a:solidFill>
                <a:latin typeface="Cambria" panose="02040503050406030204" pitchFamily="18" charset="0"/>
                <a:ea typeface="Cambria" panose="02040503050406030204" pitchFamily="18" charset="0"/>
              </a:rPr>
              <a:t>thời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gian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xe</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buýt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nhiều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hơn</a:t>
            </a:r>
            <a:r>
              <a:rPr lang="en-US" sz="3600" dirty="0">
                <a:solidFill>
                  <a:srgbClr val="FF0000"/>
                </a:solidFill>
                <a:latin typeface="Cambria" panose="02040503050406030204" pitchFamily="18" charset="0"/>
                <a:ea typeface="Cambria" panose="02040503050406030204" pitchFamily="18" charset="0"/>
              </a:rPr>
              <a:t> taxi là:</a:t>
            </a:r>
            <a:br>
              <a:rPr lang="en-US" sz="3600" dirty="0">
                <a:solidFill>
                  <a:srgbClr val="FF0000"/>
                </a:solidFill>
                <a:latin typeface="Cambria" panose="02040503050406030204" pitchFamily="18" charset="0"/>
                <a:ea typeface="Cambria" panose="02040503050406030204" pitchFamily="18" charset="0"/>
              </a:rPr>
            </a:br>
            <a:r>
              <a:rPr lang="en-US" sz="3600" dirty="0">
                <a:solidFill>
                  <a:srgbClr val="FF0000"/>
                </a:solidFill>
                <a:latin typeface="Cambria" panose="02040503050406030204" pitchFamily="18" charset="0"/>
                <a:ea typeface="Cambria" panose="02040503050406030204" pitchFamily="18" charset="0"/>
              </a:rPr>
              <a:t>9 </a:t>
            </a:r>
            <a:r>
              <a:rPr lang="en-US" sz="3600" dirty="0" err="1">
                <a:solidFill>
                  <a:srgbClr val="FF0000"/>
                </a:solidFill>
                <a:latin typeface="Cambria" panose="02040503050406030204" pitchFamily="18" charset="0"/>
                <a:ea typeface="Cambria" panose="02040503050406030204" pitchFamily="18" charset="0"/>
              </a:rPr>
              <a:t>giờ</a:t>
            </a:r>
            <a:r>
              <a:rPr lang="en-US" sz="3600" dirty="0">
                <a:solidFill>
                  <a:srgbClr val="FF0000"/>
                </a:solidFill>
                <a:latin typeface="Cambria" panose="02040503050406030204" pitchFamily="18" charset="0"/>
                <a:ea typeface="Cambria" panose="02040503050406030204" pitchFamily="18" charset="0"/>
              </a:rPr>
              <a:t> – 8 </a:t>
            </a:r>
            <a:r>
              <a:rPr lang="en-US" sz="3600" dirty="0" err="1">
                <a:solidFill>
                  <a:srgbClr val="FF0000"/>
                </a:solidFill>
                <a:latin typeface="Cambria" panose="02040503050406030204" pitchFamily="18" charset="0"/>
                <a:ea typeface="Cambria" panose="02040503050406030204" pitchFamily="18" charset="0"/>
              </a:rPr>
              <a:t>giờ</a:t>
            </a:r>
            <a:r>
              <a:rPr lang="en-US" sz="3600" dirty="0">
                <a:solidFill>
                  <a:srgbClr val="FF0000"/>
                </a:solidFill>
                <a:latin typeface="Cambria" panose="02040503050406030204" pitchFamily="18" charset="0"/>
                <a:ea typeface="Cambria" panose="02040503050406030204" pitchFamily="18" charset="0"/>
              </a:rPr>
              <a:t> 15 </a:t>
            </a:r>
            <a:r>
              <a:rPr lang="en-US" sz="3600" dirty="0" err="1">
                <a:solidFill>
                  <a:srgbClr val="FF0000"/>
                </a:solidFill>
                <a:latin typeface="Cambria" panose="02040503050406030204" pitchFamily="18" charset="0"/>
                <a:ea typeface="Cambria" panose="02040503050406030204" pitchFamily="18" charset="0"/>
              </a:rPr>
              <a:t>phút</a:t>
            </a:r>
            <a:r>
              <a:rPr lang="en-US" sz="3600" dirty="0">
                <a:solidFill>
                  <a:srgbClr val="FF0000"/>
                </a:solidFill>
                <a:latin typeface="Cambria" panose="02040503050406030204" pitchFamily="18" charset="0"/>
                <a:ea typeface="Cambria" panose="02040503050406030204" pitchFamily="18" charset="0"/>
              </a:rPr>
              <a:t> = 45 </a:t>
            </a:r>
            <a:r>
              <a:rPr lang="en-US" sz="3600" dirty="0" err="1">
                <a:solidFill>
                  <a:srgbClr val="FF0000"/>
                </a:solidFill>
                <a:latin typeface="Cambria" panose="02040503050406030204" pitchFamily="18" charset="0"/>
                <a:ea typeface="Cambria" panose="02040503050406030204" pitchFamily="18" charset="0"/>
              </a:rPr>
              <a:t>phút</a:t>
            </a:r>
            <a:r>
              <a:rPr lang="en-US" sz="3600" dirty="0">
                <a:solidFill>
                  <a:srgbClr val="FF0000"/>
                </a:solidFill>
                <a:latin typeface="Cambria" panose="02040503050406030204" pitchFamily="18" charset="0"/>
                <a:ea typeface="Cambria" panose="02040503050406030204" pitchFamily="18" charset="0"/>
              </a:rPr>
              <a:t> = 0,75 </a:t>
            </a:r>
            <a:r>
              <a:rPr lang="en-US" sz="3600" dirty="0" err="1">
                <a:solidFill>
                  <a:srgbClr val="FF0000"/>
                </a:solidFill>
                <a:latin typeface="Cambria" panose="02040503050406030204" pitchFamily="18" charset="0"/>
                <a:ea typeface="Cambria" panose="02040503050406030204" pitchFamily="18" charset="0"/>
              </a:rPr>
              <a:t>giờ</a:t>
            </a:r>
            <a:br>
              <a:rPr lang="en-US" sz="3600" dirty="0">
                <a:solidFill>
                  <a:srgbClr val="FF0000"/>
                </a:solidFill>
                <a:latin typeface="Cambria" panose="02040503050406030204" pitchFamily="18" charset="0"/>
                <a:ea typeface="Cambria" panose="02040503050406030204" pitchFamily="18" charset="0"/>
              </a:rPr>
            </a:br>
            <a:r>
              <a:rPr lang="en-US" sz="3600" dirty="0" err="1">
                <a:solidFill>
                  <a:srgbClr val="FF0000"/>
                </a:solidFill>
                <a:latin typeface="Cambria" panose="02040503050406030204" pitchFamily="18" charset="0"/>
                <a:ea typeface="Cambria" panose="02040503050406030204" pitchFamily="18" charset="0"/>
              </a:rPr>
              <a:t>Thời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gian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xe</a:t>
            </a:r>
            <a:r>
              <a:rPr lang="en-US" sz="3600" dirty="0">
                <a:solidFill>
                  <a:srgbClr val="FF0000"/>
                </a:solidFill>
                <a:latin typeface="Cambria" panose="02040503050406030204" pitchFamily="18" charset="0"/>
                <a:ea typeface="Cambria" panose="02040503050406030204" pitchFamily="18" charset="0"/>
              </a:rPr>
              <a:t> taxi </a:t>
            </a:r>
            <a:r>
              <a:rPr lang="en-US" sz="3600" dirty="0" err="1">
                <a:solidFill>
                  <a:srgbClr val="FF0000"/>
                </a:solidFill>
                <a:latin typeface="Cambria" panose="02040503050406030204" pitchFamily="18" charset="0"/>
                <a:ea typeface="Cambria" panose="02040503050406030204" pitchFamily="18" charset="0"/>
              </a:rPr>
              <a:t>đi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trên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quãng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đường</a:t>
            </a:r>
            <a:r>
              <a:rPr lang="en-US" sz="3600" dirty="0">
                <a:solidFill>
                  <a:srgbClr val="FF0000"/>
                </a:solidFill>
                <a:latin typeface="Cambria" panose="02040503050406030204" pitchFamily="18" charset="0"/>
                <a:ea typeface="Cambria" panose="02040503050406030204" pitchFamily="18" charset="0"/>
              </a:rPr>
              <a:t> AB là:</a:t>
            </a:r>
            <a:br>
              <a:rPr lang="en-US" sz="3600" dirty="0">
                <a:solidFill>
                  <a:srgbClr val="FF0000"/>
                </a:solidFill>
                <a:latin typeface="Cambria" panose="02040503050406030204" pitchFamily="18" charset="0"/>
                <a:ea typeface="Cambria" panose="02040503050406030204" pitchFamily="18" charset="0"/>
              </a:rPr>
            </a:br>
            <a:r>
              <a:rPr lang="en-US" sz="3600" dirty="0">
                <a:solidFill>
                  <a:srgbClr val="FF0000"/>
                </a:solidFill>
                <a:latin typeface="Cambria" panose="02040503050406030204" pitchFamily="18" charset="0"/>
                <a:ea typeface="Cambria" panose="02040503050406030204" pitchFamily="18" charset="0"/>
              </a:rPr>
              <a:t>0,75 : (3 – 2) × 2 = 1,5 (</a:t>
            </a:r>
            <a:r>
              <a:rPr lang="en-US" sz="3600" dirty="0" err="1">
                <a:solidFill>
                  <a:srgbClr val="FF0000"/>
                </a:solidFill>
                <a:latin typeface="Cambria" panose="02040503050406030204" pitchFamily="18" charset="0"/>
                <a:ea typeface="Cambria" panose="02040503050406030204" pitchFamily="18" charset="0"/>
              </a:rPr>
              <a:t>giờ</a:t>
            </a:r>
            <a:r>
              <a:rPr lang="en-US" sz="3600" dirty="0">
                <a:solidFill>
                  <a:srgbClr val="FF0000"/>
                </a:solidFill>
                <a:latin typeface="Cambria" panose="02040503050406030204" pitchFamily="18" charset="0"/>
                <a:ea typeface="Cambria" panose="02040503050406030204" pitchFamily="18" charset="0"/>
              </a:rPr>
              <a:t>)</a:t>
            </a:r>
            <a:br>
              <a:rPr lang="en-US" sz="3600" dirty="0">
                <a:solidFill>
                  <a:srgbClr val="FF0000"/>
                </a:solidFill>
                <a:latin typeface="Cambria" panose="02040503050406030204" pitchFamily="18" charset="0"/>
                <a:ea typeface="Cambria" panose="02040503050406030204" pitchFamily="18" charset="0"/>
              </a:rPr>
            </a:br>
            <a:r>
              <a:rPr lang="en-US" sz="3600" dirty="0" err="1">
                <a:solidFill>
                  <a:srgbClr val="FF0000"/>
                </a:solidFill>
                <a:latin typeface="Cambria" panose="02040503050406030204" pitchFamily="18" charset="0"/>
                <a:ea typeface="Cambria" panose="02040503050406030204" pitchFamily="18" charset="0"/>
              </a:rPr>
              <a:t>Thời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gian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xe</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buýt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trên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quãng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đường</a:t>
            </a:r>
            <a:r>
              <a:rPr lang="en-US" sz="3600" dirty="0">
                <a:solidFill>
                  <a:srgbClr val="FF0000"/>
                </a:solidFill>
                <a:latin typeface="Cambria" panose="02040503050406030204" pitchFamily="18" charset="0"/>
                <a:ea typeface="Cambria" panose="02040503050406030204" pitchFamily="18" charset="0"/>
              </a:rPr>
              <a:t> AB là:</a:t>
            </a:r>
            <a:br>
              <a:rPr lang="en-US" sz="3600" dirty="0">
                <a:solidFill>
                  <a:srgbClr val="FF0000"/>
                </a:solidFill>
                <a:latin typeface="Cambria" panose="02040503050406030204" pitchFamily="18" charset="0"/>
                <a:ea typeface="Cambria" panose="02040503050406030204" pitchFamily="18" charset="0"/>
              </a:rPr>
            </a:br>
            <a:r>
              <a:rPr lang="en-US" sz="3600" dirty="0">
                <a:solidFill>
                  <a:srgbClr val="FF0000"/>
                </a:solidFill>
                <a:latin typeface="Cambria" panose="02040503050406030204" pitchFamily="18" charset="0"/>
                <a:ea typeface="Cambria" panose="02040503050406030204" pitchFamily="18" charset="0"/>
              </a:rPr>
              <a:t>0,75 + 1,5 = 2,25 (</a:t>
            </a:r>
            <a:r>
              <a:rPr lang="en-US" sz="3600" dirty="0" err="1">
                <a:solidFill>
                  <a:srgbClr val="FF0000"/>
                </a:solidFill>
                <a:latin typeface="Cambria" panose="02040503050406030204" pitchFamily="18" charset="0"/>
                <a:ea typeface="Cambria" panose="02040503050406030204" pitchFamily="18" charset="0"/>
              </a:rPr>
              <a:t>giờ</a:t>
            </a:r>
            <a:r>
              <a:rPr lang="en-US" sz="3600" dirty="0">
                <a:solidFill>
                  <a:srgbClr val="FF0000"/>
                </a:solidFill>
                <a:latin typeface="Cambria" panose="02040503050406030204" pitchFamily="18" charset="0"/>
                <a:ea typeface="Cambria" panose="02040503050406030204" pitchFamily="18" charset="0"/>
              </a:rPr>
              <a:t>)</a:t>
            </a:r>
            <a:br>
              <a:rPr lang="en-US" sz="3600" dirty="0">
                <a:solidFill>
                  <a:srgbClr val="FF0000"/>
                </a:solidFill>
                <a:latin typeface="Cambria" panose="02040503050406030204" pitchFamily="18" charset="0"/>
                <a:ea typeface="Cambria" panose="02040503050406030204" pitchFamily="18" charset="0"/>
              </a:rPr>
            </a:br>
            <a:r>
              <a:rPr lang="en-US" sz="3600" dirty="0">
                <a:solidFill>
                  <a:srgbClr val="FF0000"/>
                </a:solidFill>
                <a:latin typeface="Cambria" panose="02040503050406030204" pitchFamily="18" charset="0"/>
                <a:ea typeface="Cambria" panose="02040503050406030204" pitchFamily="18" charset="0"/>
              </a:rPr>
              <a:t>b) </a:t>
            </a:r>
            <a:r>
              <a:rPr lang="en-US" sz="3600" dirty="0" err="1">
                <a:solidFill>
                  <a:srgbClr val="FF0000"/>
                </a:solidFill>
                <a:latin typeface="Cambria" panose="02040503050406030204" pitchFamily="18" charset="0"/>
                <a:ea typeface="Cambria" panose="02040503050406030204" pitchFamily="18" charset="0"/>
              </a:rPr>
              <a:t>Quãng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đường</a:t>
            </a:r>
            <a:r>
              <a:rPr lang="en-US" sz="3600" dirty="0">
                <a:solidFill>
                  <a:srgbClr val="FF0000"/>
                </a:solidFill>
                <a:latin typeface="Cambria" panose="02040503050406030204" pitchFamily="18" charset="0"/>
                <a:ea typeface="Cambria" panose="02040503050406030204" pitchFamily="18" charset="0"/>
              </a:rPr>
              <a:t> AB </a:t>
            </a:r>
            <a:r>
              <a:rPr lang="en-US" sz="3600" dirty="0" err="1">
                <a:solidFill>
                  <a:srgbClr val="FF0000"/>
                </a:solidFill>
                <a:latin typeface="Cambria" panose="02040503050406030204" pitchFamily="18" charset="0"/>
                <a:ea typeface="Cambria" panose="02040503050406030204" pitchFamily="18" charset="0"/>
              </a:rPr>
              <a:t>dài</a:t>
            </a:r>
            <a:r>
              <a:rPr lang="en-US" sz="3600" dirty="0">
                <a:solidFill>
                  <a:srgbClr val="FF0000"/>
                </a:solidFill>
                <a:latin typeface="Cambria" panose="02040503050406030204" pitchFamily="18" charset="0"/>
                <a:ea typeface="Cambria" panose="02040503050406030204" pitchFamily="18" charset="0"/>
              </a:rPr>
              <a:t> là:</a:t>
            </a:r>
            <a:br>
              <a:rPr lang="en-US" sz="3600" dirty="0">
                <a:solidFill>
                  <a:srgbClr val="FF0000"/>
                </a:solidFill>
                <a:latin typeface="Cambria" panose="02040503050406030204" pitchFamily="18" charset="0"/>
                <a:ea typeface="Cambria" panose="02040503050406030204" pitchFamily="18" charset="0"/>
              </a:rPr>
            </a:br>
            <a:r>
              <a:rPr lang="en-US" sz="3600" dirty="0">
                <a:solidFill>
                  <a:srgbClr val="FF0000"/>
                </a:solidFill>
                <a:latin typeface="Cambria" panose="02040503050406030204" pitchFamily="18" charset="0"/>
                <a:ea typeface="Cambria" panose="02040503050406030204" pitchFamily="18" charset="0"/>
              </a:rPr>
              <a:t>60 × 1,5 = 90 (km)</a:t>
            </a:r>
            <a:br>
              <a:rPr lang="en-US" sz="3600" dirty="0">
                <a:solidFill>
                  <a:srgbClr val="FF0000"/>
                </a:solidFill>
                <a:latin typeface="Cambria" panose="02040503050406030204" pitchFamily="18" charset="0"/>
                <a:ea typeface="Cambria" panose="02040503050406030204" pitchFamily="18" charset="0"/>
              </a:rPr>
            </a:br>
            <a:r>
              <a:rPr lang="en-US" sz="3600" i="1" dirty="0" err="1">
                <a:solidFill>
                  <a:srgbClr val="FF0000"/>
                </a:solidFill>
                <a:latin typeface="Cambria" panose="02040503050406030204" pitchFamily="18" charset="0"/>
                <a:ea typeface="Cambria" panose="02040503050406030204" pitchFamily="18" charset="0"/>
              </a:rPr>
              <a:t>Đáp</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số</a:t>
            </a:r>
            <a:r>
              <a:rPr lang="en-US" sz="3600" i="1" dirty="0">
                <a:solidFill>
                  <a:srgbClr val="FF0000"/>
                </a:solidFill>
                <a:latin typeface="Cambria" panose="02040503050406030204" pitchFamily="18" charset="0"/>
                <a:ea typeface="Cambria" panose="02040503050406030204" pitchFamily="18" charset="0"/>
              </a:rPr>
              <a:t>: </a:t>
            </a:r>
            <a:r>
              <a:rPr lang="en-US" sz="3600" dirty="0">
                <a:solidFill>
                  <a:srgbClr val="FF0000"/>
                </a:solidFill>
                <a:latin typeface="Cambria" panose="02040503050406030204" pitchFamily="18" charset="0"/>
                <a:ea typeface="Cambria" panose="02040503050406030204" pitchFamily="18" charset="0"/>
              </a:rPr>
              <a:t>a) 1,5 </a:t>
            </a:r>
            <a:r>
              <a:rPr lang="en-US" sz="3600" dirty="0" err="1">
                <a:solidFill>
                  <a:srgbClr val="FF0000"/>
                </a:solidFill>
                <a:latin typeface="Cambria" panose="02040503050406030204" pitchFamily="18" charset="0"/>
                <a:ea typeface="Cambria" panose="02040503050406030204" pitchFamily="18" charset="0"/>
              </a:rPr>
              <a:t>giờ</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va</a:t>
            </a:r>
            <a:r>
              <a:rPr lang="en-US" sz="3600" dirty="0">
                <a:solidFill>
                  <a:srgbClr val="FF0000"/>
                </a:solidFill>
                <a:latin typeface="Cambria" panose="02040503050406030204" pitchFamily="18" charset="0"/>
                <a:ea typeface="Cambria" panose="02040503050406030204" pitchFamily="18" charset="0"/>
              </a:rPr>
              <a:t>̀ 2,25 </a:t>
            </a:r>
            <a:r>
              <a:rPr lang="en-US" sz="3600" dirty="0" err="1">
                <a:solidFill>
                  <a:srgbClr val="FF0000"/>
                </a:solidFill>
                <a:latin typeface="Cambria" panose="02040503050406030204" pitchFamily="18" charset="0"/>
                <a:ea typeface="Cambria" panose="02040503050406030204" pitchFamily="18" charset="0"/>
              </a:rPr>
              <a:t>giờ</a:t>
            </a:r>
            <a:r>
              <a:rPr lang="en-US" sz="3600" dirty="0">
                <a:solidFill>
                  <a:srgbClr val="FF0000"/>
                </a:solidFill>
                <a:latin typeface="Cambria" panose="02040503050406030204" pitchFamily="18" charset="0"/>
                <a:ea typeface="Cambria" panose="02040503050406030204" pitchFamily="18" charset="0"/>
              </a:rPr>
              <a:t>; b) 90 km</a:t>
            </a:r>
          </a:p>
        </p:txBody>
      </p:sp>
    </p:spTree>
    <p:extLst>
      <p:ext uri="{BB962C8B-B14F-4D97-AF65-F5344CB8AC3E}">
        <p14:creationId xmlns:p14="http://schemas.microsoft.com/office/powerpoint/2010/main" val="26545364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等线" panose="020F0502020204030204"/>
              <a:ea typeface="+mn-ea"/>
              <a:cs typeface="+mn-cs"/>
            </a:endParaRPr>
          </a:p>
        </p:txBody>
      </p:sp>
      <p:cxnSp>
        <p:nvCxnSpPr>
          <p:cNvPr id="6" name="MH_Other_5">
            <a:extLst>
              <a:ext uri="{FF2B5EF4-FFF2-40B4-BE49-F238E27FC236}">
                <a16:creationId xmlns:a16="http://schemas.microsoft.com/office/drawing/2014/main" id="{4E50D1D9-6016-4F84-884D-A1776DA47941}"/>
              </a:ext>
            </a:extLst>
          </p:cNvPr>
          <p:cNvCxnSpPr/>
          <p:nvPr>
            <p:custDataLst>
              <p:tags r:id="rId1"/>
            </p:custDataLst>
          </p:nvPr>
        </p:nvCxnSpPr>
        <p:spPr>
          <a:xfrm>
            <a:off x="1295920" y="6733531"/>
            <a:ext cx="9429750" cy="0"/>
          </a:xfrm>
          <a:prstGeom prst="line">
            <a:avLst/>
          </a:prstGeom>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rot="1560527">
            <a:off x="307285" y="332063"/>
            <a:ext cx="949290" cy="950409"/>
            <a:chOff x="1809068" y="2147815"/>
            <a:chExt cx="1343073" cy="1320938"/>
          </a:xfrm>
        </p:grpSpPr>
        <p:sp>
          <p:nvSpPr>
            <p:cNvPr id="18"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1">
                  <a:ln>
                    <a:solidFill>
                      <a:prstClr val="black"/>
                    </a:solidFill>
                  </a:ln>
                  <a:solidFill>
                    <a:srgbClr val="FF0000"/>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4</a:t>
              </a:r>
              <a:endParaRPr kumimoji="0" lang="zh-CN" altLang="en-US" sz="6000" b="1" i="0" u="none" strike="noStrike" kern="1200" cap="none" spc="0" normalizeH="0" baseline="0" noProof="1">
                <a:ln>
                  <a:solidFill>
                    <a:prstClr val="black"/>
                  </a:solidFill>
                </a:ln>
                <a:solidFill>
                  <a:srgbClr val="FF0000"/>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19"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1">
                <a:ln>
                  <a:solidFill>
                    <a:prstClr val="black"/>
                  </a:solidFill>
                </a:ln>
                <a:solidFill>
                  <a:srgbClr val="FF0000"/>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sp>
        <p:nvSpPr>
          <p:cNvPr id="2" name="Rounded Rectangle 1"/>
          <p:cNvSpPr/>
          <p:nvPr/>
        </p:nvSpPr>
        <p:spPr>
          <a:xfrm>
            <a:off x="1292744" y="834258"/>
            <a:ext cx="10144124" cy="1140703"/>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mbria" panose="02040503050406030204" pitchFamily="18" charset="0"/>
                <a:ea typeface="Cambria" panose="02040503050406030204" pitchFamily="18" charset="0"/>
              </a:rPr>
              <a:t>Một tỉnh miền núi có diện tích khoảng 10 000 </a:t>
            </a:r>
            <a:r>
              <a:rPr lang="en-US" sz="2800" b="1" dirty="0">
                <a:solidFill>
                  <a:srgbClr val="002060"/>
                </a:solidFill>
                <a:latin typeface="Cambria" panose="02040503050406030204" pitchFamily="18" charset="0"/>
                <a:ea typeface="Cambria" panose="02040503050406030204" pitchFamily="18" charset="0"/>
              </a:rPr>
              <a:t>km²</a:t>
            </a:r>
            <a:r>
              <a:rPr lang="vi-VN" sz="2800" b="1" dirty="0">
                <a:solidFill>
                  <a:srgbClr val="002060"/>
                </a:solidFill>
                <a:latin typeface="Cambria" panose="02040503050406030204" pitchFamily="18" charset="0"/>
                <a:ea typeface="Cambria" panose="02040503050406030204" pitchFamily="18" charset="0"/>
              </a:rPr>
              <a:t>. Mật độ dân số ở tỉnh đó khoảng 80 người/</a:t>
            </a:r>
            <a:r>
              <a:rPr lang="en-US" sz="2800" b="1" dirty="0">
                <a:solidFill>
                  <a:srgbClr val="002060"/>
                </a:solidFill>
                <a:latin typeface="Cambria" panose="02040503050406030204" pitchFamily="18" charset="0"/>
                <a:ea typeface="Cambria" panose="02040503050406030204" pitchFamily="18" charset="0"/>
              </a:rPr>
              <a:t>km²</a:t>
            </a:r>
            <a:r>
              <a:rPr lang="vi-VN" sz="2800" b="1" dirty="0">
                <a:solidFill>
                  <a:srgbClr val="002060"/>
                </a:solidFill>
                <a:latin typeface="Cambria" panose="02040503050406030204" pitchFamily="18" charset="0"/>
                <a:ea typeface="Cambria" panose="02040503050406030204" pitchFamily="18" charset="0"/>
              </a:rPr>
              <a:t> (nghĩa là cứ mỗi ki-lô-mét vuông có trung bình 80 người). Nếu muốn tăng mật độ dân số của tỉnh đó lên 90 người/</a:t>
            </a:r>
            <a:r>
              <a:rPr lang="en-US" sz="2800" b="1" dirty="0">
                <a:solidFill>
                  <a:srgbClr val="002060"/>
                </a:solidFill>
                <a:latin typeface="Cambria" panose="02040503050406030204" pitchFamily="18" charset="0"/>
                <a:ea typeface="Cambria" panose="02040503050406030204" pitchFamily="18" charset="0"/>
              </a:rPr>
              <a:t> km²</a:t>
            </a:r>
            <a:r>
              <a:rPr lang="vi-VN" sz="2800" b="1" dirty="0">
                <a:solidFill>
                  <a:srgbClr val="002060"/>
                </a:solidFill>
                <a:latin typeface="Cambria" panose="02040503050406030204" pitchFamily="18" charset="0"/>
                <a:ea typeface="Cambria" panose="02040503050406030204" pitchFamily="18" charset="0"/>
              </a:rPr>
              <a:t> thì số dân của tỉnh phải tăng thêm bao nhiêu người?</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787E0456-75EC-AD1E-9B23-C629EF94D631}"/>
              </a:ext>
            </a:extLst>
          </p:cNvPr>
          <p:cNvSpPr txBox="1"/>
          <p:nvPr/>
        </p:nvSpPr>
        <p:spPr>
          <a:xfrm>
            <a:off x="1339702" y="2892056"/>
            <a:ext cx="10047768" cy="3293209"/>
          </a:xfrm>
          <a:prstGeom prst="rect">
            <a:avLst/>
          </a:prstGeom>
          <a:noFill/>
        </p:spPr>
        <p:txBody>
          <a:bodyPr wrap="square" rtlCol="0">
            <a:spAutoFit/>
          </a:bodyPr>
          <a:lstStyle/>
          <a:p>
            <a:pPr algn="ctr"/>
            <a:r>
              <a:rPr lang="en-US" sz="2600" b="1" i="1" dirty="0" err="1">
                <a:solidFill>
                  <a:srgbClr val="FF0000"/>
                </a:solidFill>
                <a:effectLst/>
                <a:latin typeface="Cambria" panose="02040503050406030204" pitchFamily="18" charset="0"/>
                <a:ea typeface="Cambria" panose="02040503050406030204" pitchFamily="18" charset="0"/>
              </a:rPr>
              <a:t>Bài</a:t>
            </a:r>
            <a:r>
              <a:rPr lang="en-US" sz="2600" b="1" i="1" dirty="0">
                <a:solidFill>
                  <a:srgbClr val="FF0000"/>
                </a:solidFill>
                <a:effectLst/>
                <a:latin typeface="Cambria" panose="02040503050406030204" pitchFamily="18" charset="0"/>
                <a:ea typeface="Cambria" panose="02040503050406030204" pitchFamily="18" charset="0"/>
              </a:rPr>
              <a:t> </a:t>
            </a:r>
            <a:r>
              <a:rPr lang="en-US" sz="2600" b="1" i="1" dirty="0" err="1">
                <a:solidFill>
                  <a:srgbClr val="FF0000"/>
                </a:solidFill>
                <a:effectLst/>
                <a:latin typeface="Cambria" panose="02040503050406030204" pitchFamily="18" charset="0"/>
                <a:ea typeface="Cambria" panose="02040503050406030204" pitchFamily="18" charset="0"/>
              </a:rPr>
              <a:t>giải</a:t>
            </a:r>
            <a:endParaRPr lang="en-US" sz="2600" b="1" i="1" dirty="0">
              <a:solidFill>
                <a:srgbClr val="FF0000"/>
              </a:solidFill>
              <a:latin typeface="Cambria" panose="02040503050406030204" pitchFamily="18" charset="0"/>
              <a:ea typeface="Cambria" panose="02040503050406030204" pitchFamily="18" charset="0"/>
            </a:endParaRPr>
          </a:p>
          <a:p>
            <a:pPr algn="ctr"/>
            <a:r>
              <a:rPr lang="en-US" sz="2600" dirty="0" err="1">
                <a:solidFill>
                  <a:srgbClr val="FF0000"/>
                </a:solidFill>
                <a:effectLst/>
                <a:latin typeface="Cambria" panose="02040503050406030204" pitchFamily="18" charset="0"/>
                <a:ea typeface="Cambria" panose="02040503050406030204" pitchFamily="18" charset="0"/>
              </a:rPr>
              <a:t>Số</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dân</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trên</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diện</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tích</a:t>
            </a:r>
            <a:r>
              <a:rPr lang="en-US" sz="2600" dirty="0">
                <a:solidFill>
                  <a:srgbClr val="FF0000"/>
                </a:solidFill>
                <a:effectLst/>
                <a:latin typeface="Cambria" panose="02040503050406030204" pitchFamily="18" charset="0"/>
                <a:ea typeface="Cambria" panose="02040503050406030204" pitchFamily="18" charset="0"/>
              </a:rPr>
              <a:t> 10 000 </a:t>
            </a:r>
            <a:r>
              <a:rPr lang="en-US" sz="2600" dirty="0">
                <a:solidFill>
                  <a:srgbClr val="FF0000"/>
                </a:solidFill>
                <a:latin typeface="Cambria" panose="02040503050406030204" pitchFamily="18" charset="0"/>
                <a:ea typeface="Cambria" panose="02040503050406030204" pitchFamily="18" charset="0"/>
              </a:rPr>
              <a:t>km²</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khi</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mật</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đọ</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dân</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sô</a:t>
            </a:r>
            <a:r>
              <a:rPr lang="en-US" sz="2600" dirty="0">
                <a:solidFill>
                  <a:srgbClr val="FF0000"/>
                </a:solidFill>
                <a:effectLst/>
                <a:latin typeface="Cambria" panose="02040503050406030204" pitchFamily="18" charset="0"/>
                <a:ea typeface="Cambria" panose="02040503050406030204" pitchFamily="18" charset="0"/>
              </a:rPr>
              <a:t>́ 80 </a:t>
            </a:r>
            <a:r>
              <a:rPr lang="en-US" sz="2600" dirty="0" err="1">
                <a:solidFill>
                  <a:srgbClr val="FF0000"/>
                </a:solidFill>
                <a:effectLst/>
                <a:latin typeface="Cambria" panose="02040503050406030204" pitchFamily="18" charset="0"/>
                <a:ea typeface="Cambria" panose="02040503050406030204" pitchFamily="18" charset="0"/>
              </a:rPr>
              <a:t>người</a:t>
            </a:r>
            <a:r>
              <a:rPr lang="en-US" sz="2600" dirty="0">
                <a:solidFill>
                  <a:srgbClr val="FF0000"/>
                </a:solidFill>
                <a:effectLst/>
                <a:latin typeface="Cambria" panose="02040503050406030204" pitchFamily="18" charset="0"/>
                <a:ea typeface="Cambria" panose="02040503050406030204" pitchFamily="18" charset="0"/>
              </a:rPr>
              <a:t>/</a:t>
            </a:r>
            <a:r>
              <a:rPr lang="en-US" sz="2600" dirty="0">
                <a:solidFill>
                  <a:srgbClr val="FF0000"/>
                </a:solidFill>
                <a:latin typeface="Cambria" panose="02040503050406030204" pitchFamily="18" charset="0"/>
                <a:ea typeface="Cambria" panose="02040503050406030204" pitchFamily="18" charset="0"/>
              </a:rPr>
              <a:t> km²</a:t>
            </a:r>
            <a:r>
              <a:rPr lang="en-US" sz="2600" dirty="0">
                <a:solidFill>
                  <a:srgbClr val="FF0000"/>
                </a:solidFill>
                <a:effectLst/>
                <a:latin typeface="Cambria" panose="02040503050406030204" pitchFamily="18" charset="0"/>
                <a:ea typeface="Cambria" panose="02040503050406030204" pitchFamily="18" charset="0"/>
              </a:rPr>
              <a:t> là:</a:t>
            </a:r>
          </a:p>
          <a:p>
            <a:pPr algn="ctr"/>
            <a:r>
              <a:rPr lang="en-US" sz="2600" dirty="0">
                <a:solidFill>
                  <a:srgbClr val="FF0000"/>
                </a:solidFill>
                <a:effectLst/>
                <a:latin typeface="Cambria" panose="02040503050406030204" pitchFamily="18" charset="0"/>
                <a:ea typeface="Cambria" panose="02040503050406030204" pitchFamily="18" charset="0"/>
              </a:rPr>
              <a:t>80 × 10 000 = 800 000 (</a:t>
            </a:r>
            <a:r>
              <a:rPr lang="en-US" sz="2600" dirty="0" err="1">
                <a:solidFill>
                  <a:srgbClr val="FF0000"/>
                </a:solidFill>
                <a:effectLst/>
                <a:latin typeface="Cambria" panose="02040503050406030204" pitchFamily="18" charset="0"/>
                <a:ea typeface="Cambria" panose="02040503050406030204" pitchFamily="18" charset="0"/>
              </a:rPr>
              <a:t>người</a:t>
            </a:r>
            <a:r>
              <a:rPr lang="en-US" sz="2600" dirty="0">
                <a:solidFill>
                  <a:srgbClr val="FF0000"/>
                </a:solidFill>
                <a:effectLst/>
                <a:latin typeface="Cambria" panose="02040503050406030204" pitchFamily="18" charset="0"/>
                <a:ea typeface="Cambria" panose="02040503050406030204" pitchFamily="18" charset="0"/>
              </a:rPr>
              <a:t>)</a:t>
            </a:r>
          </a:p>
          <a:p>
            <a:pPr algn="ctr"/>
            <a:r>
              <a:rPr lang="en-US" sz="2600" dirty="0" err="1">
                <a:solidFill>
                  <a:srgbClr val="FF0000"/>
                </a:solidFill>
                <a:effectLst/>
                <a:latin typeface="Cambria" panose="02040503050406030204" pitchFamily="18" charset="0"/>
                <a:ea typeface="Cambria" panose="02040503050406030204" pitchFamily="18" charset="0"/>
              </a:rPr>
              <a:t>Sô</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dân</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trên</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diện</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tích</a:t>
            </a:r>
            <a:r>
              <a:rPr lang="en-US" sz="2600" dirty="0">
                <a:solidFill>
                  <a:srgbClr val="FF0000"/>
                </a:solidFill>
                <a:effectLst/>
                <a:latin typeface="Cambria" panose="02040503050406030204" pitchFamily="18" charset="0"/>
                <a:ea typeface="Cambria" panose="02040503050406030204" pitchFamily="18" charset="0"/>
              </a:rPr>
              <a:t> 10 000 km2 </a:t>
            </a:r>
            <a:r>
              <a:rPr lang="en-US" sz="2600" dirty="0" err="1">
                <a:solidFill>
                  <a:srgbClr val="FF0000"/>
                </a:solidFill>
                <a:effectLst/>
                <a:latin typeface="Cambria" panose="02040503050406030204" pitchFamily="18" charset="0"/>
                <a:ea typeface="Cambria" panose="02040503050406030204" pitchFamily="18" charset="0"/>
              </a:rPr>
              <a:t>khi</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mật</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đọ</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dân</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sô</a:t>
            </a:r>
            <a:r>
              <a:rPr lang="en-US" sz="2600" dirty="0">
                <a:solidFill>
                  <a:srgbClr val="FF0000"/>
                </a:solidFill>
                <a:effectLst/>
                <a:latin typeface="Cambria" panose="02040503050406030204" pitchFamily="18" charset="0"/>
                <a:ea typeface="Cambria" panose="02040503050406030204" pitchFamily="18" charset="0"/>
              </a:rPr>
              <a:t>́ 90 </a:t>
            </a:r>
            <a:r>
              <a:rPr lang="en-US" sz="2600" dirty="0" err="1">
                <a:solidFill>
                  <a:srgbClr val="FF0000"/>
                </a:solidFill>
                <a:effectLst/>
                <a:latin typeface="Cambria" panose="02040503050406030204" pitchFamily="18" charset="0"/>
                <a:ea typeface="Cambria" panose="02040503050406030204" pitchFamily="18" charset="0"/>
              </a:rPr>
              <a:t>người</a:t>
            </a:r>
            <a:r>
              <a:rPr lang="en-US" sz="2600" dirty="0">
                <a:solidFill>
                  <a:srgbClr val="FF0000"/>
                </a:solidFill>
                <a:effectLst/>
                <a:latin typeface="Cambria" panose="02040503050406030204" pitchFamily="18" charset="0"/>
                <a:ea typeface="Cambria" panose="02040503050406030204" pitchFamily="18" charset="0"/>
              </a:rPr>
              <a:t>/</a:t>
            </a:r>
            <a:r>
              <a:rPr lang="en-US" sz="2600" dirty="0">
                <a:solidFill>
                  <a:srgbClr val="FF0000"/>
                </a:solidFill>
                <a:latin typeface="Cambria" panose="02040503050406030204" pitchFamily="18" charset="0"/>
                <a:ea typeface="Cambria" panose="02040503050406030204" pitchFamily="18" charset="0"/>
              </a:rPr>
              <a:t> km²</a:t>
            </a:r>
            <a:r>
              <a:rPr lang="en-US" sz="2600" dirty="0">
                <a:solidFill>
                  <a:srgbClr val="FF0000"/>
                </a:solidFill>
                <a:effectLst/>
                <a:latin typeface="Cambria" panose="02040503050406030204" pitchFamily="18" charset="0"/>
                <a:ea typeface="Cambria" panose="02040503050406030204" pitchFamily="18" charset="0"/>
              </a:rPr>
              <a:t> là:</a:t>
            </a:r>
            <a:br>
              <a:rPr lang="en-US" sz="2600" dirty="0">
                <a:solidFill>
                  <a:srgbClr val="FF0000"/>
                </a:solidFill>
                <a:effectLst/>
                <a:latin typeface="Cambria" panose="02040503050406030204" pitchFamily="18" charset="0"/>
                <a:ea typeface="Cambria" panose="02040503050406030204" pitchFamily="18" charset="0"/>
              </a:rPr>
            </a:br>
            <a:r>
              <a:rPr lang="en-US" sz="2600" dirty="0">
                <a:solidFill>
                  <a:srgbClr val="FF0000"/>
                </a:solidFill>
                <a:effectLst/>
                <a:latin typeface="Cambria" panose="02040503050406030204" pitchFamily="18" charset="0"/>
                <a:ea typeface="Cambria" panose="02040503050406030204" pitchFamily="18" charset="0"/>
              </a:rPr>
              <a:t>90 × 10 000 = 900 000 (</a:t>
            </a:r>
            <a:r>
              <a:rPr lang="en-US" sz="2600" dirty="0" err="1">
                <a:solidFill>
                  <a:srgbClr val="FF0000"/>
                </a:solidFill>
                <a:effectLst/>
                <a:latin typeface="Cambria" panose="02040503050406030204" pitchFamily="18" charset="0"/>
                <a:ea typeface="Cambria" panose="02040503050406030204" pitchFamily="18" charset="0"/>
              </a:rPr>
              <a:t>người</a:t>
            </a:r>
            <a:r>
              <a:rPr lang="en-US" sz="2600" dirty="0">
                <a:solidFill>
                  <a:srgbClr val="FF0000"/>
                </a:solidFill>
                <a:effectLst/>
                <a:latin typeface="Cambria" panose="02040503050406030204" pitchFamily="18" charset="0"/>
                <a:ea typeface="Cambria" panose="02040503050406030204" pitchFamily="18" charset="0"/>
              </a:rPr>
              <a:t>)</a:t>
            </a:r>
          </a:p>
          <a:p>
            <a:pPr algn="ctr"/>
            <a:r>
              <a:rPr lang="en-US" sz="2600" dirty="0" err="1">
                <a:solidFill>
                  <a:srgbClr val="FF0000"/>
                </a:solidFill>
                <a:effectLst/>
                <a:latin typeface="Cambria" panose="02040503050406030204" pitchFamily="18" charset="0"/>
                <a:ea typeface="Cambria" panose="02040503050406030204" pitchFamily="18" charset="0"/>
              </a:rPr>
              <a:t>Số</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dân</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của</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tỉnh</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cần</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tăng</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thêm</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sô</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người</a:t>
            </a:r>
            <a:r>
              <a:rPr lang="en-US" sz="2600" dirty="0">
                <a:solidFill>
                  <a:srgbClr val="FF0000"/>
                </a:solidFill>
                <a:effectLst/>
                <a:latin typeface="Cambria" panose="02040503050406030204" pitchFamily="18" charset="0"/>
                <a:ea typeface="Cambria" panose="02040503050406030204" pitchFamily="18" charset="0"/>
              </a:rPr>
              <a:t> là:</a:t>
            </a:r>
            <a:br>
              <a:rPr lang="en-US" sz="2600" dirty="0">
                <a:solidFill>
                  <a:srgbClr val="FF0000"/>
                </a:solidFill>
                <a:effectLst/>
                <a:latin typeface="Cambria" panose="02040503050406030204" pitchFamily="18" charset="0"/>
                <a:ea typeface="Cambria" panose="02040503050406030204" pitchFamily="18" charset="0"/>
              </a:rPr>
            </a:br>
            <a:r>
              <a:rPr lang="en-US" sz="2600" dirty="0">
                <a:solidFill>
                  <a:srgbClr val="FF0000"/>
                </a:solidFill>
                <a:effectLst/>
                <a:latin typeface="Cambria" panose="02040503050406030204" pitchFamily="18" charset="0"/>
                <a:ea typeface="Cambria" panose="02040503050406030204" pitchFamily="18" charset="0"/>
              </a:rPr>
              <a:t>900 000 – 800 000 = 100 000 (</a:t>
            </a:r>
            <a:r>
              <a:rPr lang="en-US" sz="2600" dirty="0" err="1">
                <a:solidFill>
                  <a:srgbClr val="FF0000"/>
                </a:solidFill>
                <a:effectLst/>
                <a:latin typeface="Cambria" panose="02040503050406030204" pitchFamily="18" charset="0"/>
                <a:ea typeface="Cambria" panose="02040503050406030204" pitchFamily="18" charset="0"/>
              </a:rPr>
              <a:t>người</a:t>
            </a:r>
            <a:r>
              <a:rPr lang="en-US" sz="2600" dirty="0">
                <a:solidFill>
                  <a:srgbClr val="FF0000"/>
                </a:solidFill>
                <a:effectLst/>
                <a:latin typeface="Cambria" panose="02040503050406030204" pitchFamily="18" charset="0"/>
                <a:ea typeface="Cambria" panose="02040503050406030204" pitchFamily="18" charset="0"/>
              </a:rPr>
              <a:t>)</a:t>
            </a:r>
          </a:p>
          <a:p>
            <a:pPr algn="r"/>
            <a:r>
              <a:rPr lang="en-US" sz="2600" i="1" dirty="0" err="1">
                <a:solidFill>
                  <a:srgbClr val="FF0000"/>
                </a:solidFill>
                <a:effectLst/>
                <a:latin typeface="Cambria" panose="02040503050406030204" pitchFamily="18" charset="0"/>
                <a:ea typeface="Cambria" panose="02040503050406030204" pitchFamily="18" charset="0"/>
              </a:rPr>
              <a:t>Đáp</a:t>
            </a:r>
            <a:r>
              <a:rPr lang="en-US" sz="2600" i="1" dirty="0">
                <a:solidFill>
                  <a:srgbClr val="FF0000"/>
                </a:solidFill>
                <a:effectLst/>
                <a:latin typeface="Cambria" panose="02040503050406030204" pitchFamily="18" charset="0"/>
                <a:ea typeface="Cambria" panose="02040503050406030204" pitchFamily="18" charset="0"/>
              </a:rPr>
              <a:t> </a:t>
            </a:r>
            <a:r>
              <a:rPr lang="en-US" sz="2600" i="1" dirty="0" err="1">
                <a:solidFill>
                  <a:srgbClr val="FF0000"/>
                </a:solidFill>
                <a:effectLst/>
                <a:latin typeface="Cambria" panose="02040503050406030204" pitchFamily="18" charset="0"/>
                <a:ea typeface="Cambria" panose="02040503050406030204" pitchFamily="18" charset="0"/>
              </a:rPr>
              <a:t>số</a:t>
            </a:r>
            <a:r>
              <a:rPr lang="en-US" sz="2600" i="1" dirty="0">
                <a:solidFill>
                  <a:srgbClr val="FF0000"/>
                </a:solidFill>
                <a:effectLst/>
                <a:latin typeface="Cambria" panose="02040503050406030204" pitchFamily="18" charset="0"/>
                <a:ea typeface="Cambria" panose="02040503050406030204" pitchFamily="18" charset="0"/>
              </a:rPr>
              <a:t>: </a:t>
            </a:r>
            <a:r>
              <a:rPr lang="en-US" sz="2600" dirty="0">
                <a:solidFill>
                  <a:srgbClr val="FF0000"/>
                </a:solidFill>
                <a:effectLst/>
                <a:latin typeface="Cambria" panose="02040503050406030204" pitchFamily="18" charset="0"/>
                <a:ea typeface="Cambria" panose="02040503050406030204" pitchFamily="18" charset="0"/>
              </a:rPr>
              <a:t>100 000 </a:t>
            </a:r>
            <a:r>
              <a:rPr lang="en-US" sz="2600" dirty="0" err="1">
                <a:solidFill>
                  <a:srgbClr val="FF0000"/>
                </a:solidFill>
                <a:effectLst/>
                <a:latin typeface="Cambria" panose="02040503050406030204" pitchFamily="18" charset="0"/>
                <a:ea typeface="Cambria" panose="02040503050406030204" pitchFamily="18" charset="0"/>
              </a:rPr>
              <a:t>người</a:t>
            </a:r>
            <a:r>
              <a:rPr lang="en-US" sz="26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1557609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up)">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up)">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wipe(up)">
                                      <p:cBhvr>
                                        <p:cTn id="30" dur="500"/>
                                        <p:tgtEl>
                                          <p:spTgt spid="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wipe(up)">
                                      <p:cBhvr>
                                        <p:cTn id="35" dur="500"/>
                                        <p:tgtEl>
                                          <p:spTgt spid="4">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wipe(up)">
                                      <p:cBhvr>
                                        <p:cTn id="40" dur="500"/>
                                        <p:tgtEl>
                                          <p:spTgt spid="4">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animEffect transition="in" filter="wipe(up)">
                                      <p:cBhvr>
                                        <p:cTn id="45"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76" y="0"/>
            <a:ext cx="12192000" cy="6858000"/>
          </a:xfrm>
          <a:prstGeom prst="rect">
            <a:avLst/>
          </a:prstGeom>
        </p:spPr>
      </p:pic>
      <p:pic>
        <p:nvPicPr>
          <p:cNvPr id="7" name="图片 6">
            <a:extLst>
              <a:ext uri="{FF2B5EF4-FFF2-40B4-BE49-F238E27FC236}">
                <a16:creationId xmlns:a16="http://schemas.microsoft.com/office/drawing/2014/main" id="{823AF10E-97A3-4241-A817-64F4C1862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85860" y="0"/>
            <a:ext cx="3538832" cy="2034399"/>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32" name="图片 31"/>
          <p:cNvPicPr>
            <a:picLocks noChangeAspect="1"/>
          </p:cNvPicPr>
          <p:nvPr/>
        </p:nvPicPr>
        <p:blipFill rotWithShape="1">
          <a:blip r:embed="rId6" cstate="print">
            <a:extLst>
              <a:ext uri="{28A0092B-C50C-407E-A947-70E740481C1C}">
                <a14:useLocalDpi xmlns:a14="http://schemas.microsoft.com/office/drawing/2010/main" val="0"/>
              </a:ext>
            </a:extLst>
          </a:blip>
          <a:srcRect l="25016" t="54798" r="5937"/>
          <a:stretch/>
        </p:blipFill>
        <p:spPr>
          <a:xfrm rot="5400000">
            <a:off x="-62934" y="3754936"/>
            <a:ext cx="3225803" cy="3099932"/>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t="17590" r="4793" b="45929"/>
          <a:stretch/>
        </p:blipFill>
        <p:spPr>
          <a:xfrm rot="5400000">
            <a:off x="8755187" y="3446587"/>
            <a:ext cx="4447926" cy="2501900"/>
          </a:xfrm>
          <a:prstGeom prst="rect">
            <a:avLst/>
          </a:prstGeom>
        </p:spPr>
      </p:pic>
      <p:pic>
        <p:nvPicPr>
          <p:cNvPr id="21" name="图片 12">
            <a:extLst>
              <a:ext uri="{FF2B5EF4-FFF2-40B4-BE49-F238E27FC236}">
                <a16:creationId xmlns:a16="http://schemas.microsoft.com/office/drawing/2014/main" id="{8D12689B-57E6-4373-8CF1-F96605E68C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0257" y="3352800"/>
            <a:ext cx="3796967" cy="3796967"/>
          </a:xfrm>
          <a:prstGeom prst="rect">
            <a:avLst/>
          </a:prstGeom>
        </p:spPr>
      </p:pic>
      <p:pic>
        <p:nvPicPr>
          <p:cNvPr id="2" name="Picture 1">
            <a:extLst>
              <a:ext uri="{FF2B5EF4-FFF2-40B4-BE49-F238E27FC236}">
                <a16:creationId xmlns:a16="http://schemas.microsoft.com/office/drawing/2014/main" id="{D543A1C7-22DC-546D-67A6-644CA723889F}"/>
              </a:ext>
            </a:extLst>
          </p:cNvPr>
          <p:cNvPicPr>
            <a:picLocks noChangeAspect="1"/>
          </p:cNvPicPr>
          <p:nvPr/>
        </p:nvPicPr>
        <p:blipFill>
          <a:blip r:embed="rId8"/>
          <a:stretch>
            <a:fillRect/>
          </a:stretch>
        </p:blipFill>
        <p:spPr>
          <a:xfrm>
            <a:off x="1607827" y="2309907"/>
            <a:ext cx="8614395" cy="2219136"/>
          </a:xfrm>
          <a:prstGeom prst="rect">
            <a:avLst/>
          </a:prstGeom>
        </p:spPr>
      </p:pic>
    </p:spTree>
    <p:extLst>
      <p:ext uri="{BB962C8B-B14F-4D97-AF65-F5344CB8AC3E}">
        <p14:creationId xmlns:p14="http://schemas.microsoft.com/office/powerpoint/2010/main" val="1578564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 calcmode="lin" valueType="num">
                                      <p:cBhvr>
                                        <p:cTn id="9" dur="500" fill="hold"/>
                                        <p:tgtEl>
                                          <p:spTgt spid="21"/>
                                        </p:tgtEl>
                                        <p:attrNameLst>
                                          <p:attrName>style.rotation</p:attrName>
                                        </p:attrNameLst>
                                      </p:cBhvr>
                                      <p:tavLst>
                                        <p:tav tm="0">
                                          <p:val>
                                            <p:fltVal val="360"/>
                                          </p:val>
                                        </p:tav>
                                        <p:tav tm="100000">
                                          <p:val>
                                            <p:fltVal val="0"/>
                                          </p:val>
                                        </p:tav>
                                      </p:tavLst>
                                    </p:anim>
                                    <p:animEffect transition="in" filter="fade">
                                      <p:cBhvr>
                                        <p:cTn id="10" dur="500"/>
                                        <p:tgtEl>
                                          <p:spTgt spid="21"/>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360"/>
                                          </p:val>
                                        </p:tav>
                                        <p:tav tm="100000">
                                          <p:val>
                                            <p:fltVal val="0"/>
                                          </p:val>
                                        </p:tav>
                                      </p:tavLst>
                                    </p:anim>
                                    <p:animEffect transition="in" filter="fade">
                                      <p:cBhvr>
                                        <p:cTn id="16" dur="500"/>
                                        <p:tgtEl>
                                          <p:spTgt spid="7"/>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 calcmode="lin" valueType="num">
                                      <p:cBhvr>
                                        <p:cTn id="21" dur="500" fill="hold"/>
                                        <p:tgtEl>
                                          <p:spTgt spid="15"/>
                                        </p:tgtEl>
                                        <p:attrNameLst>
                                          <p:attrName>style.rotation</p:attrName>
                                        </p:attrNameLst>
                                      </p:cBhvr>
                                      <p:tavLst>
                                        <p:tav tm="0">
                                          <p:val>
                                            <p:fltVal val="360"/>
                                          </p:val>
                                        </p:tav>
                                        <p:tav tm="100000">
                                          <p:val>
                                            <p:fltVal val="0"/>
                                          </p:val>
                                        </p:tav>
                                      </p:tavLst>
                                    </p:anim>
                                    <p:animEffect transition="in" filter="fade">
                                      <p:cBhvr>
                                        <p:cTn id="22" dur="500"/>
                                        <p:tgtEl>
                                          <p:spTgt spid="15"/>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 calcmode="lin" valueType="num">
                                      <p:cBhvr>
                                        <p:cTn id="27" dur="500" fill="hold"/>
                                        <p:tgtEl>
                                          <p:spTgt spid="32"/>
                                        </p:tgtEl>
                                        <p:attrNameLst>
                                          <p:attrName>style.rotation</p:attrName>
                                        </p:attrNameLst>
                                      </p:cBhvr>
                                      <p:tavLst>
                                        <p:tav tm="0">
                                          <p:val>
                                            <p:fltVal val="360"/>
                                          </p:val>
                                        </p:tav>
                                        <p:tav tm="100000">
                                          <p:val>
                                            <p:fltVal val="0"/>
                                          </p:val>
                                        </p:tav>
                                      </p:tavLst>
                                    </p:anim>
                                    <p:animEffect transition="in" filter="fade">
                                      <p:cBhvr>
                                        <p:cTn id="28" dur="500"/>
                                        <p:tgtEl>
                                          <p:spTgt spid="32"/>
                                        </p:tgtEl>
                                      </p:cBhvr>
                                    </p:animEffect>
                                  </p:childTnLst>
                                </p:cTn>
                              </p:par>
                              <p:par>
                                <p:cTn id="29" presetID="49" presetClass="entr" presetSubtype="0" decel="10000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500" fill="hold"/>
                                        <p:tgtEl>
                                          <p:spTgt spid="33"/>
                                        </p:tgtEl>
                                        <p:attrNameLst>
                                          <p:attrName>ppt_w</p:attrName>
                                        </p:attrNameLst>
                                      </p:cBhvr>
                                      <p:tavLst>
                                        <p:tav tm="0">
                                          <p:val>
                                            <p:fltVal val="0"/>
                                          </p:val>
                                        </p:tav>
                                        <p:tav tm="100000">
                                          <p:val>
                                            <p:strVal val="#ppt_w"/>
                                          </p:val>
                                        </p:tav>
                                      </p:tavLst>
                                    </p:anim>
                                    <p:anim calcmode="lin" valueType="num">
                                      <p:cBhvr>
                                        <p:cTn id="32" dur="500" fill="hold"/>
                                        <p:tgtEl>
                                          <p:spTgt spid="33"/>
                                        </p:tgtEl>
                                        <p:attrNameLst>
                                          <p:attrName>ppt_h</p:attrName>
                                        </p:attrNameLst>
                                      </p:cBhvr>
                                      <p:tavLst>
                                        <p:tav tm="0">
                                          <p:val>
                                            <p:fltVal val="0"/>
                                          </p:val>
                                        </p:tav>
                                        <p:tav tm="100000">
                                          <p:val>
                                            <p:strVal val="#ppt_h"/>
                                          </p:val>
                                        </p:tav>
                                      </p:tavLst>
                                    </p:anim>
                                    <p:anim calcmode="lin" valueType="num">
                                      <p:cBhvr>
                                        <p:cTn id="33" dur="500" fill="hold"/>
                                        <p:tgtEl>
                                          <p:spTgt spid="33"/>
                                        </p:tgtEl>
                                        <p:attrNameLst>
                                          <p:attrName>style.rotation</p:attrName>
                                        </p:attrNameLst>
                                      </p:cBhvr>
                                      <p:tavLst>
                                        <p:tav tm="0">
                                          <p:val>
                                            <p:fltVal val="360"/>
                                          </p:val>
                                        </p:tav>
                                        <p:tav tm="100000">
                                          <p:val>
                                            <p:fltVal val="0"/>
                                          </p:val>
                                        </p:tav>
                                      </p:tavLst>
                                    </p:anim>
                                    <p:animEffect transition="in" filter="fade">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823AF10E-97A3-4241-A817-64F4C1862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85860" y="0"/>
            <a:ext cx="3538832" cy="2034399"/>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1622" y="1165848"/>
            <a:ext cx="6096012" cy="6096012"/>
          </a:xfrm>
          <a:prstGeom prst="rect">
            <a:avLst/>
          </a:prstGeom>
        </p:spPr>
      </p:pic>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9600" y="-313593"/>
            <a:ext cx="6858000" cy="6858000"/>
          </a:xfrm>
          <a:prstGeom prst="rect">
            <a:avLst/>
          </a:prstGeom>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737600" y="3403600"/>
            <a:ext cx="3454400" cy="3454400"/>
          </a:xfrm>
          <a:prstGeom prst="rect">
            <a:avLst/>
          </a:prstGeom>
        </p:spPr>
      </p:pic>
      <p:pic>
        <p:nvPicPr>
          <p:cNvPr id="4" name="Picture 3">
            <a:extLst>
              <a:ext uri="{FF2B5EF4-FFF2-40B4-BE49-F238E27FC236}">
                <a16:creationId xmlns:a16="http://schemas.microsoft.com/office/drawing/2014/main" id="{D40DF060-9BC3-E5B9-457E-A38F4ACDAA14}"/>
              </a:ext>
            </a:extLst>
          </p:cNvPr>
          <p:cNvPicPr>
            <a:picLocks noChangeAspect="1"/>
          </p:cNvPicPr>
          <p:nvPr/>
        </p:nvPicPr>
        <p:blipFill>
          <a:blip r:embed="rId9"/>
          <a:stretch>
            <a:fillRect/>
          </a:stretch>
        </p:blipFill>
        <p:spPr>
          <a:xfrm>
            <a:off x="3780033" y="2050411"/>
            <a:ext cx="5736833" cy="3023878"/>
          </a:xfrm>
          <a:prstGeom prst="rect">
            <a:avLst/>
          </a:prstGeom>
        </p:spPr>
      </p:pic>
    </p:spTree>
    <p:extLst>
      <p:ext uri="{BB962C8B-B14F-4D97-AF65-F5344CB8AC3E}">
        <p14:creationId xmlns:p14="http://schemas.microsoft.com/office/powerpoint/2010/main" val="2508280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40911F-53BE-B3C4-3C29-C930BB7CC4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A369FC6-5371-E98B-F307-C36823F5B7D8}"/>
              </a:ext>
            </a:extLst>
          </p:cNvPr>
          <p:cNvPicPr>
            <a:picLocks noChangeAspect="1"/>
          </p:cNvPicPr>
          <p:nvPr/>
        </p:nvPicPr>
        <p:blipFill>
          <a:blip r:embed="rId4"/>
          <a:stretch>
            <a:fillRect/>
          </a:stretch>
        </p:blipFill>
        <p:spPr>
          <a:xfrm>
            <a:off x="2660069" y="0"/>
            <a:ext cx="7305722" cy="6714622"/>
          </a:xfrm>
          <a:prstGeom prst="rect">
            <a:avLst/>
          </a:prstGeom>
        </p:spPr>
      </p:pic>
      <p:grpSp>
        <p:nvGrpSpPr>
          <p:cNvPr id="15" name="Group 14">
            <a:extLst>
              <a:ext uri="{FF2B5EF4-FFF2-40B4-BE49-F238E27FC236}">
                <a16:creationId xmlns:a16="http://schemas.microsoft.com/office/drawing/2014/main" id="{37857242-6AE1-8E30-5F65-D9859D0C485B}"/>
              </a:ext>
            </a:extLst>
          </p:cNvPr>
          <p:cNvGrpSpPr/>
          <p:nvPr/>
        </p:nvGrpSpPr>
        <p:grpSpPr>
          <a:xfrm>
            <a:off x="3409420" y="3259992"/>
            <a:ext cx="5807019" cy="3424753"/>
            <a:chOff x="2432740" y="4071625"/>
            <a:chExt cx="5807019" cy="3424753"/>
          </a:xfrm>
        </p:grpSpPr>
        <p:sp>
          <p:nvSpPr>
            <p:cNvPr id="14" name="TextBox 13">
              <a:extLst>
                <a:ext uri="{FF2B5EF4-FFF2-40B4-BE49-F238E27FC236}">
                  <a16:creationId xmlns:a16="http://schemas.microsoft.com/office/drawing/2014/main" id="{1AE42D07-B60D-70F5-EBA2-56BDD9EF726E}"/>
                </a:ext>
              </a:extLst>
            </p:cNvPr>
            <p:cNvSpPr txBox="1"/>
            <p:nvPr/>
          </p:nvSpPr>
          <p:spPr>
            <a:xfrm>
              <a:off x="2458720" y="4103141"/>
              <a:ext cx="5781039" cy="3393237"/>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3000" b="0" i="0" u="none" strike="noStrike" kern="1200" cap="none" spc="0" normalizeH="0" baseline="0" noProof="0">
                  <a:ln w="215900">
                    <a:solidFill>
                      <a:prstClr val="white"/>
                    </a:solidFill>
                  </a:ln>
                  <a:solidFill>
                    <a:prstClr val="white"/>
                  </a:solidFill>
                  <a:effectLst>
                    <a:outerShdw blurRad="50800" dist="38100" dir="2700000" algn="tl" rotWithShape="0">
                      <a:prstClr val="black">
                        <a:alpha val="40000"/>
                      </a:prstClr>
                    </a:outerShdw>
                  </a:effectLst>
                  <a:uLnTx/>
                  <a:uFillTx/>
                  <a:latin typeface="LNTH-Hoa Nho LNTH" pitchFamily="2" charset="0"/>
                  <a:ea typeface="+mn-ea"/>
                  <a:cs typeface="+mn-cs"/>
                </a:rPr>
                <a:t>TẬP TẦM VÔNG</a:t>
              </a:r>
            </a:p>
          </p:txBody>
        </p:sp>
        <p:sp>
          <p:nvSpPr>
            <p:cNvPr id="12" name="TextBox 11">
              <a:extLst>
                <a:ext uri="{FF2B5EF4-FFF2-40B4-BE49-F238E27FC236}">
                  <a16:creationId xmlns:a16="http://schemas.microsoft.com/office/drawing/2014/main" id="{1F12CB01-95AD-C27E-1D56-0779F61D3A81}"/>
                </a:ext>
              </a:extLst>
            </p:cNvPr>
            <p:cNvSpPr txBox="1"/>
            <p:nvPr/>
          </p:nvSpPr>
          <p:spPr>
            <a:xfrm>
              <a:off x="2432740" y="4071625"/>
              <a:ext cx="5781039" cy="3375732"/>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3000" b="0" i="0" u="none" strike="noStrike" kern="1200" cap="none" spc="0" normalizeH="0" baseline="0" noProof="0">
                  <a:ln w="38100">
                    <a:solidFill>
                      <a:srgbClr val="002060"/>
                    </a:solidFill>
                  </a:ln>
                  <a:solidFill>
                    <a:srgbClr val="66FF99"/>
                  </a:solidFill>
                  <a:effectLst>
                    <a:outerShdw blurRad="50800" dist="38100" dir="2700000" algn="tl" rotWithShape="0">
                      <a:prstClr val="black">
                        <a:alpha val="40000"/>
                      </a:prstClr>
                    </a:outerShdw>
                  </a:effectLst>
                  <a:uLnTx/>
                  <a:uFillTx/>
                  <a:latin typeface="LNTH-Hoa Nho LNTH" pitchFamily="2" charset="0"/>
                  <a:ea typeface="+mn-ea"/>
                  <a:cs typeface="+mn-cs"/>
                </a:rPr>
                <a:t>T</a:t>
              </a:r>
              <a:r>
                <a:rPr kumimoji="0" lang="en-US" sz="13000" b="0" i="0" u="none" strike="noStrike" kern="1200" cap="none" spc="0" normalizeH="0" baseline="0" noProof="0">
                  <a:ln w="38100">
                    <a:solidFill>
                      <a:srgbClr val="002060"/>
                    </a:solidFill>
                  </a:ln>
                  <a:solidFill>
                    <a:srgbClr val="FF6699"/>
                  </a:solidFill>
                  <a:effectLst>
                    <a:outerShdw blurRad="50800" dist="38100" dir="2700000" algn="tl" rotWithShape="0">
                      <a:prstClr val="black">
                        <a:alpha val="40000"/>
                      </a:prstClr>
                    </a:outerShdw>
                  </a:effectLst>
                  <a:uLnTx/>
                  <a:uFillTx/>
                  <a:latin typeface="LNTH-Hoa Nho LNTH" pitchFamily="2" charset="0"/>
                  <a:ea typeface="+mn-ea"/>
                  <a:cs typeface="+mn-cs"/>
                </a:rPr>
                <a:t>Ậ</a:t>
              </a:r>
              <a:r>
                <a:rPr kumimoji="0" lang="en-US" sz="13000" b="0" i="0" u="none" strike="noStrike" kern="1200" cap="none" spc="0" normalizeH="0" baseline="0" noProof="0">
                  <a:ln w="38100">
                    <a:solidFill>
                      <a:srgbClr val="002060"/>
                    </a:solidFill>
                  </a:ln>
                  <a:solidFill>
                    <a:srgbClr val="FFFF66"/>
                  </a:solidFill>
                  <a:effectLst>
                    <a:outerShdw blurRad="50800" dist="38100" dir="2700000" algn="tl" rotWithShape="0">
                      <a:prstClr val="black">
                        <a:alpha val="40000"/>
                      </a:prstClr>
                    </a:outerShdw>
                  </a:effectLst>
                  <a:uLnTx/>
                  <a:uFillTx/>
                  <a:latin typeface="LNTH-Hoa Nho LNTH" pitchFamily="2" charset="0"/>
                  <a:ea typeface="+mn-ea"/>
                  <a:cs typeface="+mn-cs"/>
                </a:rPr>
                <a:t>P </a:t>
              </a:r>
              <a:r>
                <a:rPr kumimoji="0" lang="en-US" sz="13000" b="0" i="0" u="none" strike="noStrike" kern="1200" cap="none" spc="0" normalizeH="0" baseline="0" noProof="0">
                  <a:ln w="38100">
                    <a:solidFill>
                      <a:srgbClr val="002060"/>
                    </a:solidFill>
                  </a:ln>
                  <a:solidFill>
                    <a:srgbClr val="CC66FF"/>
                  </a:solidFill>
                  <a:effectLst>
                    <a:outerShdw blurRad="50800" dist="38100" dir="2700000" algn="tl" rotWithShape="0">
                      <a:prstClr val="black">
                        <a:alpha val="40000"/>
                      </a:prstClr>
                    </a:outerShdw>
                  </a:effectLst>
                  <a:uLnTx/>
                  <a:uFillTx/>
                  <a:latin typeface="LNTH-Hoa Nho LNTH" pitchFamily="2" charset="0"/>
                  <a:ea typeface="+mn-ea"/>
                  <a:cs typeface="+mn-cs"/>
                </a:rPr>
                <a:t>T</a:t>
              </a:r>
              <a:r>
                <a:rPr kumimoji="0" lang="en-US" sz="13000" b="0" i="0" u="none" strike="noStrike" kern="1200" cap="none" spc="0" normalizeH="0" baseline="0" noProof="0">
                  <a:ln w="38100">
                    <a:solidFill>
                      <a:srgbClr val="002060"/>
                    </a:solidFill>
                  </a:ln>
                  <a:solidFill>
                    <a:srgbClr val="FF9933"/>
                  </a:solidFill>
                  <a:effectLst>
                    <a:outerShdw blurRad="50800" dist="38100" dir="2700000" algn="tl" rotWithShape="0">
                      <a:prstClr val="black">
                        <a:alpha val="40000"/>
                      </a:prstClr>
                    </a:outerShdw>
                  </a:effectLst>
                  <a:uLnTx/>
                  <a:uFillTx/>
                  <a:latin typeface="LNTH-Hoa Nho LNTH" pitchFamily="2" charset="0"/>
                  <a:ea typeface="+mn-ea"/>
                  <a:cs typeface="+mn-cs"/>
                </a:rPr>
                <a:t>Ầ</a:t>
              </a:r>
              <a:r>
                <a:rPr kumimoji="0" lang="en-US" sz="13000" b="0" i="0" u="none" strike="noStrike" kern="1200" cap="none" spc="0" normalizeH="0" baseline="0" noProof="0">
                  <a:ln w="38100">
                    <a:solidFill>
                      <a:srgbClr val="002060"/>
                    </a:solidFill>
                  </a:ln>
                  <a:solidFill>
                    <a:srgbClr val="00FFFF"/>
                  </a:solidFill>
                  <a:effectLst>
                    <a:outerShdw blurRad="50800" dist="38100" dir="2700000" algn="tl" rotWithShape="0">
                      <a:prstClr val="black">
                        <a:alpha val="40000"/>
                      </a:prstClr>
                    </a:outerShdw>
                  </a:effectLst>
                  <a:uLnTx/>
                  <a:uFillTx/>
                  <a:latin typeface="LNTH-Hoa Nho LNTH" pitchFamily="2" charset="0"/>
                  <a:ea typeface="+mn-ea"/>
                  <a:cs typeface="+mn-cs"/>
                </a:rPr>
                <a:t>M </a:t>
              </a:r>
              <a:r>
                <a:rPr kumimoji="0" lang="en-US" sz="13000" b="0" i="0" u="none" strike="noStrike" kern="1200" cap="none" spc="0" normalizeH="0" baseline="0" noProof="0">
                  <a:ln w="38100">
                    <a:solidFill>
                      <a:srgbClr val="002060"/>
                    </a:solidFill>
                  </a:ln>
                  <a:solidFill>
                    <a:srgbClr val="66FF99"/>
                  </a:solidFill>
                  <a:effectLst>
                    <a:outerShdw blurRad="50800" dist="38100" dir="2700000" algn="tl" rotWithShape="0">
                      <a:prstClr val="black">
                        <a:alpha val="40000"/>
                      </a:prstClr>
                    </a:outerShdw>
                  </a:effectLst>
                  <a:uLnTx/>
                  <a:uFillTx/>
                  <a:latin typeface="LNTH-Hoa Nho LNTH" pitchFamily="2" charset="0"/>
                  <a:ea typeface="+mn-ea"/>
                  <a:cs typeface="+mn-cs"/>
                </a:rPr>
                <a:t>V</a:t>
              </a:r>
              <a:r>
                <a:rPr kumimoji="0" lang="en-US" sz="13000" b="0" i="0" u="none" strike="noStrike" kern="1200" cap="none" spc="0" normalizeH="0" baseline="0" noProof="0">
                  <a:ln w="38100">
                    <a:solidFill>
                      <a:srgbClr val="002060"/>
                    </a:solidFill>
                  </a:ln>
                  <a:solidFill>
                    <a:srgbClr val="FF6699"/>
                  </a:solidFill>
                  <a:effectLst>
                    <a:outerShdw blurRad="50800" dist="38100" dir="2700000" algn="tl" rotWithShape="0">
                      <a:prstClr val="black">
                        <a:alpha val="40000"/>
                      </a:prstClr>
                    </a:outerShdw>
                  </a:effectLst>
                  <a:uLnTx/>
                  <a:uFillTx/>
                  <a:latin typeface="LNTH-Hoa Nho LNTH" pitchFamily="2" charset="0"/>
                  <a:ea typeface="+mn-ea"/>
                  <a:cs typeface="+mn-cs"/>
                </a:rPr>
                <a:t>Ô</a:t>
              </a:r>
              <a:r>
                <a:rPr kumimoji="0" lang="en-US" sz="13000" b="0" i="0" u="none" strike="noStrike" kern="1200" cap="none" spc="0" normalizeH="0" baseline="0" noProof="0">
                  <a:ln w="38100">
                    <a:solidFill>
                      <a:srgbClr val="002060"/>
                    </a:solidFill>
                  </a:ln>
                  <a:solidFill>
                    <a:srgbClr val="FFFF66"/>
                  </a:solidFill>
                  <a:effectLst>
                    <a:outerShdw blurRad="50800" dist="38100" dir="2700000" algn="tl" rotWithShape="0">
                      <a:prstClr val="black">
                        <a:alpha val="40000"/>
                      </a:prstClr>
                    </a:outerShdw>
                  </a:effectLst>
                  <a:uLnTx/>
                  <a:uFillTx/>
                  <a:latin typeface="LNTH-Hoa Nho LNTH" pitchFamily="2" charset="0"/>
                  <a:ea typeface="+mn-ea"/>
                  <a:cs typeface="+mn-cs"/>
                </a:rPr>
                <a:t>N</a:t>
              </a:r>
              <a:r>
                <a:rPr kumimoji="0" lang="en-US" sz="13000" b="0" i="0" u="none" strike="noStrike" kern="1200" cap="none" spc="0" normalizeH="0" baseline="0" noProof="0">
                  <a:ln w="38100">
                    <a:solidFill>
                      <a:srgbClr val="002060"/>
                    </a:solidFill>
                  </a:ln>
                  <a:solidFill>
                    <a:srgbClr val="CC66FF"/>
                  </a:solidFill>
                  <a:effectLst>
                    <a:outerShdw blurRad="50800" dist="38100" dir="2700000" algn="tl" rotWithShape="0">
                      <a:prstClr val="black">
                        <a:alpha val="40000"/>
                      </a:prstClr>
                    </a:outerShdw>
                  </a:effectLst>
                  <a:uLnTx/>
                  <a:uFillTx/>
                  <a:latin typeface="LNTH-Hoa Nho LNTH" pitchFamily="2" charset="0"/>
                  <a:ea typeface="+mn-ea"/>
                  <a:cs typeface="+mn-cs"/>
                </a:rPr>
                <a:t>G</a:t>
              </a:r>
              <a:endParaRPr kumimoji="0" lang="vi-VN" sz="13000" b="0" i="0" u="none" strike="noStrike" kern="1200" cap="none" spc="0" normalizeH="0" baseline="0" noProof="0">
                <a:ln w="38100">
                  <a:solidFill>
                    <a:srgbClr val="002060"/>
                  </a:solidFill>
                </a:ln>
                <a:solidFill>
                  <a:srgbClr val="00FFFF"/>
                </a:solidFill>
                <a:effectLst>
                  <a:outerShdw blurRad="50800" dist="38100" dir="2700000" algn="tl" rotWithShape="0">
                    <a:prstClr val="black">
                      <a:alpha val="40000"/>
                    </a:prstClr>
                  </a:outerShdw>
                </a:effectLst>
                <a:uLnTx/>
                <a:uFillTx/>
                <a:latin typeface="Arial" panose="020B0604020202020204" pitchFamily="34" charset="0"/>
                <a:ea typeface="+mn-ea"/>
                <a:cs typeface="+mn-cs"/>
              </a:endParaRPr>
            </a:p>
          </p:txBody>
        </p:sp>
      </p:grpSp>
      <p:pic>
        <p:nvPicPr>
          <p:cNvPr id="20" name="Picture 5">
            <a:extLst>
              <a:ext uri="{FF2B5EF4-FFF2-40B4-BE49-F238E27FC236}">
                <a16:creationId xmlns:a16="http://schemas.microsoft.com/office/drawing/2014/main" id="{B3EFEFE9-FA30-6CE3-9DD9-FF68E09BDE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69" y="2218075"/>
            <a:ext cx="3896551" cy="4114800"/>
          </a:xfrm>
          <a:prstGeom prst="rect">
            <a:avLst/>
          </a:prstGeom>
        </p:spPr>
      </p:pic>
      <p:pic>
        <p:nvPicPr>
          <p:cNvPr id="21" name="Picture 7">
            <a:extLst>
              <a:ext uri="{FF2B5EF4-FFF2-40B4-BE49-F238E27FC236}">
                <a16:creationId xmlns:a16="http://schemas.microsoft.com/office/drawing/2014/main" id="{7D5332F4-7F09-73B4-9040-D7B9618E1D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482654" y="2038389"/>
            <a:ext cx="3683366" cy="4114800"/>
          </a:xfrm>
          <a:prstGeom prst="rect">
            <a:avLst/>
          </a:prstGeom>
        </p:spPr>
      </p:pic>
      <p:pic>
        <p:nvPicPr>
          <p:cNvPr id="3" name="Picture 2">
            <a:extLst>
              <a:ext uri="{FF2B5EF4-FFF2-40B4-BE49-F238E27FC236}">
                <a16:creationId xmlns:a16="http://schemas.microsoft.com/office/drawing/2014/main" id="{B7412370-28BF-777D-A21C-E0EBA5018ED9}"/>
              </a:ext>
            </a:extLst>
          </p:cNvPr>
          <p:cNvPicPr>
            <a:picLocks noChangeAspect="1"/>
          </p:cNvPicPr>
          <p:nvPr/>
        </p:nvPicPr>
        <p:blipFill>
          <a:blip r:embed="rId9"/>
          <a:stretch>
            <a:fillRect/>
          </a:stretch>
        </p:blipFill>
        <p:spPr>
          <a:xfrm>
            <a:off x="4442162" y="2157126"/>
            <a:ext cx="3865199" cy="1072989"/>
          </a:xfrm>
          <a:prstGeom prst="rect">
            <a:avLst/>
          </a:prstGeom>
        </p:spPr>
      </p:pic>
    </p:spTree>
    <p:extLst>
      <p:ext uri="{BB962C8B-B14F-4D97-AF65-F5344CB8AC3E}">
        <p14:creationId xmlns:p14="http://schemas.microsoft.com/office/powerpoint/2010/main" val="19660569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2"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Scale>
                                      <p:cBhvr>
                                        <p:cTn id="14"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5"/>
                                        </p:tgtEl>
                                        <p:attrNameLst>
                                          <p:attrName>ppt_x</p:attrName>
                                          <p:attrName>ppt_y</p:attrName>
                                        </p:attrNameLst>
                                      </p:cBhvr>
                                    </p:animMotion>
                                    <p:animEffect transition="in" filter="fade">
                                      <p:cBhvr>
                                        <p:cTn id="16" dur="10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40911F-53BE-B3C4-3C29-C930BB7CC4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A369FC6-5371-E98B-F307-C36823F5B7D8}"/>
              </a:ext>
            </a:extLst>
          </p:cNvPr>
          <p:cNvPicPr>
            <a:picLocks noChangeAspect="1"/>
          </p:cNvPicPr>
          <p:nvPr/>
        </p:nvPicPr>
        <p:blipFill>
          <a:blip r:embed="rId3"/>
          <a:stretch>
            <a:fillRect/>
          </a:stretch>
        </p:blipFill>
        <p:spPr>
          <a:xfrm>
            <a:off x="2920999" y="96143"/>
            <a:ext cx="6350001" cy="6331290"/>
          </a:xfrm>
          <a:prstGeom prst="rect">
            <a:avLst/>
          </a:prstGeom>
        </p:spPr>
      </p:pic>
      <p:pic>
        <p:nvPicPr>
          <p:cNvPr id="20" name="Picture 5">
            <a:extLst>
              <a:ext uri="{FF2B5EF4-FFF2-40B4-BE49-F238E27FC236}">
                <a16:creationId xmlns:a16="http://schemas.microsoft.com/office/drawing/2014/main" id="{B3EFEFE9-FA30-6CE3-9DD9-FF68E09BDE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69" y="2218075"/>
            <a:ext cx="3896551" cy="4114800"/>
          </a:xfrm>
          <a:prstGeom prst="rect">
            <a:avLst/>
          </a:prstGeom>
        </p:spPr>
      </p:pic>
      <p:pic>
        <p:nvPicPr>
          <p:cNvPr id="21" name="Picture 7">
            <a:extLst>
              <a:ext uri="{FF2B5EF4-FFF2-40B4-BE49-F238E27FC236}">
                <a16:creationId xmlns:a16="http://schemas.microsoft.com/office/drawing/2014/main" id="{7D5332F4-7F09-73B4-9040-D7B9618E1D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82654" y="2038389"/>
            <a:ext cx="3683366" cy="4114800"/>
          </a:xfrm>
          <a:prstGeom prst="rect">
            <a:avLst/>
          </a:prstGeom>
        </p:spPr>
      </p:pic>
      <p:sp>
        <p:nvSpPr>
          <p:cNvPr id="2" name="TextBox 1">
            <a:extLst>
              <a:ext uri="{FF2B5EF4-FFF2-40B4-BE49-F238E27FC236}">
                <a16:creationId xmlns:a16="http://schemas.microsoft.com/office/drawing/2014/main" id="{AB17DC68-B727-EBCF-FC90-C6427656E68B}"/>
              </a:ext>
            </a:extLst>
          </p:cNvPr>
          <p:cNvSpPr txBox="1"/>
          <p:nvPr/>
        </p:nvSpPr>
        <p:spPr>
          <a:xfrm>
            <a:off x="3875407" y="3294476"/>
            <a:ext cx="4481952"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Các bạn trong nhóm cùng nhau hát bài “Tập tầm vông”, một bạn đố, các bạn còn lại đoán xem viên kẹo nằm ở tay nào. Ai đoán đúng nhiều nhất thì thắng cuộc.</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F478492D-68BE-78D8-4F42-076B7462A26B}"/>
              </a:ext>
            </a:extLst>
          </p:cNvPr>
          <p:cNvPicPr>
            <a:picLocks noChangeAspect="1"/>
          </p:cNvPicPr>
          <p:nvPr/>
        </p:nvPicPr>
        <p:blipFill>
          <a:blip r:embed="rId8"/>
          <a:stretch>
            <a:fillRect/>
          </a:stretch>
        </p:blipFill>
        <p:spPr>
          <a:xfrm>
            <a:off x="4256168" y="2302680"/>
            <a:ext cx="3865199" cy="1072989"/>
          </a:xfrm>
          <a:prstGeom prst="rect">
            <a:avLst/>
          </a:prstGeom>
        </p:spPr>
      </p:pic>
    </p:spTree>
    <p:extLst>
      <p:ext uri="{BB962C8B-B14F-4D97-AF65-F5344CB8AC3E}">
        <p14:creationId xmlns:p14="http://schemas.microsoft.com/office/powerpoint/2010/main" val="7814419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3" y="-36423"/>
            <a:ext cx="12192000" cy="6858000"/>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0"/>
            <a:ext cx="3279228" cy="6858000"/>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520152" y="0"/>
            <a:ext cx="4671848" cy="6858000"/>
          </a:xfrm>
          <a:prstGeom prst="rect">
            <a:avLst/>
          </a:prstGeom>
        </p:spPr>
      </p:pic>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t="33584" b="10564"/>
          <a:stretch/>
        </p:blipFill>
        <p:spPr>
          <a:xfrm>
            <a:off x="3169197" y="4300036"/>
            <a:ext cx="5853606" cy="2692261"/>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21056" y="257818"/>
            <a:ext cx="1475494" cy="1475494"/>
          </a:xfrm>
          <a:prstGeom prst="rect">
            <a:avLst/>
          </a:prstGeom>
        </p:spPr>
      </p:pic>
      <p:pic>
        <p:nvPicPr>
          <p:cNvPr id="14" name="Picture 13">
            <a:extLst>
              <a:ext uri="{FF2B5EF4-FFF2-40B4-BE49-F238E27FC236}">
                <a16:creationId xmlns:a16="http://schemas.microsoft.com/office/drawing/2014/main" id="{DE1210B5-D14D-E320-665E-8CCA2EC10EE2}"/>
              </a:ext>
            </a:extLst>
          </p:cNvPr>
          <p:cNvPicPr>
            <a:picLocks noChangeAspect="1"/>
          </p:cNvPicPr>
          <p:nvPr/>
        </p:nvPicPr>
        <p:blipFill>
          <a:blip r:embed="rId9"/>
          <a:stretch>
            <a:fillRect/>
          </a:stretch>
        </p:blipFill>
        <p:spPr>
          <a:xfrm>
            <a:off x="1935119" y="2688272"/>
            <a:ext cx="8321761" cy="1481456"/>
          </a:xfrm>
          <a:prstGeom prst="rect">
            <a:avLst/>
          </a:prstGeom>
        </p:spPr>
      </p:pic>
      <p:pic>
        <p:nvPicPr>
          <p:cNvPr id="16" name="Picture 15">
            <a:extLst>
              <a:ext uri="{FF2B5EF4-FFF2-40B4-BE49-F238E27FC236}">
                <a16:creationId xmlns:a16="http://schemas.microsoft.com/office/drawing/2014/main" id="{8B4D4B60-85B8-8663-9DAA-09208CBF3631}"/>
              </a:ext>
            </a:extLst>
          </p:cNvPr>
          <p:cNvPicPr>
            <a:picLocks noChangeAspect="1"/>
          </p:cNvPicPr>
          <p:nvPr/>
        </p:nvPicPr>
        <p:blipFill>
          <a:blip r:embed="rId10"/>
          <a:stretch>
            <a:fillRect/>
          </a:stretch>
        </p:blipFill>
        <p:spPr>
          <a:xfrm>
            <a:off x="8367066" y="3833199"/>
            <a:ext cx="1725318" cy="963251"/>
          </a:xfrm>
          <a:prstGeom prst="rect">
            <a:avLst/>
          </a:prstGeom>
        </p:spPr>
      </p:pic>
    </p:spTree>
    <p:extLst>
      <p:ext uri="{BB962C8B-B14F-4D97-AF65-F5344CB8AC3E}">
        <p14:creationId xmlns:p14="http://schemas.microsoft.com/office/powerpoint/2010/main" val="4006010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76" y="0"/>
            <a:ext cx="12192000" cy="6858000"/>
          </a:xfrm>
          <a:prstGeom prst="rect">
            <a:avLst/>
          </a:prstGeom>
        </p:spPr>
      </p:pic>
      <p:pic>
        <p:nvPicPr>
          <p:cNvPr id="7" name="图片 6">
            <a:extLst>
              <a:ext uri="{FF2B5EF4-FFF2-40B4-BE49-F238E27FC236}">
                <a16:creationId xmlns:a16="http://schemas.microsoft.com/office/drawing/2014/main" id="{823AF10E-97A3-4241-A817-64F4C1862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85860" y="0"/>
            <a:ext cx="3538832" cy="2034399"/>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32" name="图片 31"/>
          <p:cNvPicPr>
            <a:picLocks noChangeAspect="1"/>
          </p:cNvPicPr>
          <p:nvPr/>
        </p:nvPicPr>
        <p:blipFill rotWithShape="1">
          <a:blip r:embed="rId6" cstate="print">
            <a:extLst>
              <a:ext uri="{28A0092B-C50C-407E-A947-70E740481C1C}">
                <a14:useLocalDpi xmlns:a14="http://schemas.microsoft.com/office/drawing/2010/main" val="0"/>
              </a:ext>
            </a:extLst>
          </a:blip>
          <a:srcRect l="25016" t="54798" r="5937"/>
          <a:stretch/>
        </p:blipFill>
        <p:spPr>
          <a:xfrm rot="5400000">
            <a:off x="-62934" y="3754936"/>
            <a:ext cx="3225803" cy="3099932"/>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t="17590" r="4793" b="45929"/>
          <a:stretch/>
        </p:blipFill>
        <p:spPr>
          <a:xfrm rot="5400000">
            <a:off x="8755187" y="3446587"/>
            <a:ext cx="4447926" cy="2501900"/>
          </a:xfrm>
          <a:prstGeom prst="rect">
            <a:avLst/>
          </a:prstGeom>
        </p:spPr>
      </p:pic>
      <p:grpSp>
        <p:nvGrpSpPr>
          <p:cNvPr id="2" name="Group 1"/>
          <p:cNvGrpSpPr/>
          <p:nvPr/>
        </p:nvGrpSpPr>
        <p:grpSpPr>
          <a:xfrm>
            <a:off x="890317" y="1373930"/>
            <a:ext cx="1343073" cy="1320938"/>
            <a:chOff x="1809068" y="2147815"/>
            <a:chExt cx="1343073" cy="1320938"/>
          </a:xfrm>
        </p:grpSpPr>
        <p:sp>
          <p:nvSpPr>
            <p:cNvPr id="12"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2</a:t>
              </a: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18"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pic>
        <p:nvPicPr>
          <p:cNvPr id="21" name="图片 12">
            <a:extLst>
              <a:ext uri="{FF2B5EF4-FFF2-40B4-BE49-F238E27FC236}">
                <a16:creationId xmlns:a16="http://schemas.microsoft.com/office/drawing/2014/main" id="{8D12689B-57E6-4373-8CF1-F96605E68C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00257" y="3352800"/>
            <a:ext cx="3796967" cy="3796967"/>
          </a:xfrm>
          <a:prstGeom prst="rect">
            <a:avLst/>
          </a:prstGeom>
        </p:spPr>
      </p:pic>
      <p:pic>
        <p:nvPicPr>
          <p:cNvPr id="4" name="Picture 3">
            <a:extLst>
              <a:ext uri="{FF2B5EF4-FFF2-40B4-BE49-F238E27FC236}">
                <a16:creationId xmlns:a16="http://schemas.microsoft.com/office/drawing/2014/main" id="{AC7BDFD3-0D3A-873B-6111-F4954E0D057A}"/>
              </a:ext>
            </a:extLst>
          </p:cNvPr>
          <p:cNvPicPr>
            <a:picLocks noChangeAspect="1"/>
          </p:cNvPicPr>
          <p:nvPr/>
        </p:nvPicPr>
        <p:blipFill>
          <a:blip r:embed="rId9"/>
          <a:stretch>
            <a:fillRect/>
          </a:stretch>
        </p:blipFill>
        <p:spPr>
          <a:xfrm>
            <a:off x="1470256" y="2310287"/>
            <a:ext cx="9327688" cy="2237426"/>
          </a:xfrm>
          <a:prstGeom prst="rect">
            <a:avLst/>
          </a:prstGeom>
        </p:spPr>
      </p:pic>
    </p:spTree>
    <p:extLst>
      <p:ext uri="{BB962C8B-B14F-4D97-AF65-F5344CB8AC3E}">
        <p14:creationId xmlns:p14="http://schemas.microsoft.com/office/powerpoint/2010/main" val="3353561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cxnSp>
        <p:nvCxnSpPr>
          <p:cNvPr id="6" name="MH_Other_5">
            <a:extLst>
              <a:ext uri="{FF2B5EF4-FFF2-40B4-BE49-F238E27FC236}">
                <a16:creationId xmlns:a16="http://schemas.microsoft.com/office/drawing/2014/main" id="{4E50D1D9-6016-4F84-884D-A1776DA47941}"/>
              </a:ext>
            </a:extLst>
          </p:cNvPr>
          <p:cNvCxnSpPr/>
          <p:nvPr>
            <p:custDataLst>
              <p:tags r:id="rId1"/>
            </p:custDataLst>
          </p:nvPr>
        </p:nvCxnSpPr>
        <p:spPr>
          <a:xfrm>
            <a:off x="1295920" y="6733531"/>
            <a:ext cx="9429750" cy="0"/>
          </a:xfrm>
          <a:prstGeom prst="line">
            <a:avLst/>
          </a:prstGeom>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rot="1560527">
            <a:off x="181201" y="357244"/>
            <a:ext cx="1154370" cy="1093052"/>
            <a:chOff x="1809068" y="2147815"/>
            <a:chExt cx="1343073" cy="1320938"/>
          </a:xfrm>
        </p:grpSpPr>
        <p:sp>
          <p:nvSpPr>
            <p:cNvPr id="18"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1</a:t>
              </a: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19"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sp>
        <p:nvSpPr>
          <p:cNvPr id="2" name="Rounded Rectangle 1"/>
          <p:cNvSpPr/>
          <p:nvPr/>
        </p:nvSpPr>
        <p:spPr>
          <a:xfrm>
            <a:off x="1382233" y="788628"/>
            <a:ext cx="10281683" cy="1140703"/>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rPr>
              <a:t>Thống kê số huy chương vàng (HCV), huy chương bạc (HCB), huy chương đồng (HCĐ) bốn môn Vật, Bơi, Lặn, Wushu của Đoàn Việt Nam tại Sea Games 31, ta có bảng sau (theo https://tuoitre.vn năm 2022):</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DE558258-D6E2-2FFD-320F-789F5E79DCB9}"/>
              </a:ext>
            </a:extLst>
          </p:cNvPr>
          <p:cNvPicPr>
            <a:picLocks noChangeAspect="1"/>
          </p:cNvPicPr>
          <p:nvPr/>
        </p:nvPicPr>
        <p:blipFill>
          <a:blip r:embed="rId6"/>
          <a:stretch>
            <a:fillRect/>
          </a:stretch>
        </p:blipFill>
        <p:spPr>
          <a:xfrm>
            <a:off x="1535407" y="2694024"/>
            <a:ext cx="9384111" cy="3132617"/>
          </a:xfrm>
          <a:prstGeom prst="rect">
            <a:avLst/>
          </a:prstGeom>
        </p:spPr>
      </p:pic>
    </p:spTree>
    <p:extLst>
      <p:ext uri="{BB962C8B-B14F-4D97-AF65-F5344CB8AC3E}">
        <p14:creationId xmlns:p14="http://schemas.microsoft.com/office/powerpoint/2010/main" val="36045423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cxnSp>
        <p:nvCxnSpPr>
          <p:cNvPr id="6" name="MH_Other_5">
            <a:extLst>
              <a:ext uri="{FF2B5EF4-FFF2-40B4-BE49-F238E27FC236}">
                <a16:creationId xmlns:a16="http://schemas.microsoft.com/office/drawing/2014/main" id="{4E50D1D9-6016-4F84-884D-A1776DA47941}"/>
              </a:ext>
            </a:extLst>
          </p:cNvPr>
          <p:cNvCxnSpPr/>
          <p:nvPr>
            <p:custDataLst>
              <p:tags r:id="rId1"/>
            </p:custDataLst>
          </p:nvPr>
        </p:nvCxnSpPr>
        <p:spPr>
          <a:xfrm>
            <a:off x="1295920" y="6733531"/>
            <a:ext cx="9429750" cy="0"/>
          </a:xfrm>
          <a:prstGeom prst="line">
            <a:avLst/>
          </a:prstGeom>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Rounded Rectangle 1"/>
          <p:cNvSpPr/>
          <p:nvPr/>
        </p:nvSpPr>
        <p:spPr>
          <a:xfrm>
            <a:off x="425303" y="395223"/>
            <a:ext cx="11206716" cy="1140703"/>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rPr>
              <a:t>a) Biểu đồ dưới đây cho biết số HCV bốn môn Vật, Bơi, Lặn, Wushu của Đoàn Việt Nam tại Sea Games 31.</a:t>
            </a:r>
          </a:p>
        </p:txBody>
      </p:sp>
      <p:pic>
        <p:nvPicPr>
          <p:cNvPr id="5" name="Picture 4">
            <a:extLst>
              <a:ext uri="{FF2B5EF4-FFF2-40B4-BE49-F238E27FC236}">
                <a16:creationId xmlns:a16="http://schemas.microsoft.com/office/drawing/2014/main" id="{951410F0-12FA-BBD8-673E-618F1233B5C6}"/>
              </a:ext>
            </a:extLst>
          </p:cNvPr>
          <p:cNvPicPr>
            <a:picLocks noChangeAspect="1"/>
          </p:cNvPicPr>
          <p:nvPr/>
        </p:nvPicPr>
        <p:blipFill>
          <a:blip r:embed="rId5"/>
          <a:stretch>
            <a:fillRect/>
          </a:stretch>
        </p:blipFill>
        <p:spPr>
          <a:xfrm>
            <a:off x="255183" y="1957388"/>
            <a:ext cx="5305646" cy="3474090"/>
          </a:xfrm>
          <a:prstGeom prst="rect">
            <a:avLst/>
          </a:prstGeom>
        </p:spPr>
      </p:pic>
      <p:sp>
        <p:nvSpPr>
          <p:cNvPr id="7" name="TextBox 6">
            <a:extLst>
              <a:ext uri="{FF2B5EF4-FFF2-40B4-BE49-F238E27FC236}">
                <a16:creationId xmlns:a16="http://schemas.microsoft.com/office/drawing/2014/main" id="{4A76736C-FEF3-19F5-23A5-4AFDB31B6B0E}"/>
              </a:ext>
            </a:extLst>
          </p:cNvPr>
          <p:cNvSpPr txBox="1"/>
          <p:nvPr/>
        </p:nvSpPr>
        <p:spPr>
          <a:xfrm>
            <a:off x="5730949" y="1605516"/>
            <a:ext cx="5699051" cy="3970318"/>
          </a:xfrm>
          <a:prstGeom prst="rect">
            <a:avLst/>
          </a:prstGeom>
          <a:noFill/>
        </p:spPr>
        <p:txBody>
          <a:bodyPr wrap="square" rtlCol="0">
            <a:spAutoFit/>
          </a:bodyPr>
          <a:lstStyle/>
          <a:p>
            <a:pPr algn="just"/>
            <a:r>
              <a:rPr lang="en-US" sz="2800" b="1" i="0" dirty="0">
                <a:solidFill>
                  <a:srgbClr val="000000"/>
                </a:solidFill>
                <a:effectLst/>
                <a:latin typeface="Cambria" panose="02040503050406030204" pitchFamily="18" charset="0"/>
                <a:ea typeface="Cambria" panose="02040503050406030204" pitchFamily="18" charset="0"/>
              </a:rPr>
              <a:t>Quan </a:t>
            </a:r>
            <a:r>
              <a:rPr lang="en-US" sz="2800" b="1" i="0" dirty="0" err="1">
                <a:solidFill>
                  <a:srgbClr val="000000"/>
                </a:solidFill>
                <a:effectLst/>
                <a:latin typeface="Cambria" panose="02040503050406030204" pitchFamily="18" charset="0"/>
                <a:ea typeface="Cambria" panose="02040503050406030204" pitchFamily="18" charset="0"/>
              </a:rPr>
              <a:t>sát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biểu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đồ</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rồi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trả</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lời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các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câu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hỏi</a:t>
            </a:r>
            <a:r>
              <a:rPr lang="en-US" sz="2800" b="1" i="0" dirty="0">
                <a:solidFill>
                  <a:srgbClr val="000000"/>
                </a:solidFill>
                <a:effectLst/>
                <a:latin typeface="Cambria" panose="02040503050406030204" pitchFamily="18" charset="0"/>
                <a:ea typeface="Cambria" panose="02040503050406030204" pitchFamily="18" charset="0"/>
              </a:rPr>
              <a:t>.</a:t>
            </a:r>
          </a:p>
          <a:p>
            <a:pPr algn="just"/>
            <a:r>
              <a:rPr lang="en-US" sz="2800" b="0" i="0" dirty="0">
                <a:solidFill>
                  <a:srgbClr val="000000"/>
                </a:solidFill>
                <a:effectLst/>
                <a:latin typeface="Cambria" panose="02040503050406030204" pitchFamily="18" charset="0"/>
                <a:ea typeface="Cambria" panose="02040503050406030204" pitchFamily="18" charset="0"/>
              </a:rPr>
              <a:t>• Môn </a:t>
            </a:r>
            <a:r>
              <a:rPr lang="en-US" sz="2800" b="0" i="0" dirty="0" err="1">
                <a:solidFill>
                  <a:srgbClr val="000000"/>
                </a:solidFill>
                <a:effectLst/>
                <a:latin typeface="Cambria" panose="02040503050406030204" pitchFamily="18" charset="0"/>
                <a:ea typeface="Cambria" panose="02040503050406030204" pitchFamily="18" charset="0"/>
              </a:rPr>
              <a:t>nào</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nhiều</a:t>
            </a:r>
            <a:r>
              <a:rPr lang="en-US" sz="2800" b="0" i="0" dirty="0">
                <a:solidFill>
                  <a:srgbClr val="000000"/>
                </a:solidFill>
                <a:effectLst/>
                <a:latin typeface="Cambria" panose="02040503050406030204" pitchFamily="18" charset="0"/>
                <a:ea typeface="Cambria" panose="02040503050406030204" pitchFamily="18" charset="0"/>
              </a:rPr>
              <a:t> HCV </a:t>
            </a:r>
            <a:r>
              <a:rPr lang="en-US" sz="2800" b="0" i="0" dirty="0" err="1">
                <a:solidFill>
                  <a:srgbClr val="000000"/>
                </a:solidFill>
                <a:effectLst/>
                <a:latin typeface="Cambria" panose="02040503050406030204" pitchFamily="18" charset="0"/>
                <a:ea typeface="Cambria" panose="02040503050406030204" pitchFamily="18" charset="0"/>
              </a:rPr>
              <a:t>nhất</a:t>
            </a:r>
            <a:r>
              <a:rPr lang="en-US" sz="2800" b="0" i="0" dirty="0">
                <a:solidFill>
                  <a:srgbClr val="000000"/>
                </a:solidFill>
                <a:effectLst/>
                <a:latin typeface="Cambria" panose="02040503050406030204" pitchFamily="18" charset="0"/>
                <a:ea typeface="Cambria" panose="02040503050406030204" pitchFamily="18" charset="0"/>
              </a:rPr>
              <a:t>?</a:t>
            </a:r>
          </a:p>
          <a:p>
            <a:pPr algn="just"/>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b="0" i="0" dirty="0">
                <a:solidFill>
                  <a:srgbClr val="000000"/>
                </a:solidFill>
                <a:effectLst/>
                <a:latin typeface="Cambria" panose="02040503050406030204" pitchFamily="18" charset="0"/>
                <a:ea typeface="Cambria" panose="02040503050406030204" pitchFamily="18" charset="0"/>
              </a:rPr>
              <a:t>• Hai </a:t>
            </a:r>
            <a:r>
              <a:rPr lang="en-US" sz="2800" b="0" i="0" dirty="0" err="1">
                <a:solidFill>
                  <a:srgbClr val="000000"/>
                </a:solidFill>
                <a:effectLst/>
                <a:latin typeface="Cambria" panose="02040503050406030204" pitchFamily="18" charset="0"/>
                <a:ea typeface="Cambria" panose="02040503050406030204" pitchFamily="18" charset="0"/>
              </a:rPr>
              <a:t>môn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nào</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HCV </a:t>
            </a:r>
            <a:r>
              <a:rPr lang="en-US" sz="2800" b="0" i="0" dirty="0" err="1">
                <a:solidFill>
                  <a:srgbClr val="000000"/>
                </a:solidFill>
                <a:effectLst/>
                <a:latin typeface="Cambria" panose="02040503050406030204" pitchFamily="18" charset="0"/>
                <a:ea typeface="Cambria" panose="02040503050406030204" pitchFamily="18" charset="0"/>
              </a:rPr>
              <a:t>bằng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nhau</a:t>
            </a:r>
            <a:r>
              <a:rPr lang="en-US" sz="2800" b="0" i="0" dirty="0">
                <a:solidFill>
                  <a:srgbClr val="000000"/>
                </a:solidFill>
                <a:effectLst/>
                <a:latin typeface="Cambria" panose="02040503050406030204" pitchFamily="18" charset="0"/>
                <a:ea typeface="Cambria" panose="02040503050406030204" pitchFamily="18" charset="0"/>
              </a:rPr>
              <a:t>?</a:t>
            </a:r>
          </a:p>
          <a:p>
            <a:pPr algn="just"/>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b="0" i="0" dirty="0">
                <a:solidFill>
                  <a:srgbClr val="000000"/>
                </a:solidFill>
                <a:effectLst/>
                <a:latin typeface="Cambria" panose="02040503050406030204" pitchFamily="18" charset="0"/>
                <a:ea typeface="Cambria" panose="02040503050406030204" pitchFamily="18" charset="0"/>
              </a:rPr>
              <a:t>• Trung </a:t>
            </a:r>
            <a:r>
              <a:rPr lang="en-US" sz="2800" b="0" i="0" dirty="0" err="1">
                <a:solidFill>
                  <a:srgbClr val="000000"/>
                </a:solidFill>
                <a:effectLst/>
                <a:latin typeface="Cambria" panose="02040503050406030204" pitchFamily="18" charset="0"/>
                <a:ea typeface="Cambria" panose="02040503050406030204" pitchFamily="18" charset="0"/>
              </a:rPr>
              <a:t>bình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mỗi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môn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bao </a:t>
            </a:r>
            <a:r>
              <a:rPr lang="en-US" sz="2800" b="0" i="0" dirty="0" err="1">
                <a:solidFill>
                  <a:srgbClr val="000000"/>
                </a:solidFill>
                <a:effectLst/>
                <a:latin typeface="Cambria" panose="02040503050406030204" pitchFamily="18" charset="0"/>
                <a:ea typeface="Cambria" panose="02040503050406030204" pitchFamily="18" charset="0"/>
              </a:rPr>
              <a:t>nhiêu</a:t>
            </a:r>
            <a:r>
              <a:rPr lang="en-US" sz="2800" b="0" i="0" dirty="0">
                <a:solidFill>
                  <a:srgbClr val="000000"/>
                </a:solidFill>
                <a:effectLst/>
                <a:latin typeface="Cambria" panose="02040503050406030204" pitchFamily="18" charset="0"/>
                <a:ea typeface="Cambria" panose="02040503050406030204" pitchFamily="18" charset="0"/>
              </a:rPr>
              <a:t> HCV? </a:t>
            </a:r>
            <a:r>
              <a:rPr lang="en-US" sz="2800" b="0" i="0" dirty="0" err="1">
                <a:solidFill>
                  <a:srgbClr val="000000"/>
                </a:solidFill>
                <a:effectLst/>
                <a:latin typeface="Cambria" panose="02040503050406030204" pitchFamily="18" charset="0"/>
                <a:ea typeface="Cambria" panose="02040503050406030204" pitchFamily="18" charset="0"/>
              </a:rPr>
              <a:t>môn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bao </a:t>
            </a:r>
            <a:r>
              <a:rPr lang="en-US" sz="2800" b="0" i="0" dirty="0" err="1">
                <a:solidFill>
                  <a:srgbClr val="000000"/>
                </a:solidFill>
                <a:effectLst/>
                <a:latin typeface="Cambria" panose="02040503050406030204" pitchFamily="18" charset="0"/>
                <a:ea typeface="Cambria" panose="02040503050406030204" pitchFamily="18" charset="0"/>
              </a:rPr>
              <a:t>nhiêu</a:t>
            </a:r>
            <a:r>
              <a:rPr lang="en-US" sz="2800" b="0" i="0" dirty="0">
                <a:solidFill>
                  <a:srgbClr val="000000"/>
                </a:solidFill>
                <a:effectLst/>
                <a:latin typeface="Cambria" panose="02040503050406030204" pitchFamily="18" charset="0"/>
                <a:ea typeface="Cambria" panose="02040503050406030204" pitchFamily="18" charset="0"/>
              </a:rPr>
              <a:t> HCV?</a:t>
            </a:r>
          </a:p>
        </p:txBody>
      </p:sp>
      <p:sp>
        <p:nvSpPr>
          <p:cNvPr id="8" name="TextBox 7">
            <a:extLst>
              <a:ext uri="{FF2B5EF4-FFF2-40B4-BE49-F238E27FC236}">
                <a16:creationId xmlns:a16="http://schemas.microsoft.com/office/drawing/2014/main" id="{C8EA26E3-80CD-51BB-C18A-BD2E77E64DE6}"/>
              </a:ext>
            </a:extLst>
          </p:cNvPr>
          <p:cNvSpPr txBox="1"/>
          <p:nvPr/>
        </p:nvSpPr>
        <p:spPr>
          <a:xfrm>
            <a:off x="6039294" y="2881423"/>
            <a:ext cx="5103628" cy="954107"/>
          </a:xfrm>
          <a:prstGeom prst="rect">
            <a:avLst/>
          </a:prstGeom>
          <a:noFill/>
        </p:spPr>
        <p:txBody>
          <a:bodyPr wrap="square" rtlCol="0">
            <a:spAutoFit/>
          </a:bodyPr>
          <a:lstStyle/>
          <a:p>
            <a:r>
              <a:rPr lang="en-US" sz="2800" dirty="0" err="1">
                <a:solidFill>
                  <a:srgbClr val="FF0000"/>
                </a:solidFill>
                <a:effectLst/>
                <a:latin typeface="Cambria" panose="02040503050406030204" pitchFamily="18" charset="0"/>
                <a:ea typeface="Cambria" panose="02040503050406030204" pitchFamily="18" charset="0"/>
              </a:rPr>
              <a:t>Môn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Vật</a:t>
            </a:r>
            <a:r>
              <a:rPr lang="en-US" sz="2800" dirty="0">
                <a:solidFill>
                  <a:srgbClr val="FF0000"/>
                </a:solidFill>
                <a:effectLst/>
                <a:latin typeface="Cambria" panose="02040503050406030204" pitchFamily="18" charset="0"/>
                <a:ea typeface="Cambria" panose="02040503050406030204" pitchFamily="18" charset="0"/>
              </a:rPr>
              <a:t> có </a:t>
            </a:r>
            <a:r>
              <a:rPr lang="en-US" sz="2800" dirty="0" err="1">
                <a:solidFill>
                  <a:srgbClr val="FF0000"/>
                </a:solidFill>
                <a:effectLst/>
                <a:latin typeface="Cambria" panose="02040503050406030204" pitchFamily="18" charset="0"/>
                <a:ea typeface="Cambria" panose="02040503050406030204" pitchFamily="18" charset="0"/>
              </a:rPr>
              <a:t>nhiều</a:t>
            </a:r>
            <a:r>
              <a:rPr lang="en-US" sz="2800" dirty="0">
                <a:solidFill>
                  <a:srgbClr val="FF0000"/>
                </a:solidFill>
                <a:effectLst/>
                <a:latin typeface="Cambria" panose="02040503050406030204" pitchFamily="18" charset="0"/>
                <a:ea typeface="Cambria" panose="02040503050406030204" pitchFamily="18" charset="0"/>
              </a:rPr>
              <a:t> HCV </a:t>
            </a:r>
            <a:r>
              <a:rPr lang="en-US" sz="2800" dirty="0" err="1">
                <a:solidFill>
                  <a:srgbClr val="FF0000"/>
                </a:solidFill>
                <a:effectLst/>
                <a:latin typeface="Cambria" panose="02040503050406030204" pitchFamily="18" charset="0"/>
                <a:ea typeface="Cambria" panose="02040503050406030204" pitchFamily="18" charset="0"/>
              </a:rPr>
              <a:t>nhất</a:t>
            </a:r>
            <a:r>
              <a:rPr lang="en-US" sz="2800" dirty="0">
                <a:solidFill>
                  <a:srgbClr val="FF0000"/>
                </a:solidFill>
                <a:effectLst/>
                <a:latin typeface="Cambria" panose="02040503050406030204" pitchFamily="18" charset="0"/>
                <a:ea typeface="Cambria" panose="02040503050406030204" pitchFamily="18" charset="0"/>
              </a:rPr>
              <a:t>.</a:t>
            </a:r>
            <a:br>
              <a:rPr lang="en-US" sz="2800" dirty="0">
                <a:solidFill>
                  <a:srgbClr val="FF0000"/>
                </a:solidFill>
                <a:effectLst/>
                <a:latin typeface="Cambria" panose="02040503050406030204" pitchFamily="18" charset="0"/>
                <a:ea typeface="Cambria" panose="02040503050406030204" pitchFamily="18" charset="0"/>
              </a:rPr>
            </a:br>
            <a:endParaRPr lang="en-US" sz="2800"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96AF30D6-C2BF-E15A-0DB5-C1201F42344F}"/>
              </a:ext>
            </a:extLst>
          </p:cNvPr>
          <p:cNvSpPr txBox="1"/>
          <p:nvPr/>
        </p:nvSpPr>
        <p:spPr>
          <a:xfrm>
            <a:off x="5954233" y="4093535"/>
            <a:ext cx="5103628" cy="523220"/>
          </a:xfrm>
          <a:prstGeom prst="rect">
            <a:avLst/>
          </a:prstGeom>
          <a:noFill/>
        </p:spPr>
        <p:txBody>
          <a:bodyPr wrap="square" rtlCol="0">
            <a:spAutoFit/>
          </a:bodyPr>
          <a:lstStyle/>
          <a:p>
            <a:r>
              <a:rPr lang="en-US" sz="2800">
                <a:solidFill>
                  <a:srgbClr val="FF0000"/>
                </a:solidFill>
                <a:latin typeface="Cambria" panose="02040503050406030204" pitchFamily="18" charset="0"/>
                <a:ea typeface="Cambria" panose="02040503050406030204" pitchFamily="18" charset="0"/>
              </a:rPr>
              <a:t>Môn Wushu và môn Lặn </a:t>
            </a:r>
            <a:endParaRPr lang="en-US" sz="28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C7CD100F-DBBB-B87E-E407-49C9D44E95BD}"/>
              </a:ext>
            </a:extLst>
          </p:cNvPr>
          <p:cNvSpPr txBox="1"/>
          <p:nvPr/>
        </p:nvSpPr>
        <p:spPr>
          <a:xfrm>
            <a:off x="5826642" y="5411972"/>
            <a:ext cx="5826642" cy="954107"/>
          </a:xfrm>
          <a:prstGeom prst="rect">
            <a:avLst/>
          </a:prstGeom>
          <a:noFill/>
        </p:spPr>
        <p:txBody>
          <a:bodyPr wrap="square" rtlCol="0">
            <a:spAutoFit/>
          </a:bodyPr>
          <a:lstStyle/>
          <a:p>
            <a:pPr algn="ctr"/>
            <a:r>
              <a:rPr lang="en-US" sz="2800" dirty="0">
                <a:solidFill>
                  <a:srgbClr val="FF0000"/>
                </a:solidFill>
                <a:latin typeface="Cambria" panose="02040503050406030204" pitchFamily="18" charset="0"/>
                <a:ea typeface="Cambria" panose="02040503050406030204" pitchFamily="18" charset="0"/>
              </a:rPr>
              <a:t>Trung </a:t>
            </a:r>
            <a:r>
              <a:rPr lang="en-US" sz="2800" dirty="0" err="1">
                <a:solidFill>
                  <a:srgbClr val="FF0000"/>
                </a:solidFill>
                <a:latin typeface="Cambria" panose="02040503050406030204" pitchFamily="18" charset="0"/>
                <a:ea typeface="Cambria" panose="02040503050406030204" pitchFamily="18" charset="0"/>
              </a:rPr>
              <a:t>bình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mỗi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môn</a:t>
            </a:r>
            <a:r>
              <a:rPr lang="en-US" sz="2800" dirty="0">
                <a:solidFill>
                  <a:srgbClr val="FF0000"/>
                </a:solidFill>
                <a:latin typeface="Cambria" panose="02040503050406030204" pitchFamily="18" charset="0"/>
                <a:ea typeface="Cambria" panose="02040503050406030204" pitchFamily="18" charset="0"/>
              </a:rPr>
              <a:t> có </a:t>
            </a:r>
            <a:r>
              <a:rPr lang="en-US" sz="2800" dirty="0" err="1">
                <a:solidFill>
                  <a:srgbClr val="FF0000"/>
                </a:solidFill>
                <a:latin typeface="Cambria" panose="02040503050406030204" pitchFamily="18" charset="0"/>
                <a:ea typeface="Cambria" panose="02040503050406030204" pitchFamily="18" charset="0"/>
              </a:rPr>
              <a:t>sô</a:t>
            </a:r>
            <a:r>
              <a:rPr lang="en-US" sz="2800" dirty="0">
                <a:solidFill>
                  <a:srgbClr val="FF0000"/>
                </a:solidFill>
                <a:latin typeface="Cambria" panose="02040503050406030204" pitchFamily="18" charset="0"/>
                <a:ea typeface="Cambria" panose="02040503050406030204" pitchFamily="18" charset="0"/>
              </a:rPr>
              <a:t>́ HCV là:</a:t>
            </a:r>
          </a:p>
          <a:p>
            <a:pPr algn="ctr"/>
            <a:r>
              <a:rPr lang="en-US" sz="2800" dirty="0">
                <a:solidFill>
                  <a:srgbClr val="FF0000"/>
                </a:solidFill>
                <a:latin typeface="Cambria" panose="02040503050406030204" pitchFamily="18" charset="0"/>
                <a:ea typeface="Cambria" panose="02040503050406030204" pitchFamily="18" charset="0"/>
              </a:rPr>
              <a:t> (17 + 11 + 10 + 10) : 4 = 12 (HCV).</a:t>
            </a:r>
          </a:p>
        </p:txBody>
      </p:sp>
    </p:spTree>
    <p:extLst>
      <p:ext uri="{BB962C8B-B14F-4D97-AF65-F5344CB8AC3E}">
        <p14:creationId xmlns:p14="http://schemas.microsoft.com/office/powerpoint/2010/main" val="28281812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cxnSp>
        <p:nvCxnSpPr>
          <p:cNvPr id="6" name="MH_Other_5">
            <a:extLst>
              <a:ext uri="{FF2B5EF4-FFF2-40B4-BE49-F238E27FC236}">
                <a16:creationId xmlns:a16="http://schemas.microsoft.com/office/drawing/2014/main" id="{4E50D1D9-6016-4F84-884D-A1776DA47941}"/>
              </a:ext>
            </a:extLst>
          </p:cNvPr>
          <p:cNvCxnSpPr/>
          <p:nvPr>
            <p:custDataLst>
              <p:tags r:id="rId1"/>
            </p:custDataLst>
          </p:nvPr>
        </p:nvCxnSpPr>
        <p:spPr>
          <a:xfrm>
            <a:off x="1295920" y="6733531"/>
            <a:ext cx="9429750" cy="0"/>
          </a:xfrm>
          <a:prstGeom prst="line">
            <a:avLst/>
          </a:prstGeom>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rot="1560527">
            <a:off x="716861" y="327856"/>
            <a:ext cx="949290" cy="950409"/>
            <a:chOff x="1809068" y="2147815"/>
            <a:chExt cx="1343073" cy="1320938"/>
          </a:xfrm>
        </p:grpSpPr>
        <p:sp>
          <p:nvSpPr>
            <p:cNvPr id="18"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1</a:t>
              </a:r>
              <a:endParaRPr kumimoji="0" lang="zh-CN" altLang="en-US" sz="6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19"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sp>
        <p:nvSpPr>
          <p:cNvPr id="7" name="TextBox 6">
            <a:extLst>
              <a:ext uri="{FF2B5EF4-FFF2-40B4-BE49-F238E27FC236}">
                <a16:creationId xmlns:a16="http://schemas.microsoft.com/office/drawing/2014/main" id="{0EDDEFBB-4BA0-EE00-362E-83DB9D4FE7F9}"/>
              </a:ext>
            </a:extLst>
          </p:cNvPr>
          <p:cNvSpPr txBox="1"/>
          <p:nvPr/>
        </p:nvSpPr>
        <p:spPr>
          <a:xfrm>
            <a:off x="1689026" y="327837"/>
            <a:ext cx="9730342" cy="3108543"/>
          </a:xfrm>
          <a:prstGeom prst="rect">
            <a:avLst/>
          </a:prstGeom>
          <a:noFill/>
        </p:spPr>
        <p:txBody>
          <a:bodyPr wrap="square" rtlCol="0">
            <a:spAutoFit/>
          </a:bodyPr>
          <a:lstStyle/>
          <a:p>
            <a:pPr algn="just"/>
            <a:r>
              <a:rPr lang="vi-VN" sz="2800" b="1" dirty="0">
                <a:solidFill>
                  <a:srgbClr val="000000"/>
                </a:solidFill>
                <a:latin typeface="Cambria" panose="02040503050406030204" pitchFamily="18" charset="0"/>
                <a:ea typeface="Cambria" panose="02040503050406030204" pitchFamily="18" charset="0"/>
              </a:rPr>
              <a:t>b) Rô-bốt đã vẽ biểu đồ quạt bên cho biết tỉ số phần trăm số HCV, HCB, HCĐ so với tổng số huy chương đạt được của môn Wushu nhưng chưa ghi tỉ số phần trăm của mỗi môn vào biểu đồ.</a:t>
            </a:r>
          </a:p>
          <a:p>
            <a:pPr algn="just"/>
            <a:r>
              <a:rPr lang="vi-VN" sz="2800" b="1" dirty="0">
                <a:solidFill>
                  <a:srgbClr val="000000"/>
                </a:solidFill>
                <a:latin typeface="Cambria" panose="02040503050406030204" pitchFamily="18" charset="0"/>
                <a:ea typeface="Cambria" panose="02040503050406030204" pitchFamily="18" charset="0"/>
              </a:rPr>
              <a:t>• Dựa vào bảng thống kê, tìm tỉ số phần trăm của số HCV, HCB, HCĐ và tổng số huy chương ở môn Wushu, rồi hoàn thành biểu đồ quạt đó.</a:t>
            </a:r>
            <a:endParaRPr lang="vi-VN" sz="2800" i="0" dirty="0">
              <a:solidFill>
                <a:srgbClr val="000000"/>
              </a:solidFill>
              <a:effectLst/>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6CEE5A5F-7CA4-3A45-90F9-5CDAED881AA4}"/>
              </a:ext>
            </a:extLst>
          </p:cNvPr>
          <p:cNvPicPr>
            <a:picLocks noChangeAspect="1"/>
          </p:cNvPicPr>
          <p:nvPr/>
        </p:nvPicPr>
        <p:blipFill>
          <a:blip r:embed="rId6"/>
          <a:stretch>
            <a:fillRect/>
          </a:stretch>
        </p:blipFill>
        <p:spPr>
          <a:xfrm>
            <a:off x="4611208" y="3377055"/>
            <a:ext cx="2990850" cy="3038475"/>
          </a:xfrm>
          <a:prstGeom prst="rect">
            <a:avLst/>
          </a:prstGeom>
        </p:spPr>
      </p:pic>
    </p:spTree>
    <p:extLst>
      <p:ext uri="{BB962C8B-B14F-4D97-AF65-F5344CB8AC3E}">
        <p14:creationId xmlns:p14="http://schemas.microsoft.com/office/powerpoint/2010/main" val="2103428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等线" panose="020F0502020204030204"/>
              </a:rPr>
              <a:t>Nam cắt giấy màu được 3 hình có kích thước như hình dưới đây.</a:t>
            </a: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TextBox 14">
            <a:extLst>
              <a:ext uri="{FF2B5EF4-FFF2-40B4-BE49-F238E27FC236}">
                <a16:creationId xmlns:a16="http://schemas.microsoft.com/office/drawing/2014/main" id="{79BD5181-3189-30BA-4307-2721D645AF25}"/>
              </a:ext>
            </a:extLst>
          </p:cNvPr>
          <p:cNvSpPr txBox="1"/>
          <p:nvPr/>
        </p:nvSpPr>
        <p:spPr>
          <a:xfrm>
            <a:off x="850606" y="402880"/>
            <a:ext cx="10590026" cy="4926670"/>
          </a:xfrm>
          <a:prstGeom prst="rect">
            <a:avLst/>
          </a:prstGeom>
          <a:noFill/>
        </p:spPr>
        <p:txBody>
          <a:bodyPr wrap="square">
            <a:spAutoFit/>
          </a:bodyPr>
          <a:lstStyle/>
          <a:p>
            <a:pPr marL="0" marR="0">
              <a:lnSpc>
                <a:spcPct val="120000"/>
              </a:lnSpc>
              <a:spcBef>
                <a:spcPts val="0"/>
              </a:spcBef>
              <a:spcAft>
                <a:spcPts val="0"/>
              </a:spcAft>
            </a:pPr>
            <a:r>
              <a:rPr lang="vi-VN" sz="2400" dirty="0">
                <a:solidFill>
                  <a:srgbClr val="FF0000"/>
                </a:solidFill>
                <a:effectLst/>
                <a:latin typeface="Cambria" panose="02040503050406030204" pitchFamily="18" charset="0"/>
                <a:ea typeface="Cambria" panose="02040503050406030204" pitchFamily="18" charset="0"/>
              </a:rPr>
              <a:t>Tổng số huy chương môn Wushu là: 10 + 3 + 7 = 20 (huy chương)</a:t>
            </a:r>
            <a:endParaRPr lang="en-US" sz="2400" dirty="0">
              <a:solidFill>
                <a:srgbClr val="FF000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vi-VN" sz="2400" dirty="0">
                <a:solidFill>
                  <a:srgbClr val="FF0000"/>
                </a:solidFill>
                <a:effectLst/>
                <a:latin typeface="Cambria" panose="02040503050406030204" pitchFamily="18" charset="0"/>
                <a:ea typeface="Cambria" panose="02040503050406030204" pitchFamily="18" charset="0"/>
              </a:rPr>
              <a:t>Tỉ số phần trăm số HCV so với tổng số huy chương đạt được của môn Wushu là:</a:t>
            </a:r>
            <a:endParaRPr lang="en-US" sz="24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2400" dirty="0">
                <a:solidFill>
                  <a:srgbClr val="FF0000"/>
                </a:solidFill>
                <a:effectLst/>
                <a:latin typeface="Cambria" panose="02040503050406030204" pitchFamily="18" charset="0"/>
                <a:ea typeface="Cambria" panose="02040503050406030204" pitchFamily="18" charset="0"/>
              </a:rPr>
              <a:t>10 : 20 = 0,5 = 50%</a:t>
            </a:r>
            <a:endParaRPr lang="en-US" sz="2400" dirty="0">
              <a:solidFill>
                <a:srgbClr val="FF000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vi-VN" sz="2400" dirty="0">
                <a:solidFill>
                  <a:srgbClr val="FF0000"/>
                </a:solidFill>
                <a:effectLst/>
                <a:latin typeface="Cambria" panose="02040503050406030204" pitchFamily="18" charset="0"/>
                <a:ea typeface="Cambria" panose="02040503050406030204" pitchFamily="18" charset="0"/>
              </a:rPr>
              <a:t>Tỉ số phần trăm số HCB so với tổng số huy chương đạt được của môn Wushu là:</a:t>
            </a:r>
            <a:endParaRPr lang="en-US" sz="24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2400" dirty="0">
                <a:solidFill>
                  <a:srgbClr val="FF0000"/>
                </a:solidFill>
                <a:effectLst/>
                <a:latin typeface="Cambria" panose="02040503050406030204" pitchFamily="18" charset="0"/>
                <a:ea typeface="Cambria" panose="02040503050406030204" pitchFamily="18" charset="0"/>
              </a:rPr>
              <a:t>3 : 20 = 0,15 = 15%</a:t>
            </a:r>
            <a:endParaRPr lang="en-US" sz="2400" dirty="0">
              <a:solidFill>
                <a:srgbClr val="FF000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vi-VN" sz="2400" dirty="0">
                <a:solidFill>
                  <a:srgbClr val="FF0000"/>
                </a:solidFill>
                <a:effectLst/>
                <a:latin typeface="Cambria" panose="02040503050406030204" pitchFamily="18" charset="0"/>
                <a:ea typeface="Cambria" panose="02040503050406030204" pitchFamily="18" charset="0"/>
              </a:rPr>
              <a:t>Tỉ số phần trăm số HCĐ so với tổng số huy chương đạt được của môn Wushu là:</a:t>
            </a:r>
            <a:endParaRPr lang="en-US" sz="24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2400" dirty="0">
                <a:solidFill>
                  <a:srgbClr val="FF0000"/>
                </a:solidFill>
                <a:effectLst/>
                <a:latin typeface="Cambria" panose="02040503050406030204" pitchFamily="18" charset="0"/>
                <a:ea typeface="Cambria" panose="02040503050406030204" pitchFamily="18" charset="0"/>
              </a:rPr>
              <a:t>7 : 20 = 0,35 = 35%</a:t>
            </a:r>
          </a:p>
          <a:p>
            <a:pPr marL="0" marR="0">
              <a:lnSpc>
                <a:spcPct val="120000"/>
              </a:lnSpc>
              <a:spcBef>
                <a:spcPts val="0"/>
              </a:spcBef>
              <a:spcAft>
                <a:spcPts val="0"/>
              </a:spcAft>
            </a:pPr>
            <a:r>
              <a:rPr lang="vi-VN" sz="2400" dirty="0">
                <a:solidFill>
                  <a:srgbClr val="FF0000"/>
                </a:solidFill>
                <a:effectLst/>
                <a:latin typeface="Cambria" panose="02040503050406030204" pitchFamily="18" charset="0"/>
                <a:ea typeface="Cambria" panose="02040503050406030204" pitchFamily="18" charset="0"/>
              </a:rPr>
              <a:t>Tổng số phần trăm của số HCB và HCĐ ở môn Wushu là:</a:t>
            </a:r>
            <a:endParaRPr lang="en-US" sz="24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2400" dirty="0">
                <a:solidFill>
                  <a:srgbClr val="FF0000"/>
                </a:solidFill>
                <a:effectLst/>
                <a:latin typeface="Cambria" panose="02040503050406030204" pitchFamily="18" charset="0"/>
                <a:ea typeface="Cambria" panose="02040503050406030204" pitchFamily="18" charset="0"/>
              </a:rPr>
              <a:t>15% + 35% = 50%</a:t>
            </a:r>
            <a:endParaRPr lang="en-US" sz="2400" dirty="0">
              <a:solidFill>
                <a:srgbClr val="FF0000"/>
              </a:solidFill>
              <a:effectLst/>
              <a:latin typeface="Cambria" panose="02040503050406030204" pitchFamily="18" charset="0"/>
              <a:ea typeface="Cambria" panose="02040503050406030204" pitchFamily="18" charset="0"/>
            </a:endParaRPr>
          </a:p>
          <a:p>
            <a:pPr algn="ctr">
              <a:lnSpc>
                <a:spcPct val="120000"/>
              </a:lnSpc>
            </a:pPr>
            <a:r>
              <a:rPr lang="en-US" sz="2400" b="1" dirty="0" err="1">
                <a:solidFill>
                  <a:srgbClr val="FF0000"/>
                </a:solidFill>
                <a:latin typeface="Cambria" panose="02040503050406030204" pitchFamily="18" charset="0"/>
                <a:ea typeface="Cambria" panose="02040503050406030204" pitchFamily="18" charset="0"/>
              </a:rPr>
              <a:t>Tỉ</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số</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phần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trăm</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của</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số</a:t>
            </a:r>
            <a:r>
              <a:rPr lang="en-US" sz="2400" b="1" dirty="0">
                <a:solidFill>
                  <a:srgbClr val="FF0000"/>
                </a:solidFill>
                <a:latin typeface="Cambria" panose="02040503050406030204" pitchFamily="18" charset="0"/>
                <a:ea typeface="Cambria" panose="02040503050406030204" pitchFamily="18" charset="0"/>
              </a:rPr>
              <a:t> HCV </a:t>
            </a:r>
            <a:r>
              <a:rPr lang="en-US" sz="2400" b="1" dirty="0" err="1">
                <a:solidFill>
                  <a:srgbClr val="FF0000"/>
                </a:solidFill>
                <a:latin typeface="Cambria" panose="02040503050406030204" pitchFamily="18" charset="0"/>
                <a:ea typeface="Cambria" panose="02040503050406030204" pitchFamily="18" charset="0"/>
              </a:rPr>
              <a:t>bằng</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tổng</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số</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phần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trăm</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của</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số</a:t>
            </a:r>
            <a:r>
              <a:rPr lang="en-US" sz="2400" b="1" dirty="0">
                <a:solidFill>
                  <a:srgbClr val="FF0000"/>
                </a:solidFill>
                <a:latin typeface="Cambria" panose="02040503050406030204" pitchFamily="18" charset="0"/>
                <a:ea typeface="Cambria" panose="02040503050406030204" pitchFamily="18" charset="0"/>
              </a:rPr>
              <a:t> HCB </a:t>
            </a:r>
            <a:r>
              <a:rPr lang="en-US" sz="2400" b="1" dirty="0" err="1">
                <a:solidFill>
                  <a:srgbClr val="FF0000"/>
                </a:solidFill>
                <a:latin typeface="Cambria" panose="02040503050406030204" pitchFamily="18" charset="0"/>
                <a:ea typeface="Cambria" panose="02040503050406030204" pitchFamily="18" charset="0"/>
              </a:rPr>
              <a:t>và</a:t>
            </a:r>
            <a:r>
              <a:rPr lang="en-US" sz="2400" b="1" dirty="0">
                <a:solidFill>
                  <a:srgbClr val="FF0000"/>
                </a:solidFill>
                <a:latin typeface="Cambria" panose="02040503050406030204" pitchFamily="18" charset="0"/>
                <a:ea typeface="Cambria" panose="02040503050406030204" pitchFamily="18" charset="0"/>
              </a:rPr>
              <a:t> HCĐ ở </a:t>
            </a:r>
            <a:r>
              <a:rPr lang="en-US" sz="2400" b="1" dirty="0" err="1">
                <a:solidFill>
                  <a:srgbClr val="FF0000"/>
                </a:solidFill>
                <a:latin typeface="Cambria" panose="02040503050406030204" pitchFamily="18" charset="0"/>
                <a:ea typeface="Cambria" panose="02040503050406030204" pitchFamily="18" charset="0"/>
              </a:rPr>
              <a:t>môn</a:t>
            </a:r>
            <a:r>
              <a:rPr lang="en-US" sz="2400" b="1" dirty="0">
                <a:solidFill>
                  <a:srgbClr val="FF0000"/>
                </a:solidFill>
                <a:latin typeface="Cambria" panose="02040503050406030204" pitchFamily="18" charset="0"/>
                <a:ea typeface="Cambria" panose="02040503050406030204" pitchFamily="18" charset="0"/>
              </a:rPr>
              <a:t> Wushu</a:t>
            </a:r>
            <a:endParaRPr lang="en-US" sz="24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02760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down)">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down)">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wipe(down)">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wipe(down)">
                                      <p:cBhvr>
                                        <p:cTn id="27" dur="500"/>
                                        <p:tgtEl>
                                          <p:spTgt spid="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xEl>
                                              <p:pRg st="5" end="5"/>
                                            </p:txEl>
                                          </p:spTgt>
                                        </p:tgtEl>
                                        <p:attrNameLst>
                                          <p:attrName>style.visibility</p:attrName>
                                        </p:attrNameLst>
                                      </p:cBhvr>
                                      <p:to>
                                        <p:strVal val="visible"/>
                                      </p:to>
                                    </p:set>
                                    <p:animEffect transition="in" filter="wipe(down)">
                                      <p:cBhvr>
                                        <p:cTn id="32" dur="500"/>
                                        <p:tgtEl>
                                          <p:spTgt spid="1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xEl>
                                              <p:pRg st="6" end="6"/>
                                            </p:txEl>
                                          </p:spTgt>
                                        </p:tgtEl>
                                        <p:attrNameLst>
                                          <p:attrName>style.visibility</p:attrName>
                                        </p:attrNameLst>
                                      </p:cBhvr>
                                      <p:to>
                                        <p:strVal val="visible"/>
                                      </p:to>
                                    </p:set>
                                    <p:animEffect transition="in" filter="wipe(down)">
                                      <p:cBhvr>
                                        <p:cTn id="37" dur="500"/>
                                        <p:tgtEl>
                                          <p:spTgt spid="1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xEl>
                                              <p:pRg st="7" end="7"/>
                                            </p:txEl>
                                          </p:spTgt>
                                        </p:tgtEl>
                                        <p:attrNameLst>
                                          <p:attrName>style.visibility</p:attrName>
                                        </p:attrNameLst>
                                      </p:cBhvr>
                                      <p:to>
                                        <p:strVal val="visible"/>
                                      </p:to>
                                    </p:set>
                                    <p:animEffect transition="in" filter="wipe(down)">
                                      <p:cBhvr>
                                        <p:cTn id="42" dur="500"/>
                                        <p:tgtEl>
                                          <p:spTgt spid="1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xEl>
                                              <p:pRg st="8" end="8"/>
                                            </p:txEl>
                                          </p:spTgt>
                                        </p:tgtEl>
                                        <p:attrNameLst>
                                          <p:attrName>style.visibility</p:attrName>
                                        </p:attrNameLst>
                                      </p:cBhvr>
                                      <p:to>
                                        <p:strVal val="visible"/>
                                      </p:to>
                                    </p:set>
                                    <p:animEffect transition="in" filter="wipe(down)">
                                      <p:cBhvr>
                                        <p:cTn id="47" dur="500"/>
                                        <p:tgtEl>
                                          <p:spTgt spid="1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xEl>
                                              <p:pRg st="9" end="9"/>
                                            </p:txEl>
                                          </p:spTgt>
                                        </p:tgtEl>
                                        <p:attrNameLst>
                                          <p:attrName>style.visibility</p:attrName>
                                        </p:attrNameLst>
                                      </p:cBhvr>
                                      <p:to>
                                        <p:strVal val="visible"/>
                                      </p:to>
                                    </p:set>
                                    <p:animEffect transition="in" filter="wipe(down)">
                                      <p:cBhvr>
                                        <p:cTn id="52" dur="500"/>
                                        <p:tgtEl>
                                          <p:spTgt spid="1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509000420"/>
  <p:tag name="MH_LIBRARY" val="GRAPHIC"/>
  <p:tag name="MH_TYPE" val="Other"/>
  <p:tag name="MH_ORDER" val="5"/>
</p:tagLst>
</file>

<file path=ppt/tags/tag2.xml><?xml version="1.0" encoding="utf-8"?>
<p:tagLst xmlns:a="http://schemas.openxmlformats.org/drawingml/2006/main" xmlns:r="http://schemas.openxmlformats.org/officeDocument/2006/relationships" xmlns:p="http://schemas.openxmlformats.org/presentationml/2006/main">
  <p:tag name="MH" val="20160509000420"/>
  <p:tag name="MH_LIBRARY" val="GRAPHIC"/>
  <p:tag name="MH_TYPE" val="Other"/>
  <p:tag name="MH_ORDER" val="5"/>
</p:tagLst>
</file>

<file path=ppt/tags/tag3.xml><?xml version="1.0" encoding="utf-8"?>
<p:tagLst xmlns:a="http://schemas.openxmlformats.org/drawingml/2006/main" xmlns:r="http://schemas.openxmlformats.org/officeDocument/2006/relationships" xmlns:p="http://schemas.openxmlformats.org/presentationml/2006/main">
  <p:tag name="MH" val="20160509000420"/>
  <p:tag name="MH_LIBRARY" val="GRAPHIC"/>
  <p:tag name="MH_TYPE" val="Other"/>
  <p:tag name="MH_ORDER" val="5"/>
</p:tagLst>
</file>

<file path=ppt/tags/tag4.xml><?xml version="1.0" encoding="utf-8"?>
<p:tagLst xmlns:a="http://schemas.openxmlformats.org/drawingml/2006/main" xmlns:r="http://schemas.openxmlformats.org/officeDocument/2006/relationships" xmlns:p="http://schemas.openxmlformats.org/presentationml/2006/main">
  <p:tag name="MH" val="20160509000420"/>
  <p:tag name="MH_LIBRARY" val="GRAPHIC"/>
  <p:tag name="MH_TYPE" val="Other"/>
  <p:tag name="MH_ORDER" val="5"/>
</p:tagLst>
</file>

<file path=ppt/tags/tag5.xml><?xml version="1.0" encoding="utf-8"?>
<p:tagLst xmlns:a="http://schemas.openxmlformats.org/drawingml/2006/main" xmlns:r="http://schemas.openxmlformats.org/officeDocument/2006/relationships" xmlns:p="http://schemas.openxmlformats.org/presentationml/2006/main">
  <p:tag name="MH" val="20160509000420"/>
  <p:tag name="MH_LIBRARY" val="GRAPHIC"/>
  <p:tag name="MH_TYPE" val="Other"/>
  <p:tag name="MH_ORDER" val="5"/>
</p:tagLst>
</file>

<file path=ppt/tags/tag6.xml><?xml version="1.0" encoding="utf-8"?>
<p:tagLst xmlns:a="http://schemas.openxmlformats.org/drawingml/2006/main" xmlns:r="http://schemas.openxmlformats.org/officeDocument/2006/relationships" xmlns:p="http://schemas.openxmlformats.org/presentationml/2006/main">
  <p:tag name="MH" val="20160509000420"/>
  <p:tag name="MH_LIBRARY" val="GRAPHIC"/>
  <p:tag name="MH_TYPE" val="Other"/>
  <p:tag name="MH_ORDER" val="5"/>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3F699F51-DA50-4C0E-807D-B368C52C0DED}"/>
</file>

<file path=customXml/itemProps2.xml><?xml version="1.0" encoding="utf-8"?>
<ds:datastoreItem xmlns:ds="http://schemas.openxmlformats.org/officeDocument/2006/customXml" ds:itemID="{0C8CD4E7-AA46-40EC-A517-BC8C23E6B4A5}"/>
</file>

<file path=customXml/itemProps3.xml><?xml version="1.0" encoding="utf-8"?>
<ds:datastoreItem xmlns:ds="http://schemas.openxmlformats.org/officeDocument/2006/customXml" ds:itemID="{F7573C34-C6C1-4DD1-B0D2-65026708E4FA}"/>
</file>

<file path=docProps/app.xml><?xml version="1.0" encoding="utf-8"?>
<Properties xmlns="http://schemas.openxmlformats.org/officeDocument/2006/extended-properties" xmlns:vt="http://schemas.openxmlformats.org/officeDocument/2006/docPropsVTypes">
  <TotalTime>178</TotalTime>
  <Words>1161</Words>
  <Application>Microsoft Office PowerPoint</Application>
  <PresentationFormat>Widescreen</PresentationFormat>
  <Paragraphs>82</Paragraphs>
  <Slides>18</Slides>
  <Notes>16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等线</vt:lpstr>
      <vt:lpstr>Arial</vt:lpstr>
      <vt:lpstr>Calibri</vt:lpstr>
      <vt:lpstr>Cambria</vt:lpstr>
      <vt:lpstr>Cambria Math</vt:lpstr>
      <vt:lpstr>LNTH-Hoa Nho LNTH</vt:lpstr>
      <vt:lpstr>第一PPT，www.1ppt.com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Thao Tran</cp:lastModifiedBy>
  <cp:revision>54</cp:revision>
  <dcterms:created xsi:type="dcterms:W3CDTF">2024-02-13T13:23:52Z</dcterms:created>
  <dcterms:modified xsi:type="dcterms:W3CDTF">2025-02-14T10:32:16Z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